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8" r:id="rId1"/>
  </p:sldMasterIdLst>
  <p:sldIdLst>
    <p:sldId id="256" r:id="rId2"/>
    <p:sldId id="314" r:id="rId3"/>
    <p:sldId id="315" r:id="rId4"/>
    <p:sldId id="317" r:id="rId5"/>
    <p:sldId id="259" r:id="rId6"/>
    <p:sldId id="262" r:id="rId7"/>
    <p:sldId id="311" r:id="rId8"/>
    <p:sldId id="261" r:id="rId9"/>
    <p:sldId id="260" r:id="rId10"/>
    <p:sldId id="316" r:id="rId11"/>
    <p:sldId id="312" r:id="rId12"/>
    <p:sldId id="263" r:id="rId13"/>
    <p:sldId id="264" r:id="rId14"/>
    <p:sldId id="265" r:id="rId15"/>
    <p:sldId id="266" r:id="rId16"/>
    <p:sldId id="310" r:id="rId17"/>
    <p:sldId id="268" r:id="rId18"/>
    <p:sldId id="274" r:id="rId19"/>
    <p:sldId id="269" r:id="rId20"/>
    <p:sldId id="270" r:id="rId21"/>
    <p:sldId id="271" r:id="rId22"/>
    <p:sldId id="313" r:id="rId23"/>
    <p:sldId id="273" r:id="rId24"/>
    <p:sldId id="276" r:id="rId25"/>
    <p:sldId id="277" r:id="rId26"/>
    <p:sldId id="280" r:id="rId27"/>
    <p:sldId id="281" r:id="rId28"/>
    <p:sldId id="282" r:id="rId29"/>
    <p:sldId id="283" r:id="rId30"/>
    <p:sldId id="279" r:id="rId31"/>
    <p:sldId id="284" r:id="rId32"/>
    <p:sldId id="288" r:id="rId33"/>
    <p:sldId id="308" r:id="rId34"/>
    <p:sldId id="285" r:id="rId35"/>
    <p:sldId id="286" r:id="rId36"/>
    <p:sldId id="287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152A3-0332-415B-A06B-0D71E6249246}" v="46" dt="2026-03-19T04:02:19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0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7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1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7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26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80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35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C6B4A9-1611-4792-9094-5F34BCA07E0B}" type="datetimeFigureOut">
              <a:rPr lang="en-US" dirty="0"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9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8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9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7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8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8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7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8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7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yesoneyecare.com/resources/when-comfort-is-key-preventing-contact-lens-dropout/" TargetMode="External"/><Relationship Id="rId2" Type="http://schemas.openxmlformats.org/officeDocument/2006/relationships/hyperlink" Target="https://eyesoneyecare.com/resources/contact-lens-cheat-sheet-multifocals-dailies-sclera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yesoneyecare.com/resources/latest-in-daily-disposable-contact-lenses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6469" y="1507376"/>
            <a:ext cx="8824912" cy="1687965"/>
          </a:xfrm>
        </p:spPr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</a:rPr>
              <a:t>Contact </a:t>
            </a:r>
            <a:r>
              <a:rPr lang="en-US" dirty="0">
                <a:solidFill>
                  <a:srgbClr val="FFFFFF"/>
                </a:solidFill>
              </a:rPr>
              <a:t>Lens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6925" y="4800600"/>
            <a:ext cx="9598025" cy="161028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orbel"/>
                <a:cs typeface="Arial"/>
              </a:rPr>
              <a:t>                       </a:t>
            </a:r>
            <a:endParaRPr lang="en-US" sz="2400" b="1">
              <a:solidFill>
                <a:srgbClr val="FFFFFF"/>
              </a:solidFill>
              <a:latin typeface="Corbel"/>
              <a:cs typeface="Arial"/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Corbel"/>
                <a:cs typeface="Arial"/>
              </a:rPr>
              <a:t>                                               Susan B. Janik, OD</a:t>
            </a:r>
          </a:p>
          <a:p>
            <a:pPr algn="ctr"/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42BC-A76D-4AC0-B8B3-F984670B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EBEB"/>
                </a:solidFill>
              </a:rPr>
              <a:t>Modern Theories in Contact Lenses</a:t>
            </a:r>
          </a:p>
          <a:p>
            <a:endParaRPr lang="en-US" dirty="0">
              <a:solidFill>
                <a:srgbClr val="EBEBEB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239DCC-75B8-43D9-AFA2-F90DF9701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75" t="-827" r="275" b="35435"/>
          <a:stretch/>
        </p:blipFill>
        <p:spPr>
          <a:xfrm>
            <a:off x="114259" y="2162175"/>
            <a:ext cx="116109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9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AD38-51DA-4A19-A0C0-1530CA91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B9A54-07E2-4213-B52C-2B34277F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210" y="2603500"/>
            <a:ext cx="8913403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000" b="1" dirty="0"/>
              <a:t>TRENDS/DEMOGRAPHICS CONTINUED:</a:t>
            </a:r>
            <a:endParaRPr lang="en-US" sz="2000" dirty="0"/>
          </a:p>
          <a:p>
            <a:r>
              <a:rPr lang="en-US" dirty="0"/>
              <a:t>81% of patients age 18 – 24 and 87% of patients age 25+ report: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     -not adhering to replacement schedule</a:t>
            </a:r>
          </a:p>
          <a:p>
            <a:pPr marL="0" indent="0">
              <a:buNone/>
            </a:pPr>
            <a:r>
              <a:rPr lang="en-US" dirty="0"/>
              <a:t>      -not replacing CL cases</a:t>
            </a:r>
          </a:p>
          <a:p>
            <a:pPr marL="0" indent="0">
              <a:buNone/>
            </a:pPr>
            <a:r>
              <a:rPr lang="en-US" dirty="0"/>
              <a:t>      -sleeping in contact lenses</a:t>
            </a:r>
          </a:p>
          <a:p>
            <a:pPr>
              <a:buNone/>
            </a:pPr>
            <a:r>
              <a:rPr lang="en-US" dirty="0"/>
              <a:t>     </a:t>
            </a:r>
            <a:r>
              <a:rPr lang="en-US" sz="1000" dirty="0"/>
              <a:t>Referenceerence: Contact Lens Spectrum 9/17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087561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CB29-745F-4945-B3DA-349E3AAD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5C98-DA43-4CF9-8A31-847D3193E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603500"/>
            <a:ext cx="10447338" cy="403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INNOVATIONS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Accommodating Optics: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Johnson &amp; Johnson, Novartis using electrically modulated lenses.</a:t>
            </a:r>
          </a:p>
          <a:p>
            <a:r>
              <a:rPr lang="en-US" dirty="0"/>
              <a:t> Health Monitoring – glucose and heartrate</a:t>
            </a:r>
          </a:p>
          <a:p>
            <a:r>
              <a:rPr lang="en-US" dirty="0"/>
              <a:t>Glaucoma Monitoring:</a:t>
            </a:r>
          </a:p>
          <a:p>
            <a:r>
              <a:rPr lang="en-US" dirty="0"/>
              <a:t>Triggerfish (</a:t>
            </a:r>
            <a:r>
              <a:rPr lang="en-US" dirty="0" err="1"/>
              <a:t>Sensimed</a:t>
            </a:r>
            <a:r>
              <a:rPr lang="en-US" dirty="0"/>
              <a:t>) contains a </a:t>
            </a:r>
            <a:r>
              <a:rPr lang="en-US" dirty="0" err="1"/>
              <a:t>microsensor</a:t>
            </a:r>
            <a:r>
              <a:rPr lang="en-US" dirty="0"/>
              <a:t> to detect minute fluctuations in eye volume – indirect IOP relationship.</a:t>
            </a:r>
          </a:p>
          <a:p>
            <a:pPr marL="0" indent="0">
              <a:buNone/>
            </a:pPr>
            <a:r>
              <a:rPr lang="en-US" sz="1000" dirty="0"/>
              <a:t>Reference: Review of Optometry 2/15/17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AA621E1-07C7-4BA3-BF55-01F0B8DE9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544" y="2343150"/>
            <a:ext cx="3406519" cy="24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C852-2E9E-4F58-A887-59402E9F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F209-BFFD-4D29-82BC-1FDB33C3D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INNOVATIONS CONTINUED</a:t>
            </a:r>
          </a:p>
          <a:p>
            <a:pPr marL="0" indent="0">
              <a:buNone/>
            </a:pPr>
            <a:r>
              <a:rPr lang="en-US" dirty="0"/>
              <a:t>Augmented reality: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 3"/>
            </a:pPr>
            <a:r>
              <a:rPr lang="en-US" dirty="0"/>
              <a:t>Inno Vega – 1 Optek uses linear polarization in distance optic zone and 1 mm central “micro lens” to project a wide field of view onto associated eye glasses to allow large, high resolution, real world viewing. Currently testing for use in low vision.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Night Vision Contact Lenses using graphene = 1 atom thick layer of carbon to detect in the infra-red spectrum. Being developed by MIT and University of Michigan.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763E-DB67-4C26-8CA7-FC3B792A8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5830E-88E4-4F19-B729-054993B65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748" y="2600325"/>
            <a:ext cx="9031390" cy="3637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MATERIALS</a:t>
            </a:r>
          </a:p>
          <a:p>
            <a:pPr marL="0" indent="0">
              <a:buNone/>
            </a:pPr>
            <a:r>
              <a:rPr lang="en-US" dirty="0"/>
              <a:t>Re-usable Spherical Silicone Hydrogel: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· Virtually all “main stream” soft contact lenses with higher DK/T use silicone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dirty="0" err="1"/>
              <a:t>SiHy</a:t>
            </a:r>
            <a:r>
              <a:rPr lang="en-US" dirty="0"/>
              <a:t> tend to be ionic and hydrophobic, lipophilic and have higher coefficient of friction.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· According to the Tear Film and Ocular Surface Society, the only contact lens material related factor demonstrating a correlation with contact lens discomfort is coefficient of friction.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000" dirty="0"/>
              <a:t>Reference: Review of Optometry 8/15/17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04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F9E6-7828-4851-A91E-A3FE9B60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F7858-52A8-41AF-A72A-32DF1567D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217" y="2529759"/>
            <a:ext cx="8972396" cy="34900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MATERIALS CONTINUED</a:t>
            </a:r>
          </a:p>
          <a:p>
            <a:pPr>
              <a:buNone/>
            </a:pPr>
            <a:r>
              <a:rPr lang="en-US" dirty="0"/>
              <a:t>Re-usable Spherical Silicone Hydrogel: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/>
          </a:p>
          <a:p>
            <a:pPr>
              <a:buFont typeface="Wingdings 3"/>
            </a:pPr>
            <a:r>
              <a:rPr lang="en-US" dirty="0"/>
              <a:t> A prime motivation for using </a:t>
            </a:r>
            <a:r>
              <a:rPr lang="en-US" dirty="0" err="1"/>
              <a:t>SiHy</a:t>
            </a:r>
            <a:r>
              <a:rPr lang="en-US" dirty="0"/>
              <a:t> lenses is it’s demonstrated increased oxygen transmissibility.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This promised to reduce the rate of corneal infections, but research shows the risk of infections is the same or higher with </a:t>
            </a:r>
            <a:r>
              <a:rPr lang="en-US" dirty="0" err="1"/>
              <a:t>SiHy</a:t>
            </a:r>
            <a:r>
              <a:rPr lang="en-US" dirty="0"/>
              <a:t>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Other complications of </a:t>
            </a:r>
            <a:r>
              <a:rPr lang="en-US" dirty="0" err="1"/>
              <a:t>SiHy</a:t>
            </a:r>
            <a:r>
              <a:rPr lang="en-US" dirty="0"/>
              <a:t> include dryness, mucin balls, papillary conjunctivitis, SEI’s.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94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C819-AB19-41E9-9FB3-A0672556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C096-733D-4B7C-A486-750F2AC48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2600325"/>
            <a:ext cx="9693275" cy="42000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7CF99D-C1FB-454F-BE77-A5E2DA393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675" y="2627520"/>
            <a:ext cx="4562638" cy="42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4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4C38-CFA9-4385-9B90-6E64729F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712D4-AE49-4862-A1BD-906D58426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0" y="2603500"/>
            <a:ext cx="9090383" cy="35195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MATERIALS CONTINUED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 3"/>
            </a:pPr>
            <a:r>
              <a:rPr lang="en-US" dirty="0"/>
              <a:t> Newer generation </a:t>
            </a:r>
            <a:r>
              <a:rPr lang="en-US" dirty="0" err="1"/>
              <a:t>SiHy</a:t>
            </a:r>
            <a:r>
              <a:rPr lang="en-US" dirty="0"/>
              <a:t> lenses are incorporating lens coatings and “blocking agents” to reduce the exposure to these silicone polymers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 Alcon uses </a:t>
            </a:r>
            <a:r>
              <a:rPr lang="en-US" dirty="0" err="1"/>
              <a:t>HydraGlyde</a:t>
            </a:r>
            <a:r>
              <a:rPr lang="en-US" dirty="0"/>
              <a:t> Moisture Matrix and Smart Shield Technology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 J &amp; J uses </a:t>
            </a:r>
            <a:r>
              <a:rPr lang="en-US" dirty="0" err="1"/>
              <a:t>Hydraluxe</a:t>
            </a:r>
            <a:r>
              <a:rPr lang="en-US" dirty="0"/>
              <a:t> Technology to do a similar job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 Bausch &amp; Lomb uses Moisture Seal technology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of these strategies work in reducing the disadvantages of </a:t>
            </a:r>
            <a:r>
              <a:rPr lang="en-US" dirty="0" err="1"/>
              <a:t>SiHy</a:t>
            </a:r>
            <a:r>
              <a:rPr lang="en-US" dirty="0"/>
              <a:t> but do not eliminate them.</a:t>
            </a:r>
            <a:endParaRPr lang="en-US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58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23F2-B5C4-4BD3-9E3D-20CA0BD0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B1A03-BEC8-447C-88D2-4CCEEDE34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MATERIALS CONTINUED</a:t>
            </a:r>
          </a:p>
          <a:p>
            <a:pPr marL="0" indent="0">
              <a:buNone/>
            </a:pPr>
            <a:r>
              <a:rPr lang="en-US" dirty="0"/>
              <a:t>Polymerization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the result of joining a large number of “repeating units” or monomers that contain a reactive bond between two carbon atoms (a vinyl group).</a:t>
            </a:r>
          </a:p>
          <a:p>
            <a:r>
              <a:rPr lang="en-US" dirty="0"/>
              <a:t>This creates polymer chains of thousands of monomers loosely tangle together.</a:t>
            </a:r>
          </a:p>
          <a:p>
            <a:r>
              <a:rPr lang="en-US" dirty="0"/>
              <a:t>Varying the monomer groups will change the properties of the resulting polymer.</a:t>
            </a:r>
          </a:p>
          <a:p>
            <a:endParaRPr lang="en-US"/>
          </a:p>
          <a:p>
            <a:pPr marL="0" indent="0">
              <a:buNone/>
            </a:pPr>
            <a:r>
              <a:rPr lang="en-US" sz="1000" dirty="0"/>
              <a:t>Reference: Contact Lens Spectrum; Special Edition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91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3BE4-78E1-4998-A8FC-5B9579BD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5EF7-083C-4B9F-ADDD-4D7B437F4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MATERIALS CONTIUED</a:t>
            </a:r>
          </a:p>
          <a:p>
            <a:pPr marL="0" indent="0">
              <a:buNone/>
            </a:pPr>
            <a:r>
              <a:rPr lang="en-US" dirty="0"/>
              <a:t>Early Contact lenses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--non-ionic 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/>
              <a:t>--low DK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were among the most stable polymers and were typically used daily and worn for months or longer per pair.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5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FB60-6B9A-46CF-8FE2-A9891F55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210" y="766661"/>
            <a:ext cx="8849903" cy="914502"/>
          </a:xfrm>
        </p:spPr>
        <p:txBody>
          <a:bodyPr/>
          <a:lstStyle/>
          <a:p>
            <a:pPr algn="ctr"/>
            <a:r>
              <a:rPr lang="en-US" cap="all" dirty="0"/>
              <a:t>Disclosures and contact information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A0203-790C-40A4-841A-7F86B119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349250" indent="-349250">
              <a:spcBef>
                <a:spcPts val="2000"/>
              </a:spcBef>
              <a:buFont typeface="Wingdings 3"/>
              <a:buChar char=""/>
            </a:pPr>
            <a:r>
              <a:rPr lang="en-US" cap="all" dirty="0"/>
              <a:t>SUSAN B. JANIK, OD</a:t>
            </a:r>
            <a:endParaRPr lang="en-US" dirty="0"/>
          </a:p>
          <a:p>
            <a:pPr marL="349250" indent="-349250">
              <a:spcBef>
                <a:spcPts val="2000"/>
              </a:spcBef>
              <a:buFont typeface="Wingdings 3"/>
              <a:buChar char=""/>
            </a:pPr>
            <a:r>
              <a:rPr lang="en-US" cap="all"/>
              <a:t>SPEAKER FOR PRN, Advisory Board for Tarsus</a:t>
            </a:r>
            <a:endParaRPr lang="en-US" dirty="0"/>
          </a:p>
          <a:p>
            <a:pPr marL="349250" indent="-349250">
              <a:spcBef>
                <a:spcPts val="2000"/>
              </a:spcBef>
              <a:buFont typeface="Wingdings 3"/>
              <a:buChar char=""/>
            </a:pPr>
            <a:r>
              <a:rPr lang="en-US" cap="all" dirty="0"/>
              <a:t>Sjanik@solin</a:t>
            </a:r>
            <a:r>
              <a:rPr lang="en-US" cap="all"/>
              <a:t>skyeyecare.com</a:t>
            </a:r>
            <a:endParaRPr lang="en-US" cap="all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29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DD6C-341A-469E-A1FA-A34DE291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9DB14-7978-47E6-8E09-A04762BAB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2603500"/>
            <a:ext cx="9306944" cy="34163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r">
              <a:buNone/>
            </a:pPr>
            <a:r>
              <a:rPr lang="en-US" sz="2000" b="1" dirty="0"/>
              <a:t>MATERIALS CONTINUED</a:t>
            </a:r>
            <a:endParaRPr lang="en-US"/>
          </a:p>
          <a:p>
            <a:pPr marL="0" indent="0" algn="r">
              <a:buNone/>
            </a:pPr>
            <a:r>
              <a:rPr lang="en-US" dirty="0"/>
              <a:t>Balancing Lens Properties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000" dirty="0"/>
              <a:t>References: Contact Lens Spectrum; Special Edition 2017, page 27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DBDEDBB-6887-4290-868E-15EE5718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5" y="3390900"/>
            <a:ext cx="674569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27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A85-B0EA-4CC3-99C7-28D98C46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D65FD-0C4E-4AE2-8FD8-B1B88351F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603500"/>
            <a:ext cx="9016642" cy="38587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CONTACT LENS RELATED MICROBIOLOGY</a:t>
            </a:r>
          </a:p>
          <a:p>
            <a:pPr marL="0" indent="0">
              <a:buNone/>
            </a:pPr>
            <a:r>
              <a:rPr lang="en-US" dirty="0"/>
              <a:t>Most common microbes isolated from events of microbial keratitis 2011 – 2016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United States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Most Common: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 3"/>
            </a:pPr>
            <a:r>
              <a:rPr lang="en-US" dirty="0"/>
              <a:t>Gram Positive = staph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Gram Negative = pseudomonas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Fungi = Fusarium</a:t>
            </a:r>
            <a:endParaRPr lang="en-US" dirty="0">
              <a:solidFill>
                <a:srgbClr val="404040"/>
              </a:solidFill>
            </a:endParaRPr>
          </a:p>
          <a:p>
            <a:pPr>
              <a:buFont typeface="Wingdings 3"/>
              <a:buChar char=""/>
            </a:pPr>
            <a:endParaRPr lang="en-US" dirty="0"/>
          </a:p>
          <a:p>
            <a:pPr marL="0" indent="0">
              <a:buNone/>
            </a:pPr>
            <a:r>
              <a:rPr lang="en-US" sz="1000" dirty="0"/>
              <a:t>Reference Contact Lens Spectrum 2/17 Mark Wilcox, PHD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93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0E80C-8212-46BA-B5F1-CADA9A74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81DB5-A03C-427D-A527-A244156A7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CONTACT LENS RELATED MICROBIOLOGY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Most common microbes isolated from events of microbial keratitis 2011 – 2016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A71B6D-5D3D-428B-B5A1-074820F15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3581400"/>
            <a:ext cx="4847668" cy="32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9539-9294-4742-8141-D260F4F3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03D7C-999E-4084-B597-A11E8DFDC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CONTACT LENS RELATED MICROBIOLOGY CONTINUED</a:t>
            </a:r>
          </a:p>
          <a:p>
            <a:pPr marL="0" indent="0">
              <a:buNone/>
            </a:pPr>
            <a:r>
              <a:rPr lang="en-US" dirty="0"/>
              <a:t>Anti-Microbial Resistance: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 3"/>
            </a:pPr>
            <a:r>
              <a:rPr lang="en-US" dirty="0"/>
              <a:t>S. Aureus – Methicillin resistant = up to 32%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This resistance also associated with high level of resistance to Fluoroquinolones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Pseudomonas Aeruginosa seems to still be sensitive to fluoroquinolones and aminoglycosides.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0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9C29-370A-429A-AF93-32310FF7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BEBEB"/>
                </a:solidFill>
                <a:latin typeface="Century Gothic"/>
              </a:rPr>
              <a:t>Modern Theories in Contact Lenses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8AA7E-B2B5-4ECD-9F22-17E95F014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2343150"/>
            <a:ext cx="11523099" cy="41084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CONTACT LENS RELATED MICROBIOLOGY CONTINUE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Lens Usage Listed as one of the most common pre-disposing factors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Risk factors for contact lens related microbial keratitis: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Hygiene</a:t>
            </a:r>
            <a:endParaRPr lang="en-US" dirty="0" err="1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Sleeping in lenses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Over wearing lenses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Not adhering to a disposal schedule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Not replacing contact lens cases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Purchasing via internet or mail order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Using multipurpose disinfecting solution vs. hydrogen peroxide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7A24B0-5197-485E-B365-59C179A7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322" y="3810000"/>
            <a:ext cx="2885153" cy="218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92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7AEF6-E57A-4D05-A9F7-BADF6A00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08157-8F64-49A0-90ED-B836ABAF7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RISK FACTORS FOR CONTACT LENS RELATED INFILITRATIVE EVENTS  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 3"/>
            </a:pPr>
            <a:r>
              <a:rPr lang="en-US" dirty="0"/>
              <a:t>This is associated with redness, possible pain and sub-epithelial infiltrates without frank infection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BUT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The contact lenses are do have microbial colonization. It is generally the by products produced by this colonization that creates non-infectious infiltration.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Risks are generally the same as with microbial keratitis.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77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8ECD-BC3B-406C-9FC8-DE235AED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7801-6DAB-4CAA-9B86-61402E0A6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3" y="2603500"/>
            <a:ext cx="11598172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Modifiable Risk Factors for Corneal Infiltrative Events</a:t>
            </a:r>
          </a:p>
          <a:p>
            <a:pPr marL="0" indent="0">
              <a:buNone/>
            </a:pPr>
            <a:r>
              <a:rPr lang="en-US" dirty="0"/>
              <a:t>Microbiota in the Tear Film: 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    · It is estimated that we are only able to culture 50% of the microbes in our eyes       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/>
              <a:t>     · This is due to the limited nature of culture media and methods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    · This necessarily leads to under estimating microbes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Example: Huang et al (2016) showed the most common microbial types in microbiome investigations on the ocular surface were Corynebacterium and pseudomonas using 16S and RNA technique versus cultures.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42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442F-FC2B-4CB7-9270-E99057AA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CF230-C6B5-4439-927E-8A4FD82A9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DRY EYE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dirty="0"/>
              <a:t>The Impact of Dry Eye on Modern Contact Lens Wearers</a:t>
            </a:r>
          </a:p>
          <a:p>
            <a:pPr>
              <a:buFont typeface="Wingdings 3"/>
            </a:pPr>
            <a:r>
              <a:rPr lang="en-US" dirty="0"/>
              <a:t>Results of the National Eye C.A.R.E. Survey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See Figure One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Contact Lens Spectrum; July 2017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A2A5D7-4A30-4E68-8E90-A03FE30B9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458" y="4143375"/>
            <a:ext cx="2381864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6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D405-6331-4527-9C40-2CAD0F3E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6D07F-B95F-4E0B-AEA3-236228126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011" y="2286000"/>
            <a:ext cx="8825659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DRY EYE CONTINUED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dirty="0"/>
              <a:t>Contact lens wearing ranks number 3 as the most common contributor to dry eye.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Dry Eyes are being reported at younger ages now by ECP’s versus 10 years ago.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89% of ECP’s polled believe increased screen time is largely responsible.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E79B7F-415E-42AC-AB27-CCCE46BAA315}"/>
              </a:ext>
            </a:extLst>
          </p:cNvPr>
          <p:cNvSpPr>
            <a:spLocks noGrp="1"/>
          </p:cNvSpPr>
          <p:nvPr/>
        </p:nvSpPr>
        <p:spPr>
          <a:xfrm>
            <a:off x="1119011" y="2286000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DRY EYE CONTINUED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dirty="0"/>
              <a:t>Contact lens wearing ranks number 3 as the most common contributor to dry eye.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Dry Eyes are being reported at younger ages now by ECP’s versus 10 years ago.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89% of ECP’s polled believe increased screen time is largely responsible.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2DF4F078-1983-499B-BE3C-99D483E6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5103961"/>
            <a:ext cx="2743907" cy="154305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A6BEE00-0577-43E2-921A-672B491C6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103962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17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F436-B76F-4641-83CA-BC14C542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2C18B-2B02-4372-A530-DB7240746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Contact Lens Associated Red Eye (CLARE)</a:t>
            </a:r>
          </a:p>
          <a:p>
            <a:pPr marL="0" indent="0">
              <a:buNone/>
            </a:pPr>
            <a:r>
              <a:rPr lang="en-US" dirty="0"/>
              <a:t>Sub-Epithelial Infiltrates: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          -Inflammatory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/>
              <a:t>           -Associated with hypoxia and Gram-Negative bacteria leading to inflammatory response.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           -There is approximately a doubling of corneal infiltrative events with </a:t>
            </a:r>
            <a:r>
              <a:rPr lang="en-US" dirty="0" err="1"/>
              <a:t>SiHy</a:t>
            </a:r>
            <a:r>
              <a:rPr lang="en-US" dirty="0"/>
              <a:t> lenses compared to traditional hydrogel lenses.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88ABB-6CE1-492B-93F9-F9E57D70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C6B028-5B3D-48C2-9C61-661FF68D2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 review recent advances in contact lenses and the prevention and treatment of contact lens induced infections.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5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9771-209A-449C-B46F-91CDDF43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A14B8-F874-49DE-B447-773B74CE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000" b="1" dirty="0"/>
              <a:t>Contact Lens Associated Red Eye (CLARE</a:t>
            </a:r>
            <a:r>
              <a:rPr lang="en-US" sz="2000" b="1" dirty="0">
                <a:solidFill>
                  <a:srgbClr val="404040"/>
                </a:solidFill>
              </a:rPr>
              <a:t>) CONTINUED</a:t>
            </a:r>
            <a:endParaRPr lang="en-US" sz="2000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Symptoms: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Wingdings 3"/>
            </a:pPr>
            <a:r>
              <a:rPr lang="en-US" dirty="0"/>
              <a:t>  Discomfort</a:t>
            </a:r>
          </a:p>
          <a:p>
            <a:pPr marL="0" indent="0">
              <a:buFont typeface="Wingdings 3"/>
            </a:pPr>
            <a:r>
              <a:rPr lang="en-US" dirty="0"/>
              <a:t>  Contact lens intolerance</a:t>
            </a:r>
          </a:p>
          <a:p>
            <a:pPr marL="0" indent="0">
              <a:buFont typeface="Wingdings 3"/>
            </a:pPr>
            <a:r>
              <a:rPr lang="en-US" dirty="0"/>
              <a:t>  Unilateral or bilateral</a:t>
            </a:r>
          </a:p>
          <a:p>
            <a:pPr marL="0" indent="0">
              <a:buFont typeface="Wingdings 3"/>
            </a:pPr>
            <a:r>
              <a:rPr lang="en-US" dirty="0"/>
              <a:t>  Conjunctival hyperemia</a:t>
            </a:r>
          </a:p>
          <a:p>
            <a:pPr marL="0" indent="0">
              <a:buFont typeface="Wingdings 3"/>
            </a:pPr>
            <a:r>
              <a:rPr lang="en-US" dirty="0"/>
              <a:t>  Usually no associated epithelial defect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04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AABC-AABD-498A-909E-770B8299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B05E4-D067-48BC-BB9D-C7641ED3A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 dirty="0"/>
              <a:t>Contact Lens Associated Red Eye (CLARE) CONTINUED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Risk Factors for Inflammatory CLARE</a:t>
            </a:r>
          </a:p>
          <a:p>
            <a:pPr>
              <a:buFont typeface="Wingdings 3"/>
            </a:pPr>
            <a:r>
              <a:rPr lang="en-US" dirty="0"/>
              <a:t>Extended wear contact lenses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Poor Hygiene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History of H. Influenza (gram-negative bacteria)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Dry eyes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69D7CD-B7D7-45D4-B1AC-B555E666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931" y="3124200"/>
            <a:ext cx="2743907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74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13DB-A3BE-4C16-AF8B-970C7AE9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65F61-9E4A-4265-AE45-157C74A92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CLARE CONTINUED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Associated Causes</a:t>
            </a:r>
            <a:r>
              <a:rPr lang="en-US" dirty="0">
                <a:solidFill>
                  <a:srgbClr val="404040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 3"/>
            </a:pPr>
            <a:r>
              <a:rPr lang="en-US" dirty="0"/>
              <a:t>Lens over wear</a:t>
            </a:r>
          </a:p>
          <a:p>
            <a:pPr>
              <a:buFont typeface="Wingdings 3"/>
            </a:pPr>
            <a:r>
              <a:rPr lang="en-US" dirty="0" err="1"/>
              <a:t>SiHy</a:t>
            </a:r>
            <a:r>
              <a:rPr lang="en-US" dirty="0"/>
              <a:t> lenses</a:t>
            </a:r>
          </a:p>
          <a:p>
            <a:pPr>
              <a:buFont typeface="Wingdings 3"/>
            </a:pPr>
            <a:r>
              <a:rPr lang="en-US" dirty="0"/>
              <a:t>Dry Eye</a:t>
            </a:r>
          </a:p>
          <a:p>
            <a:pPr>
              <a:buFont typeface="Wingdings 3"/>
            </a:pPr>
            <a:r>
              <a:rPr lang="en-US" dirty="0"/>
              <a:t>Solution incompatibility</a:t>
            </a:r>
          </a:p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C9ADCA1-8DF7-40D2-AE50-2F2D80033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18" y="3095625"/>
            <a:ext cx="2965590" cy="17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06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4F47-C1F7-4291-9D93-4B5F392E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5AFFC-C658-4EEA-943E-D0D08A194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04040"/>
                </a:solidFill>
              </a:rPr>
              <a:t>CLARE CONTINUED:</a:t>
            </a:r>
            <a:endParaRPr lang="en-US" sz="2000">
              <a:solidFill>
                <a:srgbClr val="404040"/>
              </a:solidFill>
            </a:endParaRPr>
          </a:p>
          <a:p>
            <a:pPr marL="0" indent="0">
              <a:buFont typeface="Wingdings 3"/>
              <a:buChar char=""/>
            </a:pPr>
            <a:endParaRPr lang="en-US" dirty="0">
              <a:solidFill>
                <a:srgbClr val="404040"/>
              </a:solidFill>
            </a:endParaRPr>
          </a:p>
          <a:p>
            <a:pPr>
              <a:buFont typeface="Wingdings 3"/>
              <a:buChar char=""/>
            </a:pPr>
            <a:r>
              <a:rPr lang="en-US" dirty="0">
                <a:solidFill>
                  <a:srgbClr val="404040"/>
                </a:solidFill>
              </a:rPr>
              <a:t>Some reduction in hypoxia associated with </a:t>
            </a:r>
            <a:r>
              <a:rPr lang="en-US" dirty="0" err="1">
                <a:solidFill>
                  <a:srgbClr val="404040"/>
                </a:solidFill>
              </a:rPr>
              <a:t>SiHy</a:t>
            </a:r>
          </a:p>
          <a:p>
            <a:pPr>
              <a:buFont typeface="Wingdings 3"/>
              <a:buChar char=""/>
            </a:pPr>
            <a:r>
              <a:rPr lang="en-US" dirty="0">
                <a:solidFill>
                  <a:srgbClr val="404040"/>
                </a:solidFill>
              </a:rPr>
              <a:t>Nearly double Corneal Infiltrative Events with </a:t>
            </a:r>
            <a:r>
              <a:rPr lang="en-US" dirty="0" err="1">
                <a:solidFill>
                  <a:srgbClr val="404040"/>
                </a:solidFill>
              </a:rPr>
              <a:t>SiHy</a:t>
            </a:r>
            <a:r>
              <a:rPr lang="en-US" dirty="0">
                <a:solidFill>
                  <a:srgbClr val="404040"/>
                </a:solidFill>
              </a:rPr>
              <a:t> lenses UNLESS fit in one day modality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Treatment:</a:t>
            </a:r>
          </a:p>
          <a:p>
            <a:pPr marL="0" indent="0">
              <a:buNone/>
            </a:pPr>
            <a:r>
              <a:rPr lang="en-US" dirty="0"/>
              <a:t>Steroid needed!</a:t>
            </a:r>
          </a:p>
          <a:p>
            <a:pPr>
              <a:buNone/>
            </a:pPr>
            <a:r>
              <a:rPr lang="en-US" dirty="0"/>
              <a:t>Topical prednisolone acetate 1% QID (dosage varies with the severity) x 1week (in the absence of epithelial defects). 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85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3DD2-2F18-4065-914A-0EE74E27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BEBEB"/>
                </a:solidFill>
                <a:latin typeface="Century Gothic"/>
              </a:rPr>
              <a:t>Modern Theories in Contact Lenses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B39F9-DDC1-4A45-8B14-5735D6D06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Contact Lens Induced Peripheral Ulcer (CLPU)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 3"/>
            </a:pPr>
            <a:r>
              <a:rPr lang="en-US" dirty="0"/>
              <a:t> Occurs as the body responds to bacterial exotoxins – usually staph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 Not a true infection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 Bowman’s Layer remains intact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 Epithelial defect is smaller than infiltrated area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 Typically not associated with photophobia or conjunctival hyperemia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0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20C7B-373A-410B-8AED-E60EE99E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38DF6-C30C-47BA-A8F7-68C1E2FE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Contact Lens Induced Papillary Conjunctivitis (CLPC) Continued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 3"/>
            </a:pPr>
            <a:r>
              <a:rPr lang="en-US" dirty="0"/>
              <a:t>Considered largely an inflammatory condition initiated by protein deposits on the lens surface.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Remember: High H2O lenses/Highly Ionic lenses = more lipophilic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45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BE4F-3B6A-41EE-9D25-31CAADE4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B8B25-346D-40DF-9979-344F4DF6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223" y="2603500"/>
            <a:ext cx="9031390" cy="36227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Contact Lens Induced Papillary Conjunctivitis (CLPC) Continued</a:t>
            </a:r>
          </a:p>
          <a:p>
            <a:pPr marL="0" indent="0">
              <a:buNone/>
            </a:pPr>
            <a:r>
              <a:rPr lang="en-US" dirty="0"/>
              <a:t>Symptoms: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 3"/>
            </a:pPr>
            <a:r>
              <a:rPr lang="en-US" dirty="0"/>
              <a:t>Lens intolerance</a:t>
            </a:r>
            <a:r>
              <a:rPr lang="en-US" dirty="0">
                <a:solidFill>
                  <a:srgbClr val="404040"/>
                </a:solidFill>
              </a:rPr>
              <a:t>          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Blur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Discharge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Papillae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Contact lens movement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Symptoms INCREASE on lens removal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B8BA5C-4C39-4D54-ACE0-86F0D510A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940" y="3734219"/>
            <a:ext cx="3580785" cy="24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4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DE2D-B786-4767-88FA-443B3603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4BC88-3268-4AEC-96F0-D79A7DEBA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 dirty="0"/>
              <a:t>Co</a:t>
            </a:r>
            <a:r>
              <a:rPr lang="en-US" sz="2000" b="1" dirty="0"/>
              <a:t>ntact Lens Induced</a:t>
            </a:r>
            <a:r>
              <a:rPr lang="en-US" sz="2000" b="1" dirty="0">
                <a:solidFill>
                  <a:srgbClr val="404040"/>
                </a:solidFill>
              </a:rPr>
              <a:t> Infections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Bacterial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Fungal</a:t>
            </a:r>
          </a:p>
          <a:p>
            <a:r>
              <a:rPr lang="en-US" dirty="0"/>
              <a:t>Protozoan</a:t>
            </a:r>
          </a:p>
        </p:txBody>
      </p:sp>
    </p:spTree>
    <p:extLst>
      <p:ext uri="{BB962C8B-B14F-4D97-AF65-F5344CB8AC3E}">
        <p14:creationId xmlns:p14="http://schemas.microsoft.com/office/powerpoint/2010/main" val="4082163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E2FE-FD3F-45A0-9A17-3EBAB0E6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6AB3-9167-4C2F-B99A-BAE0EDEED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 dirty="0"/>
              <a:t>Contact Lens Induced Infections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Bacterial Infections Pseudomonas Aeruginosa      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 3"/>
            </a:pPr>
            <a:r>
              <a:rPr lang="en-US" dirty="0"/>
              <a:t>Mimics CLPU in early stages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Unilateral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Photophobia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Poor vision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History of poor hygiene and/or lens over wear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8FEFF3-DDE1-4D1B-93C6-332A25883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0" y="3293613"/>
            <a:ext cx="3421063" cy="20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22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92C7-EF76-4BA1-8CFB-685E7004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EC124-1016-46AA-8D7F-CE7A37BF0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49" y="2603500"/>
            <a:ext cx="9267364" cy="37407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US" b="1" dirty="0"/>
              <a:t>Con</a:t>
            </a:r>
            <a:r>
              <a:rPr lang="en-US" sz="2000" b="1" dirty="0"/>
              <a:t>tact Lens Induced Infections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Bacterial Infections Pseudomonas Aeruginosa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Signs</a:t>
            </a:r>
          </a:p>
          <a:p>
            <a:pPr>
              <a:buFont typeface="Wingdings 3"/>
            </a:pPr>
            <a:r>
              <a:rPr lang="en-US" dirty="0"/>
              <a:t>Anterior chamber reaction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Hyperemia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Possible corneal ulceration located centrally and of equal size to the SEI and irregularly shaped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Possible satellite lesions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Corneal edema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0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7594-1F7A-CE4F-1A9F-6524BE66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163FB-F9A8-2CCF-91A2-FEE291B81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the United States alone, an estimated 197.6 million adults need some form of vision correction—that’s almost 77% of the adult population.</a:t>
            </a:r>
            <a:r>
              <a:rPr lang="en-US" baseline="30000" dirty="0"/>
              <a:t>1</a:t>
            </a:r>
            <a:r>
              <a:rPr lang="en-US" dirty="0"/>
              <a:t> According to the Centers for Disease Control and Prevention (CDC), only 45 million, or roughly 22%, of them wear </a:t>
            </a:r>
            <a:r>
              <a:rPr lang="en-US" u="sng" dirty="0">
                <a:hlinkClick r:id="rId2"/>
              </a:rPr>
              <a:t>contact lenses</a:t>
            </a:r>
            <a:r>
              <a:rPr lang="en-US" dirty="0"/>
              <a:t>.</a:t>
            </a:r>
          </a:p>
          <a:p>
            <a:r>
              <a:rPr lang="en-US" dirty="0"/>
              <a:t>According to one literature review, on average, 22% of </a:t>
            </a:r>
            <a:r>
              <a:rPr lang="en-US" u="sng" dirty="0">
                <a:hlinkClick r:id="rId3"/>
              </a:rPr>
              <a:t>contact lens wearers drop out</a:t>
            </a:r>
            <a:r>
              <a:rPr lang="en-US" dirty="0"/>
              <a:t> or discontinue contact lens wear at some point, but those patients can resume wear safely about 74% of the time.</a:t>
            </a:r>
            <a:r>
              <a:rPr lang="en-US" baseline="30000" dirty="0"/>
              <a:t>3</a:t>
            </a:r>
            <a:r>
              <a:rPr lang="en-US" dirty="0"/>
              <a:t> However, dropout rates mean an estimated loss of revenue of up to $24,000 </a:t>
            </a:r>
            <a:r>
              <a:rPr lang="en-US" i="1" dirty="0"/>
              <a:t>per patient</a:t>
            </a:r>
            <a:r>
              <a:rPr lang="en-US" dirty="0"/>
              <a:t> over their lifetime—not to mention a less-than-happy patient.</a:t>
            </a:r>
            <a:r>
              <a:rPr lang="en-US" baseline="30000" dirty="0"/>
              <a:t>4</a:t>
            </a:r>
            <a:endParaRPr lang="en-US" dirty="0"/>
          </a:p>
          <a:p>
            <a:r>
              <a:rPr lang="en-US" dirty="0"/>
              <a:t>For the majority of our respondents, their go-to initial modality for first-time contact lens wearers was </a:t>
            </a:r>
            <a:r>
              <a:rPr lang="en-US" u="sng" dirty="0">
                <a:hlinkClick r:id="rId4"/>
              </a:rPr>
              <a:t>daily disposables</a:t>
            </a:r>
            <a:r>
              <a:rPr lang="en-US" dirty="0"/>
              <a:t>, with </a:t>
            </a:r>
            <a:r>
              <a:rPr lang="en-US" b="1" dirty="0"/>
              <a:t>74.6%</a:t>
            </a:r>
            <a:r>
              <a:rPr lang="en-US" dirty="0"/>
              <a:t> reaching for daily lenses.</a:t>
            </a:r>
          </a:p>
          <a:p>
            <a:r>
              <a:rPr lang="en-US" dirty="0"/>
              <a:t>Pucker AD, Tichenor AA. A Review of Contact Lens Dropout. </a:t>
            </a:r>
            <a:r>
              <a:rPr lang="en-US" i="1" dirty="0"/>
              <a:t>Clin </a:t>
            </a:r>
            <a:r>
              <a:rPr lang="en-US" i="1" dirty="0" err="1"/>
              <a:t>Optom</a:t>
            </a:r>
            <a:r>
              <a:rPr lang="en-US" i="1" dirty="0"/>
              <a:t> (</a:t>
            </a:r>
            <a:r>
              <a:rPr lang="en-US" i="1" dirty="0" err="1"/>
              <a:t>Auckl</a:t>
            </a:r>
            <a:r>
              <a:rPr lang="en-US" i="1" dirty="0"/>
              <a:t>)</a:t>
            </a:r>
            <a:r>
              <a:rPr lang="en-US" dirty="0"/>
              <a:t>. 2020;12:85-94.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57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34FD-F74A-48FB-97CE-5CBE807F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7C2-81F9-4AFF-9F6B-54978F80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63" y="2552700"/>
            <a:ext cx="9600996" cy="40497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Contact Lens Induced Infections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Bacterial Infections Pseudomonas Aeruginosa</a:t>
            </a:r>
            <a:r>
              <a:rPr lang="en-US" dirty="0">
                <a:solidFill>
                  <a:srgbClr val="404040"/>
                </a:solidFill>
              </a:rPr>
              <a:t>    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Treatment</a:t>
            </a:r>
            <a:r>
              <a:rPr lang="en-US" dirty="0">
                <a:solidFill>
                  <a:srgbClr val="404040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  <a:buChar char=""/>
            </a:pPr>
            <a:r>
              <a:rPr lang="en-US" dirty="0">
                <a:solidFill>
                  <a:srgbClr val="404040"/>
                </a:solidFill>
              </a:rPr>
              <a:t>First culture</a:t>
            </a:r>
          </a:p>
          <a:p>
            <a:pPr>
              <a:buFont typeface="Wingdings 3"/>
            </a:pPr>
            <a:r>
              <a:rPr lang="en-US" dirty="0">
                <a:solidFill>
                  <a:srgbClr val="404040"/>
                </a:solidFill>
              </a:rPr>
              <a:t>Topical fluoroquinolone every 30 minutes to hourly while awake and q2h at night. </a:t>
            </a:r>
          </a:p>
          <a:p>
            <a:pPr>
              <a:buFont typeface="Wingdings 3"/>
            </a:pPr>
            <a:r>
              <a:rPr lang="en-US" dirty="0">
                <a:solidFill>
                  <a:srgbClr val="404040"/>
                </a:solidFill>
              </a:rPr>
              <a:t>In severe cases, a fortified antibiotic, such as tobramycin 12.5mg/ml should be alternated with the fluoroquinolone. 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Wingdings 3"/>
            </a:pPr>
            <a:r>
              <a:rPr lang="en-US" dirty="0">
                <a:solidFill>
                  <a:srgbClr val="404040"/>
                </a:solidFill>
              </a:rPr>
              <a:t>Cycloplegic agents to minimize pain and photophobia. 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Wingdings 3"/>
            </a:pPr>
            <a:r>
              <a:rPr lang="en-US" dirty="0">
                <a:solidFill>
                  <a:srgbClr val="404040"/>
                </a:solidFill>
              </a:rPr>
              <a:t>After the first 24 hours of treatment, tobramycin ointment may be applied overnight.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Consider </a:t>
            </a:r>
            <a:r>
              <a:rPr lang="en-US" dirty="0" err="1"/>
              <a:t>Prokera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53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46CC-ADCD-4F1D-9F93-16333D58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4BA24-DA02-458D-A7CB-EBCD1A00D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000" b="1" dirty="0"/>
              <a:t>Contact Lens Induced Infections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Fungal Infections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 3"/>
            </a:pPr>
            <a:r>
              <a:rPr lang="en-US" dirty="0"/>
              <a:t> Typically Aspergillus, Candida or Fusarium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 Associated with vegetative injury or abrasion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 May be associated with contact lens over wear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16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4FAD-3F40-4FE4-A35F-09A699B0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46680-088F-41A2-8CA5-B3B041C44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 dirty="0"/>
              <a:t>Contact Lens Induced Infections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Fungal Infections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Symptoms:</a:t>
            </a:r>
          </a:p>
          <a:p>
            <a:pPr>
              <a:buFont typeface="Wingdings 3"/>
            </a:pPr>
            <a:r>
              <a:rPr lang="en-US" dirty="0"/>
              <a:t>Photophobia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Blur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Symptoms gradually increase over days to weeks due to slow rate of fungal growth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30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204C7-F479-4769-9082-7D4BCE4A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6C493-B00E-40C4-93E1-77E58B35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 dirty="0"/>
              <a:t>Co</a:t>
            </a:r>
            <a:r>
              <a:rPr lang="en-US" sz="2000" b="1" dirty="0"/>
              <a:t>ntact Lens Induced Infections</a:t>
            </a:r>
          </a:p>
          <a:p>
            <a:pPr marL="0" indent="0">
              <a:buNone/>
            </a:pPr>
            <a:r>
              <a:rPr lang="en-US" dirty="0"/>
              <a:t>Fungal Infections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Signs: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Corneal infiltrate with “feathery borders”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Satellite infiltrates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Epithelium may be intact over the lesion versus ulcerated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98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E970-8F25-43A4-906D-CCFA775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61F67-7A6C-456C-B029-9C7395078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" y="2603500"/>
            <a:ext cx="12088446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 dirty="0"/>
              <a:t>Contact Lens Induced Infections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Fungal Infections</a:t>
            </a:r>
            <a:r>
              <a:rPr lang="en-US" dirty="0">
                <a:solidFill>
                  <a:srgbClr val="404040"/>
                </a:solidFill>
              </a:rPr>
              <a:t>                                                                 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Difficult to Treat!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/>
              <a:t>     · Natamycin = one commercially available drug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    · Referral and co-management may be prudent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Incidence increasing steadily over the past 20 years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BB8955-1D39-4FAB-AF98-4321A1337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2724150"/>
            <a:ext cx="5183798" cy="39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17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6421-72CA-493C-9E28-85CCB93A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8F8F-A0D7-4558-90C1-E1A6A3D6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2603500"/>
            <a:ext cx="9355240" cy="4242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000" b="1" dirty="0"/>
              <a:t>Contact Lens Induced Infections</a:t>
            </a:r>
          </a:p>
          <a:p>
            <a:pPr marL="0" indent="0">
              <a:buNone/>
            </a:pPr>
            <a:r>
              <a:rPr lang="en-US" sz="2000" dirty="0"/>
              <a:t>ACANTHAMOEBA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>
              <a:buFont typeface="Wingdings 3"/>
            </a:pPr>
            <a:r>
              <a:rPr lang="en-US" dirty="0"/>
              <a:t> Due to risk of permanent vision loss it is wise to rule this out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 Reported less now than in years past</a:t>
            </a:r>
          </a:p>
          <a:p>
            <a:pPr>
              <a:buFont typeface="Wingdings 3"/>
            </a:pPr>
            <a:endParaRPr lang="en-US" dirty="0"/>
          </a:p>
          <a:p>
            <a:pPr>
              <a:buFont typeface="Wingdings 3"/>
            </a:pPr>
            <a:r>
              <a:rPr lang="en-US" dirty="0"/>
              <a:t>Risks: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       · Poor hygiene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       · Rinsing contact lenses in tap water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       · Swimming while wearing contact lenses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0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2DFD-3B80-4B22-AB7A-D141B639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C8F1-EF58-40F5-9131-F201C1E46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94" y="2603500"/>
            <a:ext cx="11660431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000" b="1" dirty="0"/>
              <a:t>Contact Lens Induced Infections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/>
              <a:t>ACANTHAMOEBA                                                 </a:t>
            </a:r>
            <a:r>
              <a:rPr lang="en-US" sz="2000" dirty="0">
                <a:solidFill>
                  <a:srgbClr val="404040"/>
                </a:solidFill>
              </a:rPr>
              <a:t>  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Signs:</a:t>
            </a:r>
            <a:r>
              <a:rPr lang="en-US" dirty="0">
                <a:solidFill>
                  <a:srgbClr val="404040"/>
                </a:solidFill>
              </a:rPr>
              <a:t>                                                                        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 3"/>
            </a:pPr>
            <a:r>
              <a:rPr lang="en-US" dirty="0"/>
              <a:t>Typically with symptoms greater than signs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SEVERE ocular pain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Moderate hyperemia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Possible </a:t>
            </a:r>
            <a:r>
              <a:rPr lang="en-US" dirty="0" err="1"/>
              <a:t>dendritiform</a:t>
            </a:r>
            <a:r>
              <a:rPr lang="en-US" dirty="0"/>
              <a:t> epithelial lesion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4EA82D-7317-48B4-AEC3-674D3E7D2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2733675"/>
            <a:ext cx="4222383" cy="28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054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C9EC-E693-4576-9890-3ABCAEFAE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083E9-481A-41D5-93AA-CB1AA7C2D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247900"/>
            <a:ext cx="11775709" cy="45212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en-US" sz="2000" b="1" dirty="0"/>
              <a:t>Contact Lens Induced Infections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/>
              <a:t>ACANTHAMOBEA 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Treatment: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 3"/>
            </a:pPr>
            <a:endParaRPr lang="en-US" sz="2000" dirty="0"/>
          </a:p>
          <a:p>
            <a:pPr>
              <a:buFont typeface="Wingdings 3"/>
            </a:pPr>
            <a:r>
              <a:rPr lang="en-US" sz="2000" dirty="0" err="1"/>
              <a:t>Polyhexamethylene</a:t>
            </a:r>
            <a:r>
              <a:rPr lang="en-US" sz="2000" dirty="0"/>
              <a:t> biguanide and Chlorhexidine-</a:t>
            </a:r>
            <a:r>
              <a:rPr lang="en-US" sz="2000" dirty="0">
                <a:solidFill>
                  <a:srgbClr val="404040"/>
                </a:solidFill>
              </a:rPr>
              <a:t>-topical cationic antiseptic agent that can treat both the trophozoites and cyst forms.</a:t>
            </a:r>
            <a:endParaRPr lang="en-US" sz="20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404040"/>
                </a:solidFill>
              </a:rPr>
              <a:t>        -- Topical antimicrobials administered q1 hour immediately after corneal debridement 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404040"/>
                </a:solidFill>
              </a:rPr>
              <a:t>            or first several days of therapy 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404040"/>
                </a:solidFill>
              </a:rPr>
              <a:t>        --Continued hourly during waking hours for 3 days (at least 9 times/day is recommended) depending on clinical response. 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404040"/>
                </a:solidFill>
              </a:rPr>
              <a:t>         --Then reduced to every 3 hours</a:t>
            </a:r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404040"/>
                </a:solidFill>
              </a:rPr>
              <a:t>         --Two weeks may be required before a response is observed, total duration of therapy is at least 3-4 weeks. 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 typeface="Wingdings 3"/>
            </a:pPr>
            <a:r>
              <a:rPr lang="en-US" sz="2000" dirty="0">
                <a:solidFill>
                  <a:srgbClr val="404040"/>
                </a:solidFill>
              </a:rPr>
              <a:t>Some advocate treating for 6-12 months. When therapy is discontinued, close observation is warranted to rule out recurrent disease.</a:t>
            </a:r>
            <a:endParaRPr lang="en-US" sz="2000">
              <a:solidFill>
                <a:srgbClr val="000000"/>
              </a:solidFill>
            </a:endParaRPr>
          </a:p>
          <a:p>
            <a:pPr>
              <a:buFont typeface="Wingdings 3"/>
            </a:pPr>
            <a:r>
              <a:rPr lang="en-US" sz="2000" dirty="0"/>
              <a:t>Follow up 1 day and then every 2 days</a:t>
            </a:r>
            <a:endParaRPr lang="en-US" sz="200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sz="2000" dirty="0"/>
              <a:t>Fortified Tobramycin or Vancomycin may be necessary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27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7A2E3-5181-4955-AF14-38C02609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F1DB-F4C1-4DCA-86CA-77205B533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CONTACT LENS MODALITITES</a:t>
            </a:r>
          </a:p>
          <a:p>
            <a:pPr marL="0" indent="0">
              <a:buNone/>
            </a:pPr>
            <a:r>
              <a:rPr lang="en-US" dirty="0"/>
              <a:t>Extended Wear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 3"/>
            </a:pPr>
            <a:r>
              <a:rPr lang="en-US" dirty="0"/>
              <a:t>5% of new fits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Approved for up to 30 days of continuous wear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FDA requires DK/T of 125 x 109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Still the largest risk factor in Microbial Keratitis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000" dirty="0"/>
              <a:t>Reference: Review of Cornea and Contact Lens; Extended Wear: Still an Option?; 11/17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36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ED65-0017-469C-BEFC-8858DAAB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8A7E2-43C5-43DF-9FD9-6D6A1671F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720" y="2603500"/>
            <a:ext cx="9001893" cy="36965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THE GOOD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 3"/>
            </a:pPr>
            <a:r>
              <a:rPr lang="en-US" dirty="0"/>
              <a:t>Many </a:t>
            </a:r>
            <a:r>
              <a:rPr lang="en-US" dirty="0" err="1"/>
              <a:t>SiHy</a:t>
            </a:r>
            <a:r>
              <a:rPr lang="en-US" dirty="0"/>
              <a:t> lenses largely meet FDA requirements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The increased O2 that is allowed to get through to the epithelium has been shown to: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      · Reduce corneal edema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      · Reduce limbal hyperemia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      · Reduce corneal neovascularization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      · Reduce myopic shifts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2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4EEA-5861-4E3F-B1F6-5F6E300D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86996-2B45-4058-8ECA-45F5E7A9B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cap="all" dirty="0"/>
              <a:t>DEMAND FOR EYE CARE SERVICES continued:</a:t>
            </a:r>
            <a:endParaRPr lang="en-US" sz="2000" b="1" dirty="0"/>
          </a:p>
          <a:p>
            <a:endParaRPr lang="en-US" dirty="0"/>
          </a:p>
          <a:p>
            <a:r>
              <a:rPr lang="en-US" dirty="0"/>
              <a:t>There are currently 41.2 million adults wearing contact lenses – or 22% of the vision correction population.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>
              <a:buFont typeface="Wingdings 3"/>
            </a:pPr>
            <a:r>
              <a:rPr lang="en-US" dirty="0"/>
              <a:t>By 2025 this is expected to rise to 24%.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100" dirty="0"/>
              <a:t>Reference: Mark Wright, Review of Optometric Business, 11/28/17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D41C4D-ADE7-4BF7-AF41-A28A1CD21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25" y="4306888"/>
            <a:ext cx="3278738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15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F641-73B5-43E5-B488-7F4211B7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9BCD5-9FA4-4E80-8691-AE0B9DFBC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THE BAD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 3"/>
            </a:pPr>
            <a:r>
              <a:rPr lang="en-US" dirty="0"/>
              <a:t>More prone to increase dryness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Associated with more Microbial Keratitis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Long term leads to corneal thinning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 Increased incidence of papillary conjunctivitis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1A2D606-C5D1-462D-8168-B1702141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096" y="3067050"/>
            <a:ext cx="247713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006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A845-8B0B-4BF2-A5A9-0C82B78C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D07DB-BD96-4527-A863-A6727B28B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675" y="2545326"/>
            <a:ext cx="8900241" cy="36522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CONTACT LENS SOLUTIONS:</a:t>
            </a:r>
          </a:p>
          <a:p>
            <a:pPr marL="0" indent="0">
              <a:buNone/>
            </a:pPr>
            <a:r>
              <a:rPr lang="en-US" dirty="0"/>
              <a:t>Causes of Contact Lens Contamination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 3"/>
            </a:pPr>
            <a:r>
              <a:rPr lang="en-US" dirty="0"/>
              <a:t> Handling the Lens. Micro-organisms count as low as 100 when coming out of solution but 1000+ after being touched.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Solutions do not sterilize the lens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 Even Hydrogen Peroxide is not 100% effective due to the ability of some organisms to produce an enzyme that reduces peroxide efficiency.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One study showed average yearly purchase of multi-purpose solutions to be 3.6 to 3.8 bottles. These solutions are designed to be used 1 bottle per month.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000" dirty="0"/>
              <a:t>Reference: Review of Cornea and Contact Lens; Contact Lens Care: Advice from an Expert; Christine Sindt, OD</a:t>
            </a:r>
            <a:r>
              <a:rPr lang="en-US" sz="1000" dirty="0">
                <a:solidFill>
                  <a:srgbClr val="404040"/>
                </a:solidFill>
              </a:rPr>
              <a:t> 11/17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06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5B04-078C-414E-91D6-9251C78C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78DB8-D5D6-4B1E-B7FF-7D34CE4AB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TAKE AWAYS</a:t>
            </a:r>
          </a:p>
          <a:p>
            <a:pPr marL="0" indent="0">
              <a:buNone/>
            </a:pPr>
            <a:r>
              <a:rPr lang="en-US" dirty="0"/>
              <a:t>Polymers: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 3"/>
            </a:pPr>
            <a:r>
              <a:rPr lang="en-US" dirty="0"/>
              <a:t>Market preponderance favoring </a:t>
            </a:r>
            <a:r>
              <a:rPr lang="en-US" dirty="0" err="1"/>
              <a:t>SiHy</a:t>
            </a:r>
            <a:endParaRPr lang="en-US" dirty="0" err="1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 err="1"/>
              <a:t>SiHy</a:t>
            </a:r>
            <a:r>
              <a:rPr lang="en-US" dirty="0"/>
              <a:t> offers higher DK/T with associated benefits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Down side is more dryness, papillary conjunctivitis, necessarily shorter lens life span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85DC1B-F27B-4CF2-9BBF-1BA561209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182" y="2511565"/>
            <a:ext cx="2534303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92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8544-4DE3-4D47-BFB9-5F559FF5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0727A-5B02-4CDA-BA5B-D2260B8DB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SOLUTIONS:</a:t>
            </a:r>
          </a:p>
          <a:p>
            <a:pPr>
              <a:buFont typeface="Wingdings 3"/>
            </a:pPr>
            <a:r>
              <a:rPr lang="en-US" dirty="0"/>
              <a:t>Only Peroxide systems offer the potential of Contact Lens sterilization and still isn't 100%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endParaRPr lang="en-US" dirty="0"/>
          </a:p>
          <a:p>
            <a:pPr>
              <a:buFont typeface="Wingdings 3"/>
            </a:pPr>
            <a:endParaRPr lang="en-US" dirty="0"/>
          </a:p>
          <a:p>
            <a:pPr>
              <a:buFont typeface="Wingdings 3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6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7130CAC4-99B2-43A6-AA0A-F39CCEC7A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5" y="4010025"/>
            <a:ext cx="2130479" cy="235109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C8D4A71-719A-406A-946D-1084B71F7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44672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82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4AA7-7B36-47D4-9ACC-5665E079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50E5C-2C8E-467A-ACC3-AA4535E3A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MODALITIES:</a:t>
            </a:r>
          </a:p>
          <a:p>
            <a:pPr>
              <a:buFont typeface="Wingdings 3"/>
            </a:pPr>
            <a:r>
              <a:rPr lang="en-US" dirty="0"/>
              <a:t>Riskiest: Extended Wear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Safest: Daily Disposable</a:t>
            </a:r>
            <a:endParaRPr lang="en-US" dirty="0" err="1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A02CF8B-984A-4E6A-AB10-0DB640567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5" y="4064839"/>
            <a:ext cx="2543175" cy="1790700"/>
          </a:xfrm>
          <a:prstGeom prst="rect">
            <a:avLst/>
          </a:prstGeom>
        </p:spPr>
      </p:pic>
      <p:pic>
        <p:nvPicPr>
          <p:cNvPr id="14" name="Picture 14" descr="A picture containing cup, indoor, table, next&#10;&#10;Description generated with high confidence">
            <a:extLst>
              <a:ext uri="{FF2B5EF4-FFF2-40B4-BE49-F238E27FC236}">
                <a16:creationId xmlns:a16="http://schemas.microsoft.com/office/drawing/2014/main" id="{A3D14111-204A-4945-A8DC-F63F4ED6D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408640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126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E7A6-59BA-4DA8-855A-38234E30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C353-F0C4-4C4A-878A-E344AD496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TRENDS:</a:t>
            </a:r>
          </a:p>
          <a:p>
            <a:pPr>
              <a:buFont typeface="Wingdings 3"/>
            </a:pPr>
            <a:r>
              <a:rPr lang="en-US" dirty="0"/>
              <a:t>Contact lens market shows greater growth potential than other markets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Contact lens innovations may out pace refractive/medical innovations: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Drug delivery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Low vision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Night vision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Virtual reality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58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BA65-C821-4A69-8EC3-D1D3BADA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EDFC0-4ED6-422A-BF19-3C625B0EC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b="1" dirty="0">
                <a:solidFill>
                  <a:srgbClr val="404040"/>
                </a:solidFill>
              </a:rPr>
              <a:t>Thank you!</a:t>
            </a:r>
          </a:p>
          <a:p>
            <a:pPr>
              <a:buFont typeface="Wingdings 3"/>
            </a:pPr>
            <a:endParaRPr lang="en-US" dirty="0"/>
          </a:p>
          <a:p>
            <a:pPr>
              <a:buFont typeface="Wingdings 3"/>
            </a:pPr>
            <a:endParaRPr lang="en-US" dirty="0"/>
          </a:p>
          <a:p>
            <a:pPr>
              <a:buFont typeface="Wingdings 3"/>
            </a:pPr>
            <a:endParaRPr lang="en-US" dirty="0"/>
          </a:p>
          <a:p>
            <a:pPr>
              <a:buFont typeface="Wingdings 3"/>
            </a:pPr>
            <a:endParaRPr lang="en-US" dirty="0"/>
          </a:p>
          <a:p>
            <a:pPr marL="0" indent="0">
              <a:buNone/>
            </a:pPr>
            <a:endParaRPr lang="en-US" sz="2800" b="1" dirty="0"/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C67346-7486-416B-9346-82B7CC4E1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501" y="4267200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5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9169-BA6D-46E5-AA42-28A8D0BB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DBF5C-D2EB-439C-BDA7-5E2FAD9C2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TRENDS: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2016 by the Numbers</a:t>
            </a:r>
          </a:p>
          <a:p>
            <a:pPr>
              <a:buFont typeface="Wingdings 3"/>
              <a:buChar char=""/>
            </a:pPr>
            <a:r>
              <a:rPr lang="en-US" b="1" dirty="0"/>
              <a:t>88%</a:t>
            </a:r>
            <a:r>
              <a:rPr lang="en-US" dirty="0"/>
              <a:t> Number of practitioners recommending specific brands of contact lens care systems.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  <a:buChar char=""/>
            </a:pPr>
            <a:r>
              <a:rPr lang="en-US" b="1" dirty="0"/>
              <a:t>76%</a:t>
            </a:r>
            <a:r>
              <a:rPr lang="en-US" dirty="0"/>
              <a:t> Number of practitioners who strongly prefer prescribing multifocal lenses vs. </a:t>
            </a:r>
            <a:r>
              <a:rPr lang="en-US" dirty="0" err="1"/>
              <a:t>monovision</a:t>
            </a:r>
            <a:r>
              <a:rPr lang="en-US" dirty="0"/>
              <a:t>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  <a:buChar char=""/>
            </a:pPr>
            <a:r>
              <a:rPr lang="en-US" b="1" dirty="0"/>
              <a:t>67%</a:t>
            </a:r>
            <a:r>
              <a:rPr lang="en-US" dirty="0"/>
              <a:t> Number of patients who purchased contact lenses from their practitioners’ locations.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  <a:buChar char=""/>
            </a:pPr>
            <a:r>
              <a:rPr lang="en-US" b="1" dirty="0"/>
              <a:t>32%</a:t>
            </a:r>
            <a:r>
              <a:rPr lang="en-US" dirty="0"/>
              <a:t> Gross profit attributed to contact lenses by most practitioners.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  <a:buChar char=""/>
            </a:pPr>
            <a:endParaRPr lang="en-US" dirty="0">
              <a:solidFill>
                <a:srgbClr val="404040"/>
              </a:solidFill>
            </a:endParaRPr>
          </a:p>
          <a:p>
            <a:pPr indent="0">
              <a:buNone/>
            </a:pPr>
            <a:r>
              <a:rPr lang="en-US" sz="1000" b="1" dirty="0"/>
              <a:t>Reference: “Contact Lenses 2016,”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sz="1000" b="1" dirty="0"/>
              <a:t>Contact Lens Spectrum,</a:t>
            </a:r>
            <a:r>
              <a:rPr lang="en-US" sz="1000" dirty="0"/>
              <a:t> </a:t>
            </a:r>
            <a:r>
              <a:rPr lang="en-US" sz="1000" b="1" dirty="0"/>
              <a:t>January 2017</a:t>
            </a: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 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3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7841-4301-483E-8F9E-2E856B0B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98B6-FFAB-446F-A6EB-CEDBB791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TRENDS CONTINUED: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2016 by the Numbers</a:t>
            </a:r>
            <a:endParaRPr lang="en-US" b="1" dirty="0"/>
          </a:p>
          <a:p>
            <a:r>
              <a:rPr lang="en-US" b="1" dirty="0"/>
              <a:t>27%</a:t>
            </a:r>
            <a:r>
              <a:rPr lang="en-US" dirty="0"/>
              <a:t> Net profit attributed to contact lenses by most practitioners.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b="1" dirty="0"/>
              <a:t>20%</a:t>
            </a:r>
            <a:r>
              <a:rPr lang="en-US" dirty="0"/>
              <a:t> Number of fits of hydrogel contact lenses.</a:t>
            </a:r>
          </a:p>
          <a:p>
            <a:pPr>
              <a:buFont typeface="Wingdings 3"/>
            </a:pPr>
            <a:r>
              <a:rPr lang="en-US" b="1" dirty="0"/>
              <a:t>18%</a:t>
            </a:r>
            <a:r>
              <a:rPr lang="en-US" dirty="0"/>
              <a:t> Patients who purchased contact lenses online.</a:t>
            </a:r>
          </a:p>
          <a:p>
            <a:pPr>
              <a:buFont typeface="Wingdings 3"/>
            </a:pPr>
            <a:r>
              <a:rPr lang="en-US" b="1" dirty="0"/>
              <a:t>13%</a:t>
            </a:r>
            <a:r>
              <a:rPr lang="en-US" dirty="0"/>
              <a:t> Patients who purchased contact lenses via third-party retailer, independent of practice.</a:t>
            </a:r>
          </a:p>
          <a:p>
            <a:pPr>
              <a:buFont typeface="Wingdings 3"/>
            </a:pPr>
            <a:r>
              <a:rPr lang="en-US" b="1" dirty="0"/>
              <a:t>10%</a:t>
            </a:r>
            <a:r>
              <a:rPr lang="en-US" dirty="0"/>
              <a:t> Number of fits of GPs</a:t>
            </a:r>
          </a:p>
          <a:p>
            <a:pPr indent="0">
              <a:buNone/>
            </a:pPr>
            <a:r>
              <a:rPr lang="en-US" sz="1000" b="1" dirty="0"/>
              <a:t>Reference: “Contact Lenses 2016,”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sz="1000" b="1" dirty="0"/>
              <a:t>Contact Lens Spectrum,</a:t>
            </a:r>
            <a:r>
              <a:rPr lang="en-US" sz="1000" dirty="0"/>
              <a:t> </a:t>
            </a:r>
            <a:r>
              <a:rPr lang="en-US" sz="1000" b="1" dirty="0"/>
              <a:t>January 2017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7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879B8-0F68-4F3C-9717-FDDEDBBB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F5D5A-4C87-4B96-8038-26E48C1EF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4006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TRENDS CONTINUED:</a:t>
            </a:r>
            <a:endParaRPr lang="en-US"/>
          </a:p>
          <a:p>
            <a:pPr marL="0" indent="0">
              <a:buNone/>
            </a:pPr>
            <a:r>
              <a:rPr lang="en-US" dirty="0"/>
              <a:t>Optometric Management 11/17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 3"/>
            </a:pPr>
            <a:r>
              <a:rPr lang="en-US" dirty="0"/>
              <a:t>1. Daily disposables comprise 44% of the CTL market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2. 55.6% of vision correction still with eyeglasses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3. Contact lens purchases grew 1.9% in 2016 with 3.1% increase in revenue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2265AC8-BD80-46A3-A617-7C97E03F5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086350"/>
            <a:ext cx="25431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8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F713-5C6B-4BF1-A4C1-59BA12638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Theories in Contact Lenses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2C99-273F-4962-A08C-28B92B43C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TRENDS/DEMOGRAPHICS:</a:t>
            </a:r>
          </a:p>
          <a:p>
            <a:pPr>
              <a:buFont typeface="Wingdings 3"/>
            </a:pPr>
            <a:r>
              <a:rPr lang="en-US" dirty="0"/>
              <a:t> 85% of adolescent patients report habits that increase risk of infection including: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-sleeping in contact lenses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-delaying “routine” exams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dirty="0"/>
              <a:t>-swimming in contact lenses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000" dirty="0"/>
              <a:t>Reference: Contact Lens Spectrum 9/17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07C0DB-57FB-4E7A-A02F-A35B50801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288" y="4038600"/>
            <a:ext cx="302020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55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</TotalTime>
  <Words>2774</Words>
  <Application>Microsoft Office PowerPoint</Application>
  <PresentationFormat>Widescreen</PresentationFormat>
  <Paragraphs>423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Century Gothic</vt:lpstr>
      <vt:lpstr>Corbel</vt:lpstr>
      <vt:lpstr>Wingdings 3</vt:lpstr>
      <vt:lpstr>Ion Boardroom</vt:lpstr>
      <vt:lpstr>Contact Lens Review</vt:lpstr>
      <vt:lpstr>Disclosures and contact information</vt:lpstr>
      <vt:lpstr>Course Objectives</vt:lpstr>
      <vt:lpstr>PowerPoint Presentation</vt:lpstr>
      <vt:lpstr>Modern Theories in Contact Lenses</vt:lpstr>
      <vt:lpstr>Modern Theories in Contact Lenses </vt:lpstr>
      <vt:lpstr>Modern Theories in Contact Lenses </vt:lpstr>
      <vt:lpstr>Modern Theories in Contact Lenses </vt:lpstr>
      <vt:lpstr>Modern Theories in Contact Lenses </vt:lpstr>
      <vt:lpstr>Modern Theories in Contact Lenses </vt:lpstr>
      <vt:lpstr>Modern Theories in Contact Lenses </vt:lpstr>
      <vt:lpstr>Modern Theories in Contact Lenses 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 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  <vt:lpstr>Modern Theories in Contact Lenses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Susan Janik</cp:lastModifiedBy>
  <cp:revision>36</cp:revision>
  <dcterms:created xsi:type="dcterms:W3CDTF">2014-09-12T02:18:09Z</dcterms:created>
  <dcterms:modified xsi:type="dcterms:W3CDTF">2026-03-22T22:24:09Z</dcterms:modified>
</cp:coreProperties>
</file>