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Lst>
  <p:sldSz cy="5143500" cx="9144000"/>
  <p:notesSz cx="6858000" cy="9144000"/>
  <p:embeddedFontLst>
    <p:embeddedFont>
      <p:font typeface="Raleway"/>
      <p:regular r:id="rId89"/>
      <p:bold r:id="rId90"/>
      <p:italic r:id="rId91"/>
      <p:boldItalic r:id="rId92"/>
    </p:embeddedFont>
    <p:embeddedFont>
      <p:font typeface="Lato"/>
      <p:regular r:id="rId93"/>
      <p:bold r:id="rId94"/>
      <p:italic r:id="rId95"/>
      <p:boldItalic r:id="rId9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84" Type="http://schemas.openxmlformats.org/officeDocument/2006/relationships/slide" Target="slides/slide79.xml"/><Relationship Id="rId83" Type="http://schemas.openxmlformats.org/officeDocument/2006/relationships/slide" Target="slides/slide78.xml"/><Relationship Id="rId42" Type="http://schemas.openxmlformats.org/officeDocument/2006/relationships/slide" Target="slides/slide37.xml"/><Relationship Id="rId86" Type="http://schemas.openxmlformats.org/officeDocument/2006/relationships/slide" Target="slides/slide81.xml"/><Relationship Id="rId41" Type="http://schemas.openxmlformats.org/officeDocument/2006/relationships/slide" Target="slides/slide36.xml"/><Relationship Id="rId85" Type="http://schemas.openxmlformats.org/officeDocument/2006/relationships/slide" Target="slides/slide80.xml"/><Relationship Id="rId44" Type="http://schemas.openxmlformats.org/officeDocument/2006/relationships/slide" Target="slides/slide39.xml"/><Relationship Id="rId88" Type="http://schemas.openxmlformats.org/officeDocument/2006/relationships/slide" Target="slides/slide83.xml"/><Relationship Id="rId43" Type="http://schemas.openxmlformats.org/officeDocument/2006/relationships/slide" Target="slides/slide38.xml"/><Relationship Id="rId87" Type="http://schemas.openxmlformats.org/officeDocument/2006/relationships/slide" Target="slides/slide82.xml"/><Relationship Id="rId46" Type="http://schemas.openxmlformats.org/officeDocument/2006/relationships/slide" Target="slides/slide41.xml"/><Relationship Id="rId45" Type="http://schemas.openxmlformats.org/officeDocument/2006/relationships/slide" Target="slides/slide40.xml"/><Relationship Id="rId89" Type="http://schemas.openxmlformats.org/officeDocument/2006/relationships/font" Target="fonts/Raleway-regular.fntdata"/><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slide" Target="slides/slide70.xml"/><Relationship Id="rId30" Type="http://schemas.openxmlformats.org/officeDocument/2006/relationships/slide" Target="slides/slide25.xml"/><Relationship Id="rId74" Type="http://schemas.openxmlformats.org/officeDocument/2006/relationships/slide" Target="slides/slide69.xml"/><Relationship Id="rId33" Type="http://schemas.openxmlformats.org/officeDocument/2006/relationships/slide" Target="slides/slide28.xml"/><Relationship Id="rId77" Type="http://schemas.openxmlformats.org/officeDocument/2006/relationships/slide" Target="slides/slide72.xml"/><Relationship Id="rId32" Type="http://schemas.openxmlformats.org/officeDocument/2006/relationships/slide" Target="slides/slide27.xml"/><Relationship Id="rId76" Type="http://schemas.openxmlformats.org/officeDocument/2006/relationships/slide" Target="slides/slide71.xml"/><Relationship Id="rId35" Type="http://schemas.openxmlformats.org/officeDocument/2006/relationships/slide" Target="slides/slide30.xml"/><Relationship Id="rId79" Type="http://schemas.openxmlformats.org/officeDocument/2006/relationships/slide" Target="slides/slide74.xml"/><Relationship Id="rId34" Type="http://schemas.openxmlformats.org/officeDocument/2006/relationships/slide" Target="slides/slide29.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95" Type="http://schemas.openxmlformats.org/officeDocument/2006/relationships/font" Target="fonts/Lato-italic.fntdata"/><Relationship Id="rId50" Type="http://schemas.openxmlformats.org/officeDocument/2006/relationships/slide" Target="slides/slide45.xml"/><Relationship Id="rId94" Type="http://schemas.openxmlformats.org/officeDocument/2006/relationships/font" Target="fonts/Lato-bold.fntdata"/><Relationship Id="rId53" Type="http://schemas.openxmlformats.org/officeDocument/2006/relationships/slide" Target="slides/slide48.xml"/><Relationship Id="rId52" Type="http://schemas.openxmlformats.org/officeDocument/2006/relationships/slide" Target="slides/slide47.xml"/><Relationship Id="rId96" Type="http://schemas.openxmlformats.org/officeDocument/2006/relationships/font" Target="fonts/Lato-boldItalic.fntdata"/><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91" Type="http://schemas.openxmlformats.org/officeDocument/2006/relationships/font" Target="fonts/Raleway-italic.fntdata"/><Relationship Id="rId90" Type="http://schemas.openxmlformats.org/officeDocument/2006/relationships/font" Target="fonts/Raleway-bold.fntdata"/><Relationship Id="rId93" Type="http://schemas.openxmlformats.org/officeDocument/2006/relationships/font" Target="fonts/Lato-regular.fntdata"/><Relationship Id="rId92" Type="http://schemas.openxmlformats.org/officeDocument/2006/relationships/font" Target="fonts/Raleway-boldItalic.fntdata"/><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g3c832b29601_0_8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3c832b29601_0_8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3c832b29601_0_8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3c832b29601_0_8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3c832b29601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3c832b29601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3c832b29601_0_8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3c832b29601_0_8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3c832b29601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3c832b29601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3c832b29601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3c832b29601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3c832b29601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3c832b29601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3c832b29601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3c832b29601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39631aa9cfd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39631aa9cfd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3c832b29601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3c832b29601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39631aa9cfd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39631aa9cfd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3c832b29601_0_8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3c832b29601_0_8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3c832b29601_0_8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3c832b29601_0_8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39631aa9cfd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39631aa9cfd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3c832b29601_0_8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3c832b29601_0_8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3c832b29601_0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3c832b29601_0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3c832b29601_0_1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3c832b29601_0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39631aa9cfd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39631aa9cfd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3c832b29601_0_8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3c832b29601_0_8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3c832b29601_0_1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3c832b29601_0_1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39631aa9cfd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39631aa9cfd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3c832b29601_0_1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3c832b29601_0_1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3c832b29601_0_8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3c832b29601_0_8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39631aa9cfd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39631aa9cfd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3c832b29601_0_1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3c832b29601_0_1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3c832b29601_0_2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3c832b29601_0_2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3c832b29601_0_2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3" name="Google Shape;283;g3c832b29601_0_2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39631aa9cfd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9" name="Google Shape;289;g39631aa9cfd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3c832b29601_0_2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3c832b29601_0_2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39631aa9cfd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39631aa9cfd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3d034eb326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8" name="Google Shape;308;g3d034eb326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3c832b29601_0_2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4" name="Google Shape;314;g3c832b29601_0_2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3c832b29601_0_2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1" name="Google Shape;321;g3c832b29601_0_2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3c832b29601_0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3c832b29601_0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3960b4b6d13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7" name="Google Shape;327;g3960b4b6d13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3c832b29601_0_2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4" name="Google Shape;334;g3c832b29601_0_2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3c832b29601_0_2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1" name="Google Shape;341;g3c832b29601_0_2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3c832b29601_0_3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8" name="Google Shape;348;g3c832b29601_0_3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39631aa9cfd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4" name="Google Shape;354;g39631aa9cfd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3c832b29601_0_2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1" name="Google Shape;361;g3c832b29601_0_2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g3c832b29601_0_3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8" name="Google Shape;368;g3c832b29601_0_3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39631aa9cfd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4" name="Google Shape;374;g39631aa9cfd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3c832b29601_0_3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0" name="Google Shape;380;g3c832b29601_0_3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3c832b29601_0_4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6" name="Google Shape;386;g3c832b29601_0_4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39631aa9cfd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39631aa9cfd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3c832b29601_0_4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3" name="Google Shape;393;g3c832b29601_0_4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g3c832b29601_0_4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0" name="Google Shape;400;g3c832b29601_0_4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g39631aa9cf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8" name="Google Shape;408;g39631aa9cf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3c832b29601_0_4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4" name="Google Shape;414;g3c832b29601_0_4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3c832b29601_0_4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0" name="Google Shape;420;g3c832b29601_0_4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g3c832b29601_0_4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6" name="Google Shape;426;g3c832b29601_0_4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g3c832b29601_0_8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2" name="Google Shape;432;g3c832b29601_0_8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3c832b29601_0_5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1" name="Google Shape;441;g3c832b29601_0_5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g39631aa9cfd_0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8" name="Google Shape;448;g39631aa9cfd_0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g3c832b29601_0_5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5" name="Google Shape;455;g3c832b29601_0_5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39631aa9cfd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39631aa9cfd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g39631aa9cfd_0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2" name="Google Shape;462;g39631aa9cfd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g3c832b29601_0_5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9" name="Google Shape;469;g3c832b29601_0_5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g39631aa9cfd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6" name="Google Shape;476;g39631aa9cfd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g3c832b29601_0_5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3" name="Google Shape;483;g3c832b29601_0_5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g39631aa9cfd_0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1" name="Google Shape;491;g39631aa9cfd_0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g3c832b29601_0_5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7" name="Google Shape;497;g3c832b29601_0_5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g3c832b29601_0_5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4" name="Google Shape;504;g3c832b29601_0_5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g3c832b29601_0_6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0" name="Google Shape;510;g3c832b29601_0_6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g3c832b29601_0_6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6" name="Google Shape;516;g3c832b29601_0_6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g39631aa9cfd_0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2" name="Google Shape;522;g39631aa9cfd_0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3c832b29601_0_9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3c832b29601_0_9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g3c832b29601_0_6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8" name="Google Shape;528;g3c832b29601_0_6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g3d18eaa288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4" name="Google Shape;534;g3d18eaa288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g3c832b29601_0_6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1" name="Google Shape;541;g3c832b29601_0_6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g3d18eaa2889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8" name="Google Shape;548;g3d18eaa2889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g3d18eaa2889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5" name="Google Shape;555;g3d18eaa2889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g3c832b29601_0_6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1" name="Google Shape;561;g3c832b29601_0_6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g3d18eaa2889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9" name="Google Shape;569;g3d18eaa2889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g3c832b29601_0_6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5" name="Google Shape;575;g3c832b29601_0_6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g3d18eaa2889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1" name="Google Shape;581;g3d18eaa2889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g3c832b29601_0_6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7" name="Google Shape;587;g3c832b29601_0_6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3c832b2960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3c832b2960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g3d18eaa2889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4" name="Google Shape;594;g3d18eaa2889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g3c832b29601_0_6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0" name="Google Shape;600;g3c832b29601_0_6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4" name="Shape 604"/>
        <p:cNvGrpSpPr/>
        <p:nvPr/>
      </p:nvGrpSpPr>
      <p:grpSpPr>
        <a:xfrm>
          <a:off x="0" y="0"/>
          <a:ext cx="0" cy="0"/>
          <a:chOff x="0" y="0"/>
          <a:chExt cx="0" cy="0"/>
        </a:xfrm>
      </p:grpSpPr>
      <p:sp>
        <p:nvSpPr>
          <p:cNvPr id="605" name="Google Shape;605;g3d18eaa2889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6" name="Google Shape;606;g3d18eaa2889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g3d034eb326e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2" name="Google Shape;612;g3d034eb326e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3c832b29601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3c832b29601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cxnSp>
        <p:nvCxnSpPr>
          <p:cNvPr id="10" name="Google Shape;10;p2"/>
          <p:cNvCxnSpPr/>
          <p:nvPr/>
        </p:nvCxnSpPr>
        <p:spPr>
          <a:xfrm>
            <a:off x="2477724" y="415650"/>
            <a:ext cx="6244200" cy="0"/>
          </a:xfrm>
          <a:prstGeom prst="straightConnector1">
            <a:avLst/>
          </a:prstGeom>
          <a:noFill/>
          <a:ln cap="flat" cmpd="sng" w="38100">
            <a:solidFill>
              <a:schemeClr val="lt1"/>
            </a:solidFill>
            <a:prstDash val="solid"/>
            <a:round/>
            <a:headEnd len="sm" w="sm" type="none"/>
            <a:tailEnd len="sm" w="sm" type="none"/>
          </a:ln>
        </p:spPr>
      </p:cxnSp>
      <p:cxnSp>
        <p:nvCxnSpPr>
          <p:cNvPr id="11" name="Google Shape;11;p2"/>
          <p:cNvCxnSpPr/>
          <p:nvPr/>
        </p:nvCxnSpPr>
        <p:spPr>
          <a:xfrm>
            <a:off x="2477724" y="4740000"/>
            <a:ext cx="6244200" cy="0"/>
          </a:xfrm>
          <a:prstGeom prst="straightConnector1">
            <a:avLst/>
          </a:prstGeom>
          <a:noFill/>
          <a:ln cap="flat" cmpd="sng" w="19050">
            <a:solidFill>
              <a:schemeClr val="lt1"/>
            </a:solidFill>
            <a:prstDash val="solid"/>
            <a:round/>
            <a:headEnd len="sm" w="sm" type="none"/>
            <a:tailEnd len="sm" w="sm" type="none"/>
          </a:ln>
        </p:spPr>
      </p:cxnSp>
      <p:cxnSp>
        <p:nvCxnSpPr>
          <p:cNvPr id="12" name="Google Shape;12;p2"/>
          <p:cNvCxnSpPr/>
          <p:nvPr/>
        </p:nvCxnSpPr>
        <p:spPr>
          <a:xfrm>
            <a:off x="425198" y="415650"/>
            <a:ext cx="183300" cy="0"/>
          </a:xfrm>
          <a:prstGeom prst="straightConnector1">
            <a:avLst/>
          </a:prstGeom>
          <a:noFill/>
          <a:ln cap="flat" cmpd="sng" w="19050">
            <a:solidFill>
              <a:schemeClr val="lt1"/>
            </a:solidFill>
            <a:prstDash val="solid"/>
            <a:round/>
            <a:headEnd len="sm" w="sm" type="none"/>
            <a:tailEnd len="sm" w="sm" type="none"/>
          </a:ln>
        </p:spPr>
      </p:cxnSp>
      <p:sp>
        <p:nvSpPr>
          <p:cNvPr id="13" name="Google Shape;13;p2"/>
          <p:cNvSpPr txBox="1"/>
          <p:nvPr>
            <p:ph type="ctrTitle"/>
          </p:nvPr>
        </p:nvSpPr>
        <p:spPr>
          <a:xfrm>
            <a:off x="2371725" y="630225"/>
            <a:ext cx="6331500" cy="15420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14" name="Google Shape;14;p2"/>
          <p:cNvSpPr txBox="1"/>
          <p:nvPr>
            <p:ph idx="1" type="subTitle"/>
          </p:nvPr>
        </p:nvSpPr>
        <p:spPr>
          <a:xfrm>
            <a:off x="2390267" y="3238450"/>
            <a:ext cx="6331500" cy="1241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lt1"/>
              </a:buClr>
              <a:buSzPts val="1800"/>
              <a:buNone/>
              <a:defRPr>
                <a:solidFill>
                  <a:schemeClr val="lt1"/>
                </a:solidFill>
              </a:defRPr>
            </a:lvl1pPr>
            <a:lvl2pPr lvl="1">
              <a:lnSpc>
                <a:spcPct val="100000"/>
              </a:lnSpc>
              <a:spcBef>
                <a:spcPts val="0"/>
              </a:spcBef>
              <a:spcAft>
                <a:spcPts val="0"/>
              </a:spcAft>
              <a:buClr>
                <a:schemeClr val="lt1"/>
              </a:buClr>
              <a:buSzPts val="1800"/>
              <a:buNone/>
              <a:defRPr sz="1800">
                <a:solidFill>
                  <a:schemeClr val="lt1"/>
                </a:solidFill>
              </a:defRPr>
            </a:lvl2pPr>
            <a:lvl3pPr lvl="2">
              <a:lnSpc>
                <a:spcPct val="100000"/>
              </a:lnSpc>
              <a:spcBef>
                <a:spcPts val="0"/>
              </a:spcBef>
              <a:spcAft>
                <a:spcPts val="0"/>
              </a:spcAft>
              <a:buClr>
                <a:schemeClr val="lt1"/>
              </a:buClr>
              <a:buSzPts val="1800"/>
              <a:buNone/>
              <a:defRPr sz="1800">
                <a:solidFill>
                  <a:schemeClr val="lt1"/>
                </a:solidFill>
              </a:defRPr>
            </a:lvl3pPr>
            <a:lvl4pPr lvl="3">
              <a:lnSpc>
                <a:spcPct val="100000"/>
              </a:lnSpc>
              <a:spcBef>
                <a:spcPts val="0"/>
              </a:spcBef>
              <a:spcAft>
                <a:spcPts val="0"/>
              </a:spcAft>
              <a:buClr>
                <a:schemeClr val="lt1"/>
              </a:buClr>
              <a:buSzPts val="1800"/>
              <a:buNone/>
              <a:defRPr sz="1800">
                <a:solidFill>
                  <a:schemeClr val="lt1"/>
                </a:solidFill>
              </a:defRPr>
            </a:lvl4pPr>
            <a:lvl5pPr lvl="4">
              <a:lnSpc>
                <a:spcPct val="100000"/>
              </a:lnSpc>
              <a:spcBef>
                <a:spcPts val="0"/>
              </a:spcBef>
              <a:spcAft>
                <a:spcPts val="0"/>
              </a:spcAft>
              <a:buClr>
                <a:schemeClr val="lt1"/>
              </a:buClr>
              <a:buSzPts val="1800"/>
              <a:buNone/>
              <a:defRPr sz="1800">
                <a:solidFill>
                  <a:schemeClr val="lt1"/>
                </a:solidFill>
              </a:defRPr>
            </a:lvl5pPr>
            <a:lvl6pPr lvl="5">
              <a:lnSpc>
                <a:spcPct val="100000"/>
              </a:lnSpc>
              <a:spcBef>
                <a:spcPts val="0"/>
              </a:spcBef>
              <a:spcAft>
                <a:spcPts val="0"/>
              </a:spcAft>
              <a:buClr>
                <a:schemeClr val="lt1"/>
              </a:buClr>
              <a:buSzPts val="1800"/>
              <a:buNone/>
              <a:defRPr sz="1800">
                <a:solidFill>
                  <a:schemeClr val="lt1"/>
                </a:solidFill>
              </a:defRPr>
            </a:lvl6pPr>
            <a:lvl7pPr lvl="6">
              <a:lnSpc>
                <a:spcPct val="100000"/>
              </a:lnSpc>
              <a:spcBef>
                <a:spcPts val="0"/>
              </a:spcBef>
              <a:spcAft>
                <a:spcPts val="0"/>
              </a:spcAft>
              <a:buClr>
                <a:schemeClr val="lt1"/>
              </a:buClr>
              <a:buSzPts val="1800"/>
              <a:buNone/>
              <a:defRPr sz="1800">
                <a:solidFill>
                  <a:schemeClr val="lt1"/>
                </a:solidFill>
              </a:defRPr>
            </a:lvl7pPr>
            <a:lvl8pPr lvl="7">
              <a:lnSpc>
                <a:spcPct val="100000"/>
              </a:lnSpc>
              <a:spcBef>
                <a:spcPts val="0"/>
              </a:spcBef>
              <a:spcAft>
                <a:spcPts val="0"/>
              </a:spcAft>
              <a:buClr>
                <a:schemeClr val="lt1"/>
              </a:buClr>
              <a:buSzPts val="1800"/>
              <a:buNone/>
              <a:defRPr sz="1800">
                <a:solidFill>
                  <a:schemeClr val="lt1"/>
                </a:solidFill>
              </a:defRPr>
            </a:lvl8pPr>
            <a:lvl9pPr lvl="8">
              <a:lnSpc>
                <a:spcPct val="100000"/>
              </a:lnSpc>
              <a:spcBef>
                <a:spcPts val="0"/>
              </a:spcBef>
              <a:spcAft>
                <a:spcPts val="0"/>
              </a:spcAft>
              <a:buClr>
                <a:schemeClr val="lt1"/>
              </a:buClr>
              <a:buSzPts val="1800"/>
              <a:buNone/>
              <a:defRPr sz="1800">
                <a:solidFill>
                  <a:schemeClr val="lt1"/>
                </a:solidFill>
              </a:defRPr>
            </a:lvl9pPr>
          </a:lstStyle>
          <a:p/>
        </p:txBody>
      </p:sp>
      <p:sp>
        <p:nvSpPr>
          <p:cNvPr id="15" name="Google Shape;15;p2"/>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60" name="Shape 60"/>
        <p:cNvGrpSpPr/>
        <p:nvPr/>
      </p:nvGrpSpPr>
      <p:grpSpPr>
        <a:xfrm>
          <a:off x="0" y="0"/>
          <a:ext cx="0" cy="0"/>
          <a:chOff x="0" y="0"/>
          <a:chExt cx="0" cy="0"/>
        </a:xfrm>
      </p:grpSpPr>
      <p:cxnSp>
        <p:nvCxnSpPr>
          <p:cNvPr id="61" name="Google Shape;61;p11"/>
          <p:cNvCxnSpPr/>
          <p:nvPr/>
        </p:nvCxnSpPr>
        <p:spPr>
          <a:xfrm>
            <a:off x="425200" y="4740000"/>
            <a:ext cx="8296800" cy="0"/>
          </a:xfrm>
          <a:prstGeom prst="straightConnector1">
            <a:avLst/>
          </a:prstGeom>
          <a:noFill/>
          <a:ln cap="flat" cmpd="sng" w="19050">
            <a:solidFill>
              <a:schemeClr val="dk2"/>
            </a:solidFill>
            <a:prstDash val="solid"/>
            <a:round/>
            <a:headEnd len="sm" w="sm" type="none"/>
            <a:tailEnd len="sm" w="sm" type="none"/>
          </a:ln>
        </p:spPr>
      </p:cxnSp>
      <p:cxnSp>
        <p:nvCxnSpPr>
          <p:cNvPr id="62" name="Google Shape;62;p11"/>
          <p:cNvCxnSpPr/>
          <p:nvPr/>
        </p:nvCxnSpPr>
        <p:spPr>
          <a:xfrm>
            <a:off x="425200" y="415650"/>
            <a:ext cx="8296800" cy="0"/>
          </a:xfrm>
          <a:prstGeom prst="straightConnector1">
            <a:avLst/>
          </a:prstGeom>
          <a:noFill/>
          <a:ln cap="flat" cmpd="sng" w="38100">
            <a:solidFill>
              <a:schemeClr val="dk2"/>
            </a:solidFill>
            <a:prstDash val="solid"/>
            <a:round/>
            <a:headEnd len="sm" w="sm" type="none"/>
            <a:tailEnd len="sm" w="sm" type="none"/>
          </a:ln>
        </p:spPr>
      </p:cxnSp>
      <p:sp>
        <p:nvSpPr>
          <p:cNvPr id="63" name="Google Shape;63;p11"/>
          <p:cNvSpPr txBox="1"/>
          <p:nvPr>
            <p:ph hasCustomPrompt="1" type="title"/>
          </p:nvPr>
        </p:nvSpPr>
        <p:spPr>
          <a:xfrm>
            <a:off x="853950" y="1304850"/>
            <a:ext cx="7436100" cy="15384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1pPr>
            <a:lvl2pPr lvl="1"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2pPr>
            <a:lvl3pPr lvl="2"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3pPr>
            <a:lvl4pPr lvl="3"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4pPr>
            <a:lvl5pPr lvl="4"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5pPr>
            <a:lvl6pPr lvl="5"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6pPr>
            <a:lvl7pPr lvl="6"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7pPr>
            <a:lvl8pPr lvl="7"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8pPr>
            <a:lvl9pPr lvl="8"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9pPr>
          </a:lstStyle>
          <a:p>
            <a:r>
              <a:t>xx%</a:t>
            </a:r>
          </a:p>
        </p:txBody>
      </p:sp>
      <p:sp>
        <p:nvSpPr>
          <p:cNvPr id="64" name="Google Shape;64;p11"/>
          <p:cNvSpPr txBox="1"/>
          <p:nvPr>
            <p:ph idx="1" type="body"/>
          </p:nvPr>
        </p:nvSpPr>
        <p:spPr>
          <a:xfrm>
            <a:off x="853950" y="2919450"/>
            <a:ext cx="7436100" cy="10716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65" name="Google Shape;65;p11"/>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6" name="Shape 66"/>
        <p:cNvGrpSpPr/>
        <p:nvPr/>
      </p:nvGrpSpPr>
      <p:grpSpPr>
        <a:xfrm>
          <a:off x="0" y="0"/>
          <a:ext cx="0" cy="0"/>
          <a:chOff x="0" y="0"/>
          <a:chExt cx="0" cy="0"/>
        </a:xfrm>
      </p:grpSpPr>
      <p:sp>
        <p:nvSpPr>
          <p:cNvPr id="67" name="Google Shape;67;p12"/>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6" name="Shape 16"/>
        <p:cNvGrpSpPr/>
        <p:nvPr/>
      </p:nvGrpSpPr>
      <p:grpSpPr>
        <a:xfrm>
          <a:off x="0" y="0"/>
          <a:ext cx="0" cy="0"/>
          <a:chOff x="0" y="0"/>
          <a:chExt cx="0" cy="0"/>
        </a:xfrm>
      </p:grpSpPr>
      <p:cxnSp>
        <p:nvCxnSpPr>
          <p:cNvPr id="17" name="Google Shape;17;p3"/>
          <p:cNvCxnSpPr/>
          <p:nvPr/>
        </p:nvCxnSpPr>
        <p:spPr>
          <a:xfrm>
            <a:off x="425200" y="415650"/>
            <a:ext cx="8296800" cy="0"/>
          </a:xfrm>
          <a:prstGeom prst="straightConnector1">
            <a:avLst/>
          </a:prstGeom>
          <a:noFill/>
          <a:ln cap="flat" cmpd="sng" w="38100">
            <a:solidFill>
              <a:schemeClr val="lt1"/>
            </a:solidFill>
            <a:prstDash val="solid"/>
            <a:round/>
            <a:headEnd len="sm" w="sm" type="none"/>
            <a:tailEnd len="sm" w="sm" type="none"/>
          </a:ln>
        </p:spPr>
      </p:cxnSp>
      <p:cxnSp>
        <p:nvCxnSpPr>
          <p:cNvPr id="18" name="Google Shape;18;p3"/>
          <p:cNvCxnSpPr/>
          <p:nvPr/>
        </p:nvCxnSpPr>
        <p:spPr>
          <a:xfrm>
            <a:off x="425200" y="4740000"/>
            <a:ext cx="8296800" cy="0"/>
          </a:xfrm>
          <a:prstGeom prst="straightConnector1">
            <a:avLst/>
          </a:prstGeom>
          <a:noFill/>
          <a:ln cap="flat" cmpd="sng" w="19050">
            <a:solidFill>
              <a:schemeClr val="lt1"/>
            </a:solidFill>
            <a:prstDash val="solid"/>
            <a:round/>
            <a:headEnd len="sm" w="sm" type="none"/>
            <a:tailEnd len="sm" w="sm" type="none"/>
          </a:ln>
        </p:spPr>
      </p:cxnSp>
      <p:sp>
        <p:nvSpPr>
          <p:cNvPr id="19" name="Google Shape;19;p3"/>
          <p:cNvSpPr txBox="1"/>
          <p:nvPr>
            <p:ph type="title"/>
          </p:nvPr>
        </p:nvSpPr>
        <p:spPr>
          <a:xfrm>
            <a:off x="406425" y="1806825"/>
            <a:ext cx="8296800" cy="15420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lt1"/>
              </a:buClr>
              <a:buSzPts val="4800"/>
              <a:buNone/>
              <a:defRPr sz="4800">
                <a:solidFill>
                  <a:schemeClr val="lt1"/>
                </a:solidFill>
              </a:defRPr>
            </a:lvl1pPr>
            <a:lvl2pPr lvl="1" algn="ctr">
              <a:spcBef>
                <a:spcPts val="0"/>
              </a:spcBef>
              <a:spcAft>
                <a:spcPts val="0"/>
              </a:spcAft>
              <a:buClr>
                <a:schemeClr val="lt1"/>
              </a:buClr>
              <a:buSzPts val="4800"/>
              <a:buNone/>
              <a:defRPr sz="4800">
                <a:solidFill>
                  <a:schemeClr val="lt1"/>
                </a:solidFill>
              </a:defRPr>
            </a:lvl2pPr>
            <a:lvl3pPr lvl="2" algn="ctr">
              <a:spcBef>
                <a:spcPts val="0"/>
              </a:spcBef>
              <a:spcAft>
                <a:spcPts val="0"/>
              </a:spcAft>
              <a:buClr>
                <a:schemeClr val="lt1"/>
              </a:buClr>
              <a:buSzPts val="4800"/>
              <a:buNone/>
              <a:defRPr sz="4800">
                <a:solidFill>
                  <a:schemeClr val="lt1"/>
                </a:solidFill>
              </a:defRPr>
            </a:lvl3pPr>
            <a:lvl4pPr lvl="3" algn="ctr">
              <a:spcBef>
                <a:spcPts val="0"/>
              </a:spcBef>
              <a:spcAft>
                <a:spcPts val="0"/>
              </a:spcAft>
              <a:buClr>
                <a:schemeClr val="lt1"/>
              </a:buClr>
              <a:buSzPts val="4800"/>
              <a:buNone/>
              <a:defRPr sz="4800">
                <a:solidFill>
                  <a:schemeClr val="lt1"/>
                </a:solidFill>
              </a:defRPr>
            </a:lvl4pPr>
            <a:lvl5pPr lvl="4" algn="ctr">
              <a:spcBef>
                <a:spcPts val="0"/>
              </a:spcBef>
              <a:spcAft>
                <a:spcPts val="0"/>
              </a:spcAft>
              <a:buClr>
                <a:schemeClr val="lt1"/>
              </a:buClr>
              <a:buSzPts val="4800"/>
              <a:buNone/>
              <a:defRPr sz="4800">
                <a:solidFill>
                  <a:schemeClr val="lt1"/>
                </a:solidFill>
              </a:defRPr>
            </a:lvl5pPr>
            <a:lvl6pPr lvl="5" algn="ctr">
              <a:spcBef>
                <a:spcPts val="0"/>
              </a:spcBef>
              <a:spcAft>
                <a:spcPts val="0"/>
              </a:spcAft>
              <a:buClr>
                <a:schemeClr val="lt1"/>
              </a:buClr>
              <a:buSzPts val="4800"/>
              <a:buNone/>
              <a:defRPr sz="4800">
                <a:solidFill>
                  <a:schemeClr val="lt1"/>
                </a:solidFill>
              </a:defRPr>
            </a:lvl6pPr>
            <a:lvl7pPr lvl="6" algn="ctr">
              <a:spcBef>
                <a:spcPts val="0"/>
              </a:spcBef>
              <a:spcAft>
                <a:spcPts val="0"/>
              </a:spcAft>
              <a:buClr>
                <a:schemeClr val="lt1"/>
              </a:buClr>
              <a:buSzPts val="4800"/>
              <a:buNone/>
              <a:defRPr sz="4800">
                <a:solidFill>
                  <a:schemeClr val="lt1"/>
                </a:solidFill>
              </a:defRPr>
            </a:lvl7pPr>
            <a:lvl8pPr lvl="7" algn="ctr">
              <a:spcBef>
                <a:spcPts val="0"/>
              </a:spcBef>
              <a:spcAft>
                <a:spcPts val="0"/>
              </a:spcAft>
              <a:buClr>
                <a:schemeClr val="lt1"/>
              </a:buClr>
              <a:buSzPts val="4800"/>
              <a:buNone/>
              <a:defRPr sz="4800">
                <a:solidFill>
                  <a:schemeClr val="lt1"/>
                </a:solidFill>
              </a:defRPr>
            </a:lvl8pPr>
            <a:lvl9pPr lvl="8" algn="ctr">
              <a:spcBef>
                <a:spcPts val="0"/>
              </a:spcBef>
              <a:spcAft>
                <a:spcPts val="0"/>
              </a:spcAft>
              <a:buClr>
                <a:schemeClr val="lt1"/>
              </a:buClr>
              <a:buSzPts val="4800"/>
              <a:buNone/>
              <a:defRPr sz="4800">
                <a:solidFill>
                  <a:schemeClr val="lt1"/>
                </a:solidFill>
              </a:defRPr>
            </a:lvl9pPr>
          </a:lstStyle>
          <a:p/>
        </p:txBody>
      </p:sp>
      <p:sp>
        <p:nvSpPr>
          <p:cNvPr id="20" name="Google Shape;20;p3"/>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1" name="Shape 21"/>
        <p:cNvGrpSpPr/>
        <p:nvPr/>
      </p:nvGrpSpPr>
      <p:grpSpPr>
        <a:xfrm>
          <a:off x="0" y="0"/>
          <a:ext cx="0" cy="0"/>
          <a:chOff x="0" y="0"/>
          <a:chExt cx="0" cy="0"/>
        </a:xfrm>
      </p:grpSpPr>
      <p:cxnSp>
        <p:nvCxnSpPr>
          <p:cNvPr id="22" name="Google Shape;22;p4"/>
          <p:cNvCxnSpPr/>
          <p:nvPr/>
        </p:nvCxnSpPr>
        <p:spPr>
          <a:xfrm>
            <a:off x="2477724" y="415650"/>
            <a:ext cx="6244200" cy="0"/>
          </a:xfrm>
          <a:prstGeom prst="straightConnector1">
            <a:avLst/>
          </a:prstGeom>
          <a:noFill/>
          <a:ln cap="flat" cmpd="sng" w="38100">
            <a:solidFill>
              <a:schemeClr val="dk2"/>
            </a:solidFill>
            <a:prstDash val="solid"/>
            <a:round/>
            <a:headEnd len="sm" w="sm" type="none"/>
            <a:tailEnd len="sm" w="sm" type="none"/>
          </a:ln>
        </p:spPr>
      </p:cxnSp>
      <p:cxnSp>
        <p:nvCxnSpPr>
          <p:cNvPr id="23" name="Google Shape;23;p4"/>
          <p:cNvCxnSpPr/>
          <p:nvPr/>
        </p:nvCxnSpPr>
        <p:spPr>
          <a:xfrm>
            <a:off x="2477724" y="4740000"/>
            <a:ext cx="6244200" cy="0"/>
          </a:xfrm>
          <a:prstGeom prst="straightConnector1">
            <a:avLst/>
          </a:prstGeom>
          <a:noFill/>
          <a:ln cap="flat" cmpd="sng" w="19050">
            <a:solidFill>
              <a:schemeClr val="dk2"/>
            </a:solidFill>
            <a:prstDash val="solid"/>
            <a:round/>
            <a:headEnd len="sm" w="sm" type="none"/>
            <a:tailEnd len="sm" w="sm" type="none"/>
          </a:ln>
        </p:spPr>
      </p:cxnSp>
      <p:cxnSp>
        <p:nvCxnSpPr>
          <p:cNvPr id="24" name="Google Shape;24;p4"/>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25" name="Google Shape;25;p4"/>
          <p:cNvSpPr txBox="1"/>
          <p:nvPr>
            <p:ph type="title"/>
          </p:nvPr>
        </p:nvSpPr>
        <p:spPr>
          <a:xfrm>
            <a:off x="2400250" y="575950"/>
            <a:ext cx="6321600" cy="6354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6" name="Google Shape;26;p4"/>
          <p:cNvSpPr txBox="1"/>
          <p:nvPr>
            <p:ph idx="1" type="body"/>
          </p:nvPr>
        </p:nvSpPr>
        <p:spPr>
          <a:xfrm>
            <a:off x="2410112" y="1595776"/>
            <a:ext cx="6321600" cy="3002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7" name="Google Shape;27;p4"/>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8" name="Shape 28"/>
        <p:cNvGrpSpPr/>
        <p:nvPr/>
      </p:nvGrpSpPr>
      <p:grpSpPr>
        <a:xfrm>
          <a:off x="0" y="0"/>
          <a:ext cx="0" cy="0"/>
          <a:chOff x="0" y="0"/>
          <a:chExt cx="0" cy="0"/>
        </a:xfrm>
      </p:grpSpPr>
      <p:cxnSp>
        <p:nvCxnSpPr>
          <p:cNvPr id="29" name="Google Shape;29;p5"/>
          <p:cNvCxnSpPr/>
          <p:nvPr/>
        </p:nvCxnSpPr>
        <p:spPr>
          <a:xfrm>
            <a:off x="2477724" y="415650"/>
            <a:ext cx="6244200" cy="0"/>
          </a:xfrm>
          <a:prstGeom prst="straightConnector1">
            <a:avLst/>
          </a:prstGeom>
          <a:noFill/>
          <a:ln cap="flat" cmpd="sng" w="38100">
            <a:solidFill>
              <a:schemeClr val="dk2"/>
            </a:solidFill>
            <a:prstDash val="solid"/>
            <a:round/>
            <a:headEnd len="sm" w="sm" type="none"/>
            <a:tailEnd len="sm" w="sm" type="none"/>
          </a:ln>
        </p:spPr>
      </p:cxnSp>
      <p:cxnSp>
        <p:nvCxnSpPr>
          <p:cNvPr id="30" name="Google Shape;30;p5"/>
          <p:cNvCxnSpPr/>
          <p:nvPr/>
        </p:nvCxnSpPr>
        <p:spPr>
          <a:xfrm>
            <a:off x="2477724" y="4740000"/>
            <a:ext cx="6244200" cy="0"/>
          </a:xfrm>
          <a:prstGeom prst="straightConnector1">
            <a:avLst/>
          </a:prstGeom>
          <a:noFill/>
          <a:ln cap="flat" cmpd="sng" w="19050">
            <a:solidFill>
              <a:schemeClr val="dk2"/>
            </a:solidFill>
            <a:prstDash val="solid"/>
            <a:round/>
            <a:headEnd len="sm" w="sm" type="none"/>
            <a:tailEnd len="sm" w="sm" type="none"/>
          </a:ln>
        </p:spPr>
      </p:cxnSp>
      <p:cxnSp>
        <p:nvCxnSpPr>
          <p:cNvPr id="31" name="Google Shape;31;p5"/>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32" name="Google Shape;32;p5"/>
          <p:cNvSpPr txBox="1"/>
          <p:nvPr>
            <p:ph type="title"/>
          </p:nvPr>
        </p:nvSpPr>
        <p:spPr>
          <a:xfrm>
            <a:off x="2400250" y="575950"/>
            <a:ext cx="6321600" cy="6354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3" name="Google Shape;33;p5"/>
          <p:cNvSpPr txBox="1"/>
          <p:nvPr>
            <p:ph idx="1" type="body"/>
          </p:nvPr>
        </p:nvSpPr>
        <p:spPr>
          <a:xfrm>
            <a:off x="2400303" y="1602675"/>
            <a:ext cx="3071400" cy="3002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4" name="Google Shape;34;p5"/>
          <p:cNvSpPr txBox="1"/>
          <p:nvPr>
            <p:ph idx="2" type="body"/>
          </p:nvPr>
        </p:nvSpPr>
        <p:spPr>
          <a:xfrm>
            <a:off x="5650572" y="1602675"/>
            <a:ext cx="3071400" cy="3002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5" name="Google Shape;35;p5"/>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6" name="Shape 36"/>
        <p:cNvGrpSpPr/>
        <p:nvPr/>
      </p:nvGrpSpPr>
      <p:grpSpPr>
        <a:xfrm>
          <a:off x="0" y="0"/>
          <a:ext cx="0" cy="0"/>
          <a:chOff x="0" y="0"/>
          <a:chExt cx="0" cy="0"/>
        </a:xfrm>
      </p:grpSpPr>
      <p:sp>
        <p:nvSpPr>
          <p:cNvPr id="37" name="Google Shape;37;p6"/>
          <p:cNvSpPr txBox="1"/>
          <p:nvPr>
            <p:ph type="title"/>
          </p:nvPr>
        </p:nvSpPr>
        <p:spPr>
          <a:xfrm>
            <a:off x="303300" y="411575"/>
            <a:ext cx="8520600" cy="6396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8" name="Google Shape;38;p6"/>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9" name="Shape 39"/>
        <p:cNvGrpSpPr/>
        <p:nvPr/>
      </p:nvGrpSpPr>
      <p:grpSpPr>
        <a:xfrm>
          <a:off x="0" y="0"/>
          <a:ext cx="0" cy="0"/>
          <a:chOff x="0" y="0"/>
          <a:chExt cx="0" cy="0"/>
        </a:xfrm>
      </p:grpSpPr>
      <p:cxnSp>
        <p:nvCxnSpPr>
          <p:cNvPr id="40" name="Google Shape;40;p7"/>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41" name="Google Shape;41;p7"/>
          <p:cNvSpPr txBox="1"/>
          <p:nvPr>
            <p:ph type="title"/>
          </p:nvPr>
        </p:nvSpPr>
        <p:spPr>
          <a:xfrm>
            <a:off x="319500" y="936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2" name="Google Shape;42;p7"/>
          <p:cNvSpPr txBox="1"/>
          <p:nvPr>
            <p:ph idx="1" type="body"/>
          </p:nvPr>
        </p:nvSpPr>
        <p:spPr>
          <a:xfrm>
            <a:off x="319500" y="1846804"/>
            <a:ext cx="2808000" cy="28062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43" name="Google Shape;43;p7"/>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4" name="Shape 44"/>
        <p:cNvGrpSpPr/>
        <p:nvPr/>
      </p:nvGrpSpPr>
      <p:grpSpPr>
        <a:xfrm>
          <a:off x="0" y="0"/>
          <a:ext cx="0" cy="0"/>
          <a:chOff x="0" y="0"/>
          <a:chExt cx="0" cy="0"/>
        </a:xfrm>
      </p:grpSpPr>
      <p:cxnSp>
        <p:nvCxnSpPr>
          <p:cNvPr id="45" name="Google Shape;45;p8"/>
          <p:cNvCxnSpPr/>
          <p:nvPr/>
        </p:nvCxnSpPr>
        <p:spPr>
          <a:xfrm>
            <a:off x="425198" y="415650"/>
            <a:ext cx="183300" cy="0"/>
          </a:xfrm>
          <a:prstGeom prst="straightConnector1">
            <a:avLst/>
          </a:prstGeom>
          <a:noFill/>
          <a:ln cap="flat" cmpd="sng" w="19050">
            <a:solidFill>
              <a:schemeClr val="lt1"/>
            </a:solidFill>
            <a:prstDash val="solid"/>
            <a:round/>
            <a:headEnd len="sm" w="sm" type="none"/>
            <a:tailEnd len="sm" w="sm" type="none"/>
          </a:ln>
        </p:spPr>
      </p:cxnSp>
      <p:sp>
        <p:nvSpPr>
          <p:cNvPr id="46" name="Google Shape;46;p8"/>
          <p:cNvSpPr txBox="1"/>
          <p:nvPr>
            <p:ph type="title"/>
          </p:nvPr>
        </p:nvSpPr>
        <p:spPr>
          <a:xfrm>
            <a:off x="283103" y="712141"/>
            <a:ext cx="6244200" cy="38355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47" name="Google Shape;47;p8"/>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8" name="Shape 48"/>
        <p:cNvGrpSpPr/>
        <p:nvPr/>
      </p:nvGrpSpPr>
      <p:grpSpPr>
        <a:xfrm>
          <a:off x="0" y="0"/>
          <a:ext cx="0" cy="0"/>
          <a:chOff x="0" y="0"/>
          <a:chExt cx="0" cy="0"/>
        </a:xfrm>
      </p:grpSpPr>
      <p:sp>
        <p:nvSpPr>
          <p:cNvPr id="49" name="Google Shape;49;p9"/>
          <p:cNvSpPr/>
          <p:nvPr/>
        </p:nvSpPr>
        <p:spPr>
          <a:xfrm>
            <a:off x="4572000" y="1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0" name="Google Shape;50;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51" name="Google Shape;51;p9"/>
          <p:cNvSpPr txBox="1"/>
          <p:nvPr>
            <p:ph type="title"/>
          </p:nvPr>
        </p:nvSpPr>
        <p:spPr>
          <a:xfrm>
            <a:off x="265500" y="1397350"/>
            <a:ext cx="4045200" cy="1318200"/>
          </a:xfrm>
          <a:prstGeom prst="rect">
            <a:avLst/>
          </a:prstGeom>
        </p:spPr>
        <p:txBody>
          <a:bodyPr anchorCtr="0" anchor="b" bIns="91425" lIns="91425" spcFirstLastPara="1" rIns="91425" wrap="square" tIns="91425">
            <a:normAutofit/>
          </a:bodyPr>
          <a:lstStyle>
            <a:lvl1pPr lvl="0" algn="ctr">
              <a:spcBef>
                <a:spcPts val="0"/>
              </a:spcBef>
              <a:spcAft>
                <a:spcPts val="0"/>
              </a:spcAft>
              <a:buClr>
                <a:schemeClr val="dk1"/>
              </a:buClr>
              <a:buSzPts val="3600"/>
              <a:buNone/>
              <a:defRPr sz="3600">
                <a:solidFill>
                  <a:schemeClr val="dk1"/>
                </a:solidFill>
              </a:defRPr>
            </a:lvl1pPr>
            <a:lvl2pPr lvl="1" algn="ctr">
              <a:spcBef>
                <a:spcPts val="0"/>
              </a:spcBef>
              <a:spcAft>
                <a:spcPts val="0"/>
              </a:spcAft>
              <a:buClr>
                <a:schemeClr val="dk1"/>
              </a:buClr>
              <a:buSzPts val="3600"/>
              <a:buNone/>
              <a:defRPr sz="3600">
                <a:solidFill>
                  <a:schemeClr val="dk1"/>
                </a:solidFill>
              </a:defRPr>
            </a:lvl2pPr>
            <a:lvl3pPr lvl="2" algn="ctr">
              <a:spcBef>
                <a:spcPts val="0"/>
              </a:spcBef>
              <a:spcAft>
                <a:spcPts val="0"/>
              </a:spcAft>
              <a:buClr>
                <a:schemeClr val="dk1"/>
              </a:buClr>
              <a:buSzPts val="3600"/>
              <a:buNone/>
              <a:defRPr sz="3600">
                <a:solidFill>
                  <a:schemeClr val="dk1"/>
                </a:solidFill>
              </a:defRPr>
            </a:lvl3pPr>
            <a:lvl4pPr lvl="3" algn="ctr">
              <a:spcBef>
                <a:spcPts val="0"/>
              </a:spcBef>
              <a:spcAft>
                <a:spcPts val="0"/>
              </a:spcAft>
              <a:buClr>
                <a:schemeClr val="dk1"/>
              </a:buClr>
              <a:buSzPts val="3600"/>
              <a:buNone/>
              <a:defRPr sz="3600">
                <a:solidFill>
                  <a:schemeClr val="dk1"/>
                </a:solidFill>
              </a:defRPr>
            </a:lvl4pPr>
            <a:lvl5pPr lvl="4" algn="ctr">
              <a:spcBef>
                <a:spcPts val="0"/>
              </a:spcBef>
              <a:spcAft>
                <a:spcPts val="0"/>
              </a:spcAft>
              <a:buClr>
                <a:schemeClr val="dk1"/>
              </a:buClr>
              <a:buSzPts val="3600"/>
              <a:buNone/>
              <a:defRPr sz="3600">
                <a:solidFill>
                  <a:schemeClr val="dk1"/>
                </a:solidFill>
              </a:defRPr>
            </a:lvl5pPr>
            <a:lvl6pPr lvl="5" algn="ctr">
              <a:spcBef>
                <a:spcPts val="0"/>
              </a:spcBef>
              <a:spcAft>
                <a:spcPts val="0"/>
              </a:spcAft>
              <a:buClr>
                <a:schemeClr val="dk1"/>
              </a:buClr>
              <a:buSzPts val="3600"/>
              <a:buNone/>
              <a:defRPr sz="3600">
                <a:solidFill>
                  <a:schemeClr val="dk1"/>
                </a:solidFill>
              </a:defRPr>
            </a:lvl6pPr>
            <a:lvl7pPr lvl="6" algn="ctr">
              <a:spcBef>
                <a:spcPts val="0"/>
              </a:spcBef>
              <a:spcAft>
                <a:spcPts val="0"/>
              </a:spcAft>
              <a:buClr>
                <a:schemeClr val="dk1"/>
              </a:buClr>
              <a:buSzPts val="3600"/>
              <a:buNone/>
              <a:defRPr sz="3600">
                <a:solidFill>
                  <a:schemeClr val="dk1"/>
                </a:solidFill>
              </a:defRPr>
            </a:lvl7pPr>
            <a:lvl8pPr lvl="7" algn="ctr">
              <a:spcBef>
                <a:spcPts val="0"/>
              </a:spcBef>
              <a:spcAft>
                <a:spcPts val="0"/>
              </a:spcAft>
              <a:buClr>
                <a:schemeClr val="dk1"/>
              </a:buClr>
              <a:buSzPts val="3600"/>
              <a:buNone/>
              <a:defRPr sz="3600">
                <a:solidFill>
                  <a:schemeClr val="dk1"/>
                </a:solidFill>
              </a:defRPr>
            </a:lvl8pPr>
            <a:lvl9pPr lvl="8" algn="ctr">
              <a:spcBef>
                <a:spcPts val="0"/>
              </a:spcBef>
              <a:spcAft>
                <a:spcPts val="0"/>
              </a:spcAft>
              <a:buClr>
                <a:schemeClr val="dk1"/>
              </a:buClr>
              <a:buSzPts val="3600"/>
              <a:buNone/>
              <a:defRPr sz="3600">
                <a:solidFill>
                  <a:schemeClr val="dk1"/>
                </a:solidFill>
              </a:defRPr>
            </a:lvl9pPr>
          </a:lstStyle>
          <a:p/>
        </p:txBody>
      </p:sp>
      <p:sp>
        <p:nvSpPr>
          <p:cNvPr id="52" name="Google Shape;52;p9"/>
          <p:cNvSpPr txBox="1"/>
          <p:nvPr>
            <p:ph idx="1" type="subTitle"/>
          </p:nvPr>
        </p:nvSpPr>
        <p:spPr>
          <a:xfrm>
            <a:off x="265500" y="2735371"/>
            <a:ext cx="4045200" cy="1345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3" name="Google Shape;53;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54" name="Google Shape;54;p9"/>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5" name="Shape 55"/>
        <p:cNvGrpSpPr/>
        <p:nvPr/>
      </p:nvGrpSpPr>
      <p:grpSpPr>
        <a:xfrm>
          <a:off x="0" y="0"/>
          <a:ext cx="0" cy="0"/>
          <a:chOff x="0" y="0"/>
          <a:chExt cx="0" cy="0"/>
        </a:xfrm>
      </p:grpSpPr>
      <p:cxnSp>
        <p:nvCxnSpPr>
          <p:cNvPr id="56" name="Google Shape;56;p10"/>
          <p:cNvCxnSpPr/>
          <p:nvPr/>
        </p:nvCxnSpPr>
        <p:spPr>
          <a:xfrm>
            <a:off x="425200" y="4740000"/>
            <a:ext cx="8296800" cy="0"/>
          </a:xfrm>
          <a:prstGeom prst="straightConnector1">
            <a:avLst/>
          </a:prstGeom>
          <a:noFill/>
          <a:ln cap="flat" cmpd="sng" w="19050">
            <a:solidFill>
              <a:schemeClr val="dk2"/>
            </a:solidFill>
            <a:prstDash val="solid"/>
            <a:round/>
            <a:headEnd len="sm" w="sm" type="none"/>
            <a:tailEnd len="sm" w="sm" type="none"/>
          </a:ln>
        </p:spPr>
      </p:cxnSp>
      <p:cxnSp>
        <p:nvCxnSpPr>
          <p:cNvPr id="57" name="Google Shape;57;p10"/>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58" name="Google Shape;58;p10"/>
          <p:cNvSpPr txBox="1"/>
          <p:nvPr>
            <p:ph idx="1" type="body"/>
          </p:nvPr>
        </p:nvSpPr>
        <p:spPr>
          <a:xfrm>
            <a:off x="328017" y="4226025"/>
            <a:ext cx="8388600" cy="3936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59" name="Google Shape;59;p10"/>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wiss-2">
    <p:bg>
      <p:bgPr>
        <a:solidFill>
          <a:schemeClr val="accent2"/>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400250" y="575950"/>
            <a:ext cx="6321600" cy="6354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1pPr>
            <a:lvl2pPr lvl="1">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2pPr>
            <a:lvl3pPr lvl="2">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3pPr>
            <a:lvl4pPr lvl="3">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4pPr>
            <a:lvl5pPr lvl="4">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5pPr>
            <a:lvl6pPr lvl="5">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6pPr>
            <a:lvl7pPr lvl="6">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7pPr>
            <a:lvl8pPr lvl="7">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8pPr>
            <a:lvl9pPr lvl="8">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9pPr>
          </a:lstStyle>
          <a:p/>
        </p:txBody>
      </p:sp>
      <p:sp>
        <p:nvSpPr>
          <p:cNvPr id="7" name="Google Shape;7;p1"/>
          <p:cNvSpPr txBox="1"/>
          <p:nvPr>
            <p:ph idx="1" type="body"/>
          </p:nvPr>
        </p:nvSpPr>
        <p:spPr>
          <a:xfrm>
            <a:off x="2410112" y="1595776"/>
            <a:ext cx="6321600" cy="3002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Lato"/>
              <a:buChar char="●"/>
              <a:defRPr sz="1800">
                <a:solidFill>
                  <a:schemeClr val="dk2"/>
                </a:solidFill>
                <a:latin typeface="Lato"/>
                <a:ea typeface="Lato"/>
                <a:cs typeface="Lato"/>
                <a:sym typeface="Lato"/>
              </a:defRPr>
            </a:lvl1pPr>
            <a:lvl2pPr indent="-317500" lvl="1" marL="9144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2pPr>
            <a:lvl3pPr indent="-317500" lvl="2" marL="13716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3pPr>
            <a:lvl4pPr indent="-317500" lvl="3" marL="18288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4pPr>
            <a:lvl5pPr indent="-317500" lvl="4" marL="22860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5pPr>
            <a:lvl6pPr indent="-317500" lvl="5" marL="27432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6pPr>
            <a:lvl7pPr indent="-317500" lvl="6" marL="32004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7pPr>
            <a:lvl8pPr indent="-317500" lvl="7" marL="36576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8pPr>
            <a:lvl9pPr indent="-317500" lvl="8" marL="41148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9pPr>
          </a:lstStyle>
          <a:p/>
        </p:txBody>
      </p:sp>
      <p:sp>
        <p:nvSpPr>
          <p:cNvPr id="8" name="Google Shape;8;p1"/>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latin typeface="Lato"/>
                <a:ea typeface="Lato"/>
                <a:cs typeface="Lato"/>
                <a:sym typeface="Lato"/>
              </a:defRPr>
            </a:lvl1pPr>
            <a:lvl2pPr lvl="1" algn="r">
              <a:buNone/>
              <a:defRPr sz="1000">
                <a:solidFill>
                  <a:schemeClr val="dk2"/>
                </a:solidFill>
                <a:latin typeface="Lato"/>
                <a:ea typeface="Lato"/>
                <a:cs typeface="Lato"/>
                <a:sym typeface="Lato"/>
              </a:defRPr>
            </a:lvl2pPr>
            <a:lvl3pPr lvl="2" algn="r">
              <a:buNone/>
              <a:defRPr sz="1000">
                <a:solidFill>
                  <a:schemeClr val="dk2"/>
                </a:solidFill>
                <a:latin typeface="Lato"/>
                <a:ea typeface="Lato"/>
                <a:cs typeface="Lato"/>
                <a:sym typeface="Lato"/>
              </a:defRPr>
            </a:lvl3pPr>
            <a:lvl4pPr lvl="3" algn="r">
              <a:buNone/>
              <a:defRPr sz="1000">
                <a:solidFill>
                  <a:schemeClr val="dk2"/>
                </a:solidFill>
                <a:latin typeface="Lato"/>
                <a:ea typeface="Lato"/>
                <a:cs typeface="Lato"/>
                <a:sym typeface="Lato"/>
              </a:defRPr>
            </a:lvl4pPr>
            <a:lvl5pPr lvl="4" algn="r">
              <a:buNone/>
              <a:defRPr sz="1000">
                <a:solidFill>
                  <a:schemeClr val="dk2"/>
                </a:solidFill>
                <a:latin typeface="Lato"/>
                <a:ea typeface="Lato"/>
                <a:cs typeface="Lato"/>
                <a:sym typeface="Lato"/>
              </a:defRPr>
            </a:lvl5pPr>
            <a:lvl6pPr lvl="5" algn="r">
              <a:buNone/>
              <a:defRPr sz="1000">
                <a:solidFill>
                  <a:schemeClr val="dk2"/>
                </a:solidFill>
                <a:latin typeface="Lato"/>
                <a:ea typeface="Lato"/>
                <a:cs typeface="Lato"/>
                <a:sym typeface="Lato"/>
              </a:defRPr>
            </a:lvl6pPr>
            <a:lvl7pPr lvl="6" algn="r">
              <a:buNone/>
              <a:defRPr sz="1000">
                <a:solidFill>
                  <a:schemeClr val="dk2"/>
                </a:solidFill>
                <a:latin typeface="Lato"/>
                <a:ea typeface="Lato"/>
                <a:cs typeface="Lato"/>
                <a:sym typeface="Lato"/>
              </a:defRPr>
            </a:lvl7pPr>
            <a:lvl8pPr lvl="7" algn="r">
              <a:buNone/>
              <a:defRPr sz="1000">
                <a:solidFill>
                  <a:schemeClr val="dk2"/>
                </a:solidFill>
                <a:latin typeface="Lato"/>
                <a:ea typeface="Lato"/>
                <a:cs typeface="Lato"/>
                <a:sym typeface="Lato"/>
              </a:defRPr>
            </a:lvl8pPr>
            <a:lvl9pPr lvl="8" algn="r">
              <a:buNone/>
              <a:defRPr sz="1000">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3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3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36.png"/><Relationship Id="rId4" Type="http://schemas.openxmlformats.org/officeDocument/2006/relationships/image" Target="../media/image8.jpg"/><Relationship Id="rId5" Type="http://schemas.openxmlformats.org/officeDocument/2006/relationships/image" Target="../media/image6.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9.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10.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24.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7.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23.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11.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0.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12.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33.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2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15.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17.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30.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3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18.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25.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38.png"/><Relationship Id="rId4" Type="http://schemas.openxmlformats.org/officeDocument/2006/relationships/image" Target="../media/image27.png"/><Relationship Id="rId5" Type="http://schemas.openxmlformats.org/officeDocument/2006/relationships/image" Target="../media/image2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29.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39.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4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hyperlink" Target="https://archives.nida.nih.gov/news-events/news-releases/2018/05/fda-approves-first-medication-to-reduce-opioid-withdrawal-symptoms" TargetMode="External"/><Relationship Id="rId4" Type="http://schemas.openxmlformats.org/officeDocument/2006/relationships/hyperlink" Target="https://www.fda.gov/NewsEvents/Newsroom/PressAnnouncements/ucm585271.htm" TargetMode="External"/><Relationship Id="rId5" Type="http://schemas.openxmlformats.org/officeDocument/2006/relationships/image" Target="../media/image34.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image" Target="../media/image26.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 Id="rId3" Type="http://schemas.openxmlformats.org/officeDocument/2006/relationships/image" Target="../media/image35.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image" Target="../media/image40.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 Id="rId3" Type="http://schemas.openxmlformats.org/officeDocument/2006/relationships/image" Target="../media/image42.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 Id="rId3" Type="http://schemas.openxmlformats.org/officeDocument/2006/relationships/hyperlink" Target="https://www.sciencedirect.com/topics/pharmacology-toxicology-and-pharmaceutical-science/adverse-event" TargetMode="External"/><Relationship Id="rId4" Type="http://schemas.openxmlformats.org/officeDocument/2006/relationships/image" Target="../media/image43.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2.xml"/><Relationship Id="rId3" Type="http://schemas.openxmlformats.org/officeDocument/2006/relationships/image" Target="../media/image37.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3.xml"/><Relationship Id="rId3" Type="http://schemas.openxmlformats.org/officeDocument/2006/relationships/image" Target="../media/image24.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9.xml"/><Relationship Id="rId3" Type="http://schemas.openxmlformats.org/officeDocument/2006/relationships/image" Target="../media/image3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3.xml"/><Relationship Id="rId3" Type="http://schemas.openxmlformats.org/officeDocument/2006/relationships/image" Target="../media/image44.jpg"/><Relationship Id="rId4" Type="http://schemas.openxmlformats.org/officeDocument/2006/relationships/image" Target="../media/image45.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3.jpg"/><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sp>
        <p:nvSpPr>
          <p:cNvPr id="72" name="Google Shape;72;p13"/>
          <p:cNvSpPr txBox="1"/>
          <p:nvPr>
            <p:ph type="ctrTitle"/>
          </p:nvPr>
        </p:nvSpPr>
        <p:spPr>
          <a:xfrm>
            <a:off x="554275" y="630225"/>
            <a:ext cx="8443200" cy="1542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Calibri"/>
                <a:ea typeface="Calibri"/>
                <a:cs typeface="Calibri"/>
                <a:sym typeface="Calibri"/>
              </a:rPr>
              <a:t>Pain Management for the Optometrist</a:t>
            </a:r>
            <a:endParaRPr>
              <a:latin typeface="Calibri"/>
              <a:ea typeface="Calibri"/>
              <a:cs typeface="Calibri"/>
              <a:sym typeface="Calibri"/>
            </a:endParaRPr>
          </a:p>
        </p:txBody>
      </p:sp>
      <p:sp>
        <p:nvSpPr>
          <p:cNvPr id="73" name="Google Shape;73;p13"/>
          <p:cNvSpPr txBox="1"/>
          <p:nvPr>
            <p:ph idx="1" type="subTitle"/>
          </p:nvPr>
        </p:nvSpPr>
        <p:spPr>
          <a:xfrm>
            <a:off x="2390267" y="3238450"/>
            <a:ext cx="6331500" cy="1241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b="1" lang="en" sz="2500">
                <a:latin typeface="Calibri"/>
                <a:ea typeface="Calibri"/>
                <a:cs typeface="Calibri"/>
                <a:sym typeface="Calibri"/>
              </a:rPr>
              <a:t>By: Susan Janik, OD</a:t>
            </a:r>
            <a:endParaRPr b="1" sz="2500">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22"/>
          <p:cNvSpPr txBox="1"/>
          <p:nvPr>
            <p:ph type="title"/>
          </p:nvPr>
        </p:nvSpPr>
        <p:spPr>
          <a:xfrm>
            <a:off x="2400250" y="575950"/>
            <a:ext cx="6321600" cy="635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31" name="Google Shape;131;p22"/>
          <p:cNvSpPr txBox="1"/>
          <p:nvPr>
            <p:ph idx="1" type="body"/>
          </p:nvPr>
        </p:nvSpPr>
        <p:spPr>
          <a:xfrm>
            <a:off x="1107775" y="4777500"/>
            <a:ext cx="7530000" cy="366000"/>
          </a:xfrm>
          <a:prstGeom prst="rect">
            <a:avLst/>
          </a:prstGeom>
        </p:spPr>
        <p:txBody>
          <a:bodyPr anchorCtr="0" anchor="t" bIns="91425" lIns="91425" spcFirstLastPara="1" rIns="91425" wrap="square" tIns="91425">
            <a:normAutofit fontScale="70000" lnSpcReduction="20000"/>
          </a:bodyPr>
          <a:lstStyle/>
          <a:p>
            <a:pPr indent="0" lvl="0" marL="0" rtl="0" algn="l">
              <a:spcBef>
                <a:spcPts val="0"/>
              </a:spcBef>
              <a:spcAft>
                <a:spcPts val="1200"/>
              </a:spcAft>
              <a:buNone/>
            </a:pPr>
            <a:r>
              <a:rPr lang="en"/>
              <a:t>www.recoveryanswers.org</a:t>
            </a:r>
            <a:endParaRPr/>
          </a:p>
        </p:txBody>
      </p:sp>
      <p:pic>
        <p:nvPicPr>
          <p:cNvPr id="132" name="Google Shape;132;p22"/>
          <p:cNvPicPr preferRelativeResize="0"/>
          <p:nvPr/>
        </p:nvPicPr>
        <p:blipFill>
          <a:blip r:embed="rId3">
            <a:alphaModFix/>
          </a:blip>
          <a:stretch>
            <a:fillRect/>
          </a:stretch>
        </p:blipFill>
        <p:spPr>
          <a:xfrm>
            <a:off x="119775" y="0"/>
            <a:ext cx="8877824" cy="47137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pic>
        <p:nvPicPr>
          <p:cNvPr id="137" name="Google Shape;137;p23"/>
          <p:cNvPicPr preferRelativeResize="0"/>
          <p:nvPr/>
        </p:nvPicPr>
        <p:blipFill>
          <a:blip r:embed="rId3">
            <a:alphaModFix/>
          </a:blip>
          <a:stretch>
            <a:fillRect/>
          </a:stretch>
        </p:blipFill>
        <p:spPr>
          <a:xfrm rot="10800000">
            <a:off x="-6902" y="4885075"/>
            <a:ext cx="9165602" cy="258425"/>
          </a:xfrm>
          <a:prstGeom prst="rect">
            <a:avLst/>
          </a:prstGeom>
          <a:noFill/>
          <a:ln>
            <a:noFill/>
          </a:ln>
        </p:spPr>
      </p:pic>
      <p:sp>
        <p:nvSpPr>
          <p:cNvPr id="138" name="Google Shape;138;p23"/>
          <p:cNvSpPr txBox="1"/>
          <p:nvPr>
            <p:ph type="title"/>
          </p:nvPr>
        </p:nvSpPr>
        <p:spPr>
          <a:xfrm>
            <a:off x="315600" y="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560">
                <a:latin typeface="Calibri"/>
                <a:ea typeface="Calibri"/>
                <a:cs typeface="Calibri"/>
                <a:sym typeface="Calibri"/>
              </a:rPr>
              <a:t>Opioid Epidemic</a:t>
            </a:r>
            <a:endParaRPr sz="2560">
              <a:latin typeface="Calibri"/>
              <a:ea typeface="Calibri"/>
              <a:cs typeface="Calibri"/>
              <a:sym typeface="Calibri"/>
            </a:endParaRPr>
          </a:p>
        </p:txBody>
      </p:sp>
      <p:sp>
        <p:nvSpPr>
          <p:cNvPr id="139" name="Google Shape;139;p23"/>
          <p:cNvSpPr txBox="1"/>
          <p:nvPr>
            <p:ph idx="1" type="body"/>
          </p:nvPr>
        </p:nvSpPr>
        <p:spPr>
          <a:xfrm>
            <a:off x="0" y="572700"/>
            <a:ext cx="8836200" cy="4570800"/>
          </a:xfrm>
          <a:prstGeom prst="rect">
            <a:avLst/>
          </a:prstGeom>
        </p:spPr>
        <p:txBody>
          <a:bodyPr anchorCtr="0" anchor="t" bIns="91425" lIns="91425" spcFirstLastPara="1" rIns="91425" wrap="square" tIns="91425">
            <a:normAutofit/>
          </a:bodyPr>
          <a:lstStyle/>
          <a:p>
            <a:pPr indent="0" lvl="0" marL="457200" marR="0" rtl="0" algn="l">
              <a:lnSpc>
                <a:spcPct val="105000"/>
              </a:lnSpc>
              <a:spcBef>
                <a:spcPts val="0"/>
              </a:spcBef>
              <a:spcAft>
                <a:spcPts val="0"/>
              </a:spcAft>
              <a:buNone/>
            </a:pPr>
            <a:r>
              <a:t/>
            </a:r>
            <a:endParaRPr sz="2120">
              <a:solidFill>
                <a:schemeClr val="lt1"/>
              </a:solidFill>
              <a:latin typeface="Arial"/>
              <a:ea typeface="Arial"/>
              <a:cs typeface="Arial"/>
              <a:sym typeface="Arial"/>
            </a:endParaRPr>
          </a:p>
          <a:p>
            <a:pPr indent="-363220" lvl="0" marL="457200" marR="0" rtl="0" algn="l">
              <a:lnSpc>
                <a:spcPct val="105000"/>
              </a:lnSpc>
              <a:spcBef>
                <a:spcPts val="1200"/>
              </a:spcBef>
              <a:spcAft>
                <a:spcPts val="0"/>
              </a:spcAft>
              <a:buClr>
                <a:schemeClr val="lt1"/>
              </a:buClr>
              <a:buSzPts val="2120"/>
              <a:buFont typeface="Arial"/>
              <a:buChar char="❖"/>
            </a:pPr>
            <a:r>
              <a:rPr lang="en" sz="2120">
                <a:solidFill>
                  <a:schemeClr val="lt1"/>
                </a:solidFill>
                <a:latin typeface="Arial"/>
                <a:ea typeface="Arial"/>
                <a:cs typeface="Arial"/>
                <a:sym typeface="Arial"/>
              </a:rPr>
              <a:t>2017, HHS gave five priorities to address opioid crisis:</a:t>
            </a:r>
            <a:endParaRPr sz="2120">
              <a:solidFill>
                <a:schemeClr val="lt1"/>
              </a:solidFill>
              <a:latin typeface="Arial"/>
              <a:ea typeface="Arial"/>
              <a:cs typeface="Arial"/>
              <a:sym typeface="Arial"/>
            </a:endParaRPr>
          </a:p>
          <a:p>
            <a:pPr indent="-363219" lvl="1" marL="914400" marR="0" rtl="0" algn="l">
              <a:lnSpc>
                <a:spcPct val="105000"/>
              </a:lnSpc>
              <a:spcBef>
                <a:spcPts val="0"/>
              </a:spcBef>
              <a:spcAft>
                <a:spcPts val="0"/>
              </a:spcAft>
              <a:buClr>
                <a:schemeClr val="lt1"/>
              </a:buClr>
              <a:buSzPts val="2120"/>
              <a:buFont typeface="Arial"/>
              <a:buChar char="➢"/>
            </a:pPr>
            <a:r>
              <a:rPr lang="en" sz="2120">
                <a:solidFill>
                  <a:schemeClr val="lt1"/>
                </a:solidFill>
                <a:latin typeface="Arial"/>
                <a:ea typeface="Arial"/>
                <a:cs typeface="Arial"/>
                <a:sym typeface="Arial"/>
              </a:rPr>
              <a:t>Better Data</a:t>
            </a:r>
            <a:endParaRPr sz="2120">
              <a:solidFill>
                <a:schemeClr val="lt1"/>
              </a:solidFill>
              <a:latin typeface="Arial"/>
              <a:ea typeface="Arial"/>
              <a:cs typeface="Arial"/>
              <a:sym typeface="Arial"/>
            </a:endParaRPr>
          </a:p>
          <a:p>
            <a:pPr indent="-363219" lvl="1" marL="914400" marR="0" rtl="0" algn="l">
              <a:lnSpc>
                <a:spcPct val="105000"/>
              </a:lnSpc>
              <a:spcBef>
                <a:spcPts val="0"/>
              </a:spcBef>
              <a:spcAft>
                <a:spcPts val="0"/>
              </a:spcAft>
              <a:buClr>
                <a:schemeClr val="lt1"/>
              </a:buClr>
              <a:buSzPts val="2120"/>
              <a:buFont typeface="Arial"/>
              <a:buChar char="➢"/>
            </a:pPr>
            <a:r>
              <a:rPr lang="en" sz="2120">
                <a:solidFill>
                  <a:schemeClr val="lt1"/>
                </a:solidFill>
                <a:latin typeface="Arial"/>
                <a:ea typeface="Arial"/>
                <a:cs typeface="Arial"/>
                <a:sym typeface="Arial"/>
              </a:rPr>
              <a:t>Targeting of overdose-reversing drugs</a:t>
            </a:r>
            <a:endParaRPr sz="2120">
              <a:solidFill>
                <a:schemeClr val="lt1"/>
              </a:solidFill>
              <a:latin typeface="Arial"/>
              <a:ea typeface="Arial"/>
              <a:cs typeface="Arial"/>
              <a:sym typeface="Arial"/>
            </a:endParaRPr>
          </a:p>
          <a:p>
            <a:pPr indent="-363219" lvl="1" marL="914400" marR="0" rtl="0" algn="l">
              <a:lnSpc>
                <a:spcPct val="105000"/>
              </a:lnSpc>
              <a:spcBef>
                <a:spcPts val="0"/>
              </a:spcBef>
              <a:spcAft>
                <a:spcPts val="0"/>
              </a:spcAft>
              <a:buClr>
                <a:schemeClr val="lt1"/>
              </a:buClr>
              <a:buSzPts val="2120"/>
              <a:buFont typeface="Arial"/>
              <a:buChar char="➢"/>
            </a:pPr>
            <a:r>
              <a:rPr lang="en" sz="2120">
                <a:solidFill>
                  <a:schemeClr val="lt1"/>
                </a:solidFill>
                <a:latin typeface="Arial"/>
                <a:ea typeface="Arial"/>
                <a:cs typeface="Arial"/>
                <a:sym typeface="Arial"/>
              </a:rPr>
              <a:t>Better addiction, prevention, treatment, and recovery services</a:t>
            </a:r>
            <a:endParaRPr sz="2120">
              <a:solidFill>
                <a:schemeClr val="lt1"/>
              </a:solidFill>
              <a:latin typeface="Arial"/>
              <a:ea typeface="Arial"/>
              <a:cs typeface="Arial"/>
              <a:sym typeface="Arial"/>
            </a:endParaRPr>
          </a:p>
          <a:p>
            <a:pPr indent="-363219" lvl="1" marL="914400" marR="0" rtl="0" algn="l">
              <a:lnSpc>
                <a:spcPct val="105000"/>
              </a:lnSpc>
              <a:spcBef>
                <a:spcPts val="0"/>
              </a:spcBef>
              <a:spcAft>
                <a:spcPts val="0"/>
              </a:spcAft>
              <a:buClr>
                <a:schemeClr val="lt1"/>
              </a:buClr>
              <a:buSzPts val="2120"/>
              <a:buFont typeface="Arial"/>
              <a:buChar char="➢"/>
            </a:pPr>
            <a:r>
              <a:rPr lang="en" sz="2120">
                <a:solidFill>
                  <a:schemeClr val="lt1"/>
                </a:solidFill>
                <a:latin typeface="Arial"/>
                <a:ea typeface="Arial"/>
                <a:cs typeface="Arial"/>
                <a:sym typeface="Arial"/>
              </a:rPr>
              <a:t>Better research on pain and addiction</a:t>
            </a:r>
            <a:endParaRPr sz="2120">
              <a:solidFill>
                <a:schemeClr val="lt1"/>
              </a:solidFill>
              <a:latin typeface="Arial"/>
              <a:ea typeface="Arial"/>
              <a:cs typeface="Arial"/>
              <a:sym typeface="Arial"/>
            </a:endParaRPr>
          </a:p>
          <a:p>
            <a:pPr indent="-363219" lvl="1" marL="914400" marR="0" rtl="0" algn="l">
              <a:lnSpc>
                <a:spcPct val="105000"/>
              </a:lnSpc>
              <a:spcBef>
                <a:spcPts val="0"/>
              </a:spcBef>
              <a:spcAft>
                <a:spcPts val="0"/>
              </a:spcAft>
              <a:buClr>
                <a:schemeClr val="lt1"/>
              </a:buClr>
              <a:buSzPts val="2120"/>
              <a:buFont typeface="Arial"/>
              <a:buChar char="➢"/>
            </a:pPr>
            <a:r>
              <a:rPr lang="en" sz="2120">
                <a:solidFill>
                  <a:schemeClr val="lt1"/>
                </a:solidFill>
                <a:latin typeface="Arial"/>
                <a:ea typeface="Arial"/>
                <a:cs typeface="Arial"/>
                <a:sym typeface="Arial"/>
              </a:rPr>
              <a:t>Better practices for pain management</a:t>
            </a:r>
            <a:endParaRPr sz="2120">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9">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9">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9">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9">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9">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9">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9">
                                            <p:txEl>
                                              <p:pRg end="6" st="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24"/>
          <p:cNvSpPr txBox="1"/>
          <p:nvPr>
            <p:ph type="title"/>
          </p:nvPr>
        </p:nvSpPr>
        <p:spPr>
          <a:xfrm>
            <a:off x="2400250" y="575950"/>
            <a:ext cx="6321600" cy="635400"/>
          </a:xfrm>
          <a:prstGeom prst="rect">
            <a:avLst/>
          </a:prstGeom>
        </p:spPr>
        <p:txBody>
          <a:bodyPr anchorCtr="0" anchor="t" bIns="91425" lIns="91425" spcFirstLastPara="1" rIns="91425" wrap="square" tIns="91425">
            <a:normAutofit/>
          </a:bodyPr>
          <a:lstStyle/>
          <a:p>
            <a:pPr indent="0" lvl="0" marL="0" rtl="0" algn="l">
              <a:lnSpc>
                <a:spcPct val="115000"/>
              </a:lnSpc>
              <a:spcBef>
                <a:spcPts val="0"/>
              </a:spcBef>
              <a:spcAft>
                <a:spcPts val="1200"/>
              </a:spcAft>
              <a:buClr>
                <a:schemeClr val="dk2"/>
              </a:buClr>
              <a:buSzPts val="1100"/>
              <a:buFont typeface="Arial"/>
              <a:buNone/>
            </a:pPr>
            <a:r>
              <a:rPr lang="en" sz="2000">
                <a:latin typeface="Calibri"/>
                <a:ea typeface="Calibri"/>
                <a:cs typeface="Calibri"/>
                <a:sym typeface="Calibri"/>
              </a:rPr>
              <a:t>INFECTIOUS CONSEQUENCES OF THE OPIOID EPIDEMIC</a:t>
            </a:r>
            <a:endParaRPr sz="3200">
              <a:latin typeface="Calibri"/>
              <a:ea typeface="Calibri"/>
              <a:cs typeface="Calibri"/>
              <a:sym typeface="Calibri"/>
            </a:endParaRPr>
          </a:p>
        </p:txBody>
      </p:sp>
      <p:sp>
        <p:nvSpPr>
          <p:cNvPr id="145" name="Google Shape;145;p24"/>
          <p:cNvSpPr txBox="1"/>
          <p:nvPr>
            <p:ph idx="1" type="body"/>
          </p:nvPr>
        </p:nvSpPr>
        <p:spPr>
          <a:xfrm>
            <a:off x="2410112" y="1595776"/>
            <a:ext cx="6321600" cy="3002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000">
                <a:solidFill>
                  <a:schemeClr val="lt1"/>
                </a:solidFill>
                <a:latin typeface="Calibri"/>
                <a:ea typeface="Calibri"/>
                <a:cs typeface="Calibri"/>
                <a:sym typeface="Calibri"/>
              </a:rPr>
              <a:t>• HIV </a:t>
            </a:r>
            <a:endParaRPr sz="2000">
              <a:solidFill>
                <a:schemeClr val="lt1"/>
              </a:solidFill>
              <a:latin typeface="Calibri"/>
              <a:ea typeface="Calibri"/>
              <a:cs typeface="Calibri"/>
              <a:sym typeface="Calibri"/>
            </a:endParaRPr>
          </a:p>
          <a:p>
            <a:pPr indent="0" lvl="0" marL="0" rtl="0" algn="l">
              <a:spcBef>
                <a:spcPts val="1200"/>
              </a:spcBef>
              <a:spcAft>
                <a:spcPts val="0"/>
              </a:spcAft>
              <a:buNone/>
            </a:pPr>
            <a:r>
              <a:rPr lang="en" sz="2000">
                <a:solidFill>
                  <a:schemeClr val="lt1"/>
                </a:solidFill>
                <a:latin typeface="Calibri"/>
                <a:ea typeface="Calibri"/>
                <a:cs typeface="Calibri"/>
                <a:sym typeface="Calibri"/>
              </a:rPr>
              <a:t>• Hepatitis C </a:t>
            </a:r>
            <a:endParaRPr sz="2000">
              <a:solidFill>
                <a:schemeClr val="lt1"/>
              </a:solidFill>
              <a:latin typeface="Calibri"/>
              <a:ea typeface="Calibri"/>
              <a:cs typeface="Calibri"/>
              <a:sym typeface="Calibri"/>
            </a:endParaRPr>
          </a:p>
          <a:p>
            <a:pPr indent="0" lvl="0" marL="0" rtl="0" algn="l">
              <a:spcBef>
                <a:spcPts val="1200"/>
              </a:spcBef>
              <a:spcAft>
                <a:spcPts val="0"/>
              </a:spcAft>
              <a:buNone/>
            </a:pPr>
            <a:r>
              <a:rPr lang="en" sz="2000">
                <a:solidFill>
                  <a:schemeClr val="lt1"/>
                </a:solidFill>
                <a:latin typeface="Calibri"/>
                <a:ea typeface="Calibri"/>
                <a:cs typeface="Calibri"/>
                <a:sym typeface="Calibri"/>
              </a:rPr>
              <a:t>• Hepatitis B </a:t>
            </a:r>
            <a:endParaRPr sz="2000">
              <a:solidFill>
                <a:schemeClr val="lt1"/>
              </a:solidFill>
              <a:latin typeface="Calibri"/>
              <a:ea typeface="Calibri"/>
              <a:cs typeface="Calibri"/>
              <a:sym typeface="Calibri"/>
            </a:endParaRPr>
          </a:p>
          <a:p>
            <a:pPr indent="0" lvl="0" marL="0" rtl="0" algn="l">
              <a:spcBef>
                <a:spcPts val="1200"/>
              </a:spcBef>
              <a:spcAft>
                <a:spcPts val="0"/>
              </a:spcAft>
              <a:buNone/>
            </a:pPr>
            <a:r>
              <a:rPr lang="en" sz="2000">
                <a:solidFill>
                  <a:schemeClr val="lt1"/>
                </a:solidFill>
                <a:latin typeface="Calibri"/>
                <a:ea typeface="Calibri"/>
                <a:cs typeface="Calibri"/>
                <a:sym typeface="Calibri"/>
              </a:rPr>
              <a:t>• Endocarditis </a:t>
            </a:r>
            <a:endParaRPr sz="2000">
              <a:solidFill>
                <a:schemeClr val="lt1"/>
              </a:solidFill>
              <a:latin typeface="Calibri"/>
              <a:ea typeface="Calibri"/>
              <a:cs typeface="Calibri"/>
              <a:sym typeface="Calibri"/>
            </a:endParaRPr>
          </a:p>
          <a:p>
            <a:pPr indent="0" lvl="0" marL="0" rtl="0" algn="l">
              <a:spcBef>
                <a:spcPts val="1200"/>
              </a:spcBef>
              <a:spcAft>
                <a:spcPts val="1200"/>
              </a:spcAft>
              <a:buNone/>
            </a:pPr>
            <a:r>
              <a:rPr lang="en" sz="2000">
                <a:solidFill>
                  <a:schemeClr val="lt1"/>
                </a:solidFill>
                <a:latin typeface="Calibri"/>
                <a:ea typeface="Calibri"/>
                <a:cs typeface="Calibri"/>
                <a:sym typeface="Calibri"/>
              </a:rPr>
              <a:t>• Skin, bone, and joint infections</a:t>
            </a:r>
            <a:endParaRPr sz="2000">
              <a:solidFill>
                <a:schemeClr val="lt1"/>
              </a:solidFill>
              <a:latin typeface="Calibri"/>
              <a:ea typeface="Calibri"/>
              <a:cs typeface="Calibri"/>
              <a:sym typeface="Calibri"/>
            </a:endParaRPr>
          </a:p>
        </p:txBody>
      </p:sp>
      <p:pic>
        <p:nvPicPr>
          <p:cNvPr descr="Person holding hypodermic needle (Provided by Getty Images)" id="146" name="Google Shape;146;p24"/>
          <p:cNvPicPr preferRelativeResize="0"/>
          <p:nvPr/>
        </p:nvPicPr>
        <p:blipFill>
          <a:blip r:embed="rId3">
            <a:alphaModFix/>
          </a:blip>
          <a:stretch>
            <a:fillRect/>
          </a:stretch>
        </p:blipFill>
        <p:spPr>
          <a:xfrm>
            <a:off x="5547386" y="1595775"/>
            <a:ext cx="2686889" cy="17921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25"/>
          <p:cNvSpPr txBox="1"/>
          <p:nvPr>
            <p:ph type="title"/>
          </p:nvPr>
        </p:nvSpPr>
        <p:spPr>
          <a:xfrm>
            <a:off x="315600" y="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560">
                <a:solidFill>
                  <a:srgbClr val="FF0000"/>
                </a:solidFill>
              </a:rPr>
              <a:t>What IS PAIN? </a:t>
            </a:r>
            <a:endParaRPr sz="2560">
              <a:solidFill>
                <a:srgbClr val="FF0000"/>
              </a:solidFill>
            </a:endParaRPr>
          </a:p>
        </p:txBody>
      </p:sp>
      <p:pic>
        <p:nvPicPr>
          <p:cNvPr id="152" name="Google Shape;152;p25"/>
          <p:cNvPicPr preferRelativeResize="0"/>
          <p:nvPr/>
        </p:nvPicPr>
        <p:blipFill>
          <a:blip r:embed="rId3">
            <a:alphaModFix/>
          </a:blip>
          <a:stretch>
            <a:fillRect/>
          </a:stretch>
        </p:blipFill>
        <p:spPr>
          <a:xfrm rot="10800000">
            <a:off x="-6902" y="4885075"/>
            <a:ext cx="9165602" cy="258425"/>
          </a:xfrm>
          <a:prstGeom prst="rect">
            <a:avLst/>
          </a:prstGeom>
          <a:noFill/>
          <a:ln>
            <a:noFill/>
          </a:ln>
        </p:spPr>
      </p:pic>
      <p:sp>
        <p:nvSpPr>
          <p:cNvPr id="153" name="Google Shape;153;p25"/>
          <p:cNvSpPr txBox="1"/>
          <p:nvPr>
            <p:ph idx="1" type="body"/>
          </p:nvPr>
        </p:nvSpPr>
        <p:spPr>
          <a:xfrm>
            <a:off x="0" y="572700"/>
            <a:ext cx="7940700" cy="4570800"/>
          </a:xfrm>
          <a:prstGeom prst="rect">
            <a:avLst/>
          </a:prstGeom>
        </p:spPr>
        <p:txBody>
          <a:bodyPr anchorCtr="0" anchor="t" bIns="91425" lIns="91425" spcFirstLastPara="1" rIns="91425" wrap="square" tIns="91425">
            <a:normAutofit/>
          </a:bodyPr>
          <a:lstStyle/>
          <a:p>
            <a:pPr indent="-381000" lvl="0" marL="457200" rtl="0" algn="l">
              <a:spcBef>
                <a:spcPts val="0"/>
              </a:spcBef>
              <a:spcAft>
                <a:spcPts val="0"/>
              </a:spcAft>
              <a:buClr>
                <a:schemeClr val="lt1"/>
              </a:buClr>
              <a:buSzPts val="2400"/>
              <a:buChar char="❖"/>
            </a:pPr>
            <a:r>
              <a:rPr lang="en" sz="2400">
                <a:solidFill>
                  <a:schemeClr val="lt1"/>
                </a:solidFill>
              </a:rPr>
              <a:t>The</a:t>
            </a:r>
            <a:r>
              <a:rPr lang="en" sz="2400">
                <a:solidFill>
                  <a:schemeClr val="lt1"/>
                </a:solidFill>
              </a:rPr>
              <a:t> International Association for the Study of Pain (IASP) defines pain as:</a:t>
            </a:r>
            <a:endParaRPr sz="2400">
              <a:solidFill>
                <a:schemeClr val="lt1"/>
              </a:solidFill>
            </a:endParaRPr>
          </a:p>
          <a:p>
            <a:pPr indent="-381000" lvl="1" marL="914400" rtl="0" algn="l">
              <a:spcBef>
                <a:spcPts val="0"/>
              </a:spcBef>
              <a:spcAft>
                <a:spcPts val="0"/>
              </a:spcAft>
              <a:buClr>
                <a:schemeClr val="lt1"/>
              </a:buClr>
              <a:buSzPts val="2400"/>
              <a:buChar char="➢"/>
            </a:pPr>
            <a:r>
              <a:rPr b="1" lang="en" sz="2400">
                <a:solidFill>
                  <a:schemeClr val="lt1"/>
                </a:solidFill>
              </a:rPr>
              <a:t>“An unpleasant sensory and emotional experience associated with, or resembling that associated with, actual or potential tissue damage.”</a:t>
            </a:r>
            <a:endParaRPr b="1" sz="2400">
              <a:solidFill>
                <a:schemeClr val="lt1"/>
              </a:solidFill>
            </a:endParaRPr>
          </a:p>
          <a:p>
            <a:pPr indent="0" lvl="0" marL="914400" rtl="0" algn="l">
              <a:spcBef>
                <a:spcPts val="1200"/>
              </a:spcBef>
              <a:spcAft>
                <a:spcPts val="0"/>
              </a:spcAft>
              <a:buNone/>
            </a:pPr>
            <a:r>
              <a:t/>
            </a:r>
            <a:endParaRPr b="1" sz="2400">
              <a:solidFill>
                <a:schemeClr val="lt1"/>
              </a:solidFill>
            </a:endParaRPr>
          </a:p>
          <a:p>
            <a:pPr indent="-381000" lvl="0" marL="457200" marR="0" rtl="0" algn="l">
              <a:lnSpc>
                <a:spcPct val="115000"/>
              </a:lnSpc>
              <a:spcBef>
                <a:spcPts val="1200"/>
              </a:spcBef>
              <a:spcAft>
                <a:spcPts val="0"/>
              </a:spcAft>
              <a:buClr>
                <a:schemeClr val="lt1"/>
              </a:buClr>
              <a:buSzPts val="2400"/>
              <a:buChar char="❖"/>
            </a:pPr>
            <a:r>
              <a:rPr lang="en" sz="2400">
                <a:solidFill>
                  <a:schemeClr val="lt1"/>
                </a:solidFill>
              </a:rPr>
              <a:t>75 million suffer from chronic pain</a:t>
            </a:r>
            <a:endParaRPr sz="2400">
              <a:solidFill>
                <a:schemeClr val="lt1"/>
              </a:solidFill>
            </a:endParaRPr>
          </a:p>
          <a:p>
            <a:pPr indent="-381000" lvl="0" marL="457200" marR="0" rtl="0" algn="l">
              <a:lnSpc>
                <a:spcPct val="115000"/>
              </a:lnSpc>
              <a:spcBef>
                <a:spcPts val="0"/>
              </a:spcBef>
              <a:spcAft>
                <a:spcPts val="0"/>
              </a:spcAft>
              <a:buClr>
                <a:schemeClr val="lt1"/>
              </a:buClr>
              <a:buSzPts val="2400"/>
              <a:buChar char="❖"/>
            </a:pPr>
            <a:r>
              <a:rPr lang="en" sz="2400">
                <a:solidFill>
                  <a:schemeClr val="lt1"/>
                </a:solidFill>
              </a:rPr>
              <a:t>⅓-½ require daily pain management</a:t>
            </a:r>
            <a:endParaRPr sz="2400">
              <a:solidFill>
                <a:schemeClr val="lt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3">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3">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3">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3">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3">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26"/>
          <p:cNvSpPr txBox="1"/>
          <p:nvPr>
            <p:ph type="title"/>
          </p:nvPr>
        </p:nvSpPr>
        <p:spPr>
          <a:xfrm>
            <a:off x="2605500" y="-70700"/>
            <a:ext cx="85206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400">
                <a:solidFill>
                  <a:srgbClr val="073763"/>
                </a:solidFill>
              </a:rPr>
              <a:t>ACUTE vs. CHRONIC Pain</a:t>
            </a:r>
            <a:endParaRPr sz="2400">
              <a:solidFill>
                <a:srgbClr val="073763"/>
              </a:solidFill>
            </a:endParaRPr>
          </a:p>
          <a:p>
            <a:pPr indent="0" lvl="0" marL="0" rtl="0" algn="l">
              <a:spcBef>
                <a:spcPts val="1200"/>
              </a:spcBef>
              <a:spcAft>
                <a:spcPts val="0"/>
              </a:spcAft>
              <a:buSzPts val="990"/>
              <a:buNone/>
            </a:pPr>
            <a:r>
              <a:t/>
            </a:r>
            <a:endParaRPr sz="2560">
              <a:solidFill>
                <a:srgbClr val="20124D"/>
              </a:solidFill>
            </a:endParaRPr>
          </a:p>
        </p:txBody>
      </p:sp>
      <p:sp>
        <p:nvSpPr>
          <p:cNvPr id="159" name="Google Shape;159;p26"/>
          <p:cNvSpPr txBox="1"/>
          <p:nvPr>
            <p:ph idx="1" type="body"/>
          </p:nvPr>
        </p:nvSpPr>
        <p:spPr>
          <a:xfrm>
            <a:off x="2470125" y="502000"/>
            <a:ext cx="6664200" cy="4570800"/>
          </a:xfrm>
          <a:prstGeom prst="rect">
            <a:avLst/>
          </a:prstGeom>
        </p:spPr>
        <p:txBody>
          <a:bodyPr anchorCtr="0" anchor="t" bIns="91425" lIns="91425" spcFirstLastPara="1" rIns="91425" wrap="square" tIns="91425">
            <a:normAutofit lnSpcReduction="20000"/>
          </a:bodyPr>
          <a:lstStyle/>
          <a:p>
            <a:pPr indent="-368300" lvl="0" marL="457200" marR="0" rtl="0" algn="l">
              <a:lnSpc>
                <a:spcPct val="115000"/>
              </a:lnSpc>
              <a:spcBef>
                <a:spcPts val="0"/>
              </a:spcBef>
              <a:spcAft>
                <a:spcPts val="0"/>
              </a:spcAft>
              <a:buClr>
                <a:schemeClr val="lt1"/>
              </a:buClr>
              <a:buSzPts val="2200"/>
              <a:buChar char="❖"/>
            </a:pPr>
            <a:r>
              <a:rPr lang="en" sz="2200">
                <a:solidFill>
                  <a:schemeClr val="lt1"/>
                </a:solidFill>
              </a:rPr>
              <a:t>Acute pain is short-lived, usually lasting minutes to a few months, while chronic pain lasts for three months or more:</a:t>
            </a:r>
            <a:endParaRPr sz="2200">
              <a:solidFill>
                <a:schemeClr val="lt1"/>
              </a:solidFill>
            </a:endParaRPr>
          </a:p>
          <a:p>
            <a:pPr indent="0" lvl="0" marL="457200" marR="0" rtl="0" algn="l">
              <a:lnSpc>
                <a:spcPct val="115000"/>
              </a:lnSpc>
              <a:spcBef>
                <a:spcPts val="1200"/>
              </a:spcBef>
              <a:spcAft>
                <a:spcPts val="0"/>
              </a:spcAft>
              <a:buNone/>
            </a:pPr>
            <a:r>
              <a:t/>
            </a:r>
            <a:endParaRPr sz="2200">
              <a:solidFill>
                <a:schemeClr val="lt1"/>
              </a:solidFill>
            </a:endParaRPr>
          </a:p>
          <a:p>
            <a:pPr indent="-368300" lvl="1" marL="914400" marR="0" rtl="0" algn="l">
              <a:lnSpc>
                <a:spcPct val="115000"/>
              </a:lnSpc>
              <a:spcBef>
                <a:spcPts val="1200"/>
              </a:spcBef>
              <a:spcAft>
                <a:spcPts val="0"/>
              </a:spcAft>
              <a:buClr>
                <a:schemeClr val="lt1"/>
              </a:buClr>
              <a:buSzPts val="2200"/>
              <a:buChar char="➢"/>
            </a:pPr>
            <a:r>
              <a:rPr lang="en" sz="2200">
                <a:solidFill>
                  <a:schemeClr val="lt1"/>
                </a:solidFill>
              </a:rPr>
              <a:t>Acute pain </a:t>
            </a:r>
            <a:r>
              <a:rPr b="1" lang="en" sz="2200">
                <a:solidFill>
                  <a:schemeClr val="lt1"/>
                </a:solidFill>
              </a:rPr>
              <a:t>happens quickly and goes away </a:t>
            </a:r>
            <a:r>
              <a:rPr lang="en" sz="2200">
                <a:solidFill>
                  <a:schemeClr val="lt1"/>
                </a:solidFill>
              </a:rPr>
              <a:t>when there is no cause</a:t>
            </a:r>
            <a:endParaRPr sz="2200">
              <a:solidFill>
                <a:schemeClr val="lt1"/>
              </a:solidFill>
            </a:endParaRPr>
          </a:p>
          <a:p>
            <a:pPr indent="0" lvl="0" marL="0" marR="0" rtl="0" algn="l">
              <a:lnSpc>
                <a:spcPct val="115000"/>
              </a:lnSpc>
              <a:spcBef>
                <a:spcPts val="1200"/>
              </a:spcBef>
              <a:spcAft>
                <a:spcPts val="0"/>
              </a:spcAft>
              <a:buNone/>
            </a:pPr>
            <a:r>
              <a:t/>
            </a:r>
            <a:endParaRPr sz="2200">
              <a:solidFill>
                <a:schemeClr val="lt1"/>
              </a:solidFill>
            </a:endParaRPr>
          </a:p>
          <a:p>
            <a:pPr indent="-368300" lvl="1" marL="914400" marR="0" rtl="0" algn="l">
              <a:lnSpc>
                <a:spcPct val="115000"/>
              </a:lnSpc>
              <a:spcBef>
                <a:spcPts val="1200"/>
              </a:spcBef>
              <a:spcAft>
                <a:spcPts val="0"/>
              </a:spcAft>
              <a:buClr>
                <a:schemeClr val="lt1"/>
              </a:buClr>
              <a:buSzPts val="2200"/>
              <a:buChar char="➢"/>
            </a:pPr>
            <a:r>
              <a:rPr lang="en" sz="2200">
                <a:solidFill>
                  <a:schemeClr val="lt1"/>
                </a:solidFill>
              </a:rPr>
              <a:t>Chronic pain lasts </a:t>
            </a:r>
            <a:r>
              <a:rPr b="1" lang="en" sz="2200">
                <a:solidFill>
                  <a:schemeClr val="lt1"/>
                </a:solidFill>
              </a:rPr>
              <a:t>longer than 3-6 months </a:t>
            </a:r>
            <a:r>
              <a:rPr lang="en" sz="2200">
                <a:solidFill>
                  <a:schemeClr val="lt1"/>
                </a:solidFill>
              </a:rPr>
              <a:t>and can even continue when the injury or illness has been treated</a:t>
            </a:r>
            <a:endParaRPr sz="2200">
              <a:solidFill>
                <a:schemeClr val="lt1"/>
              </a:solidFill>
            </a:endParaRPr>
          </a:p>
          <a:p>
            <a:pPr indent="0" lvl="0" marL="914400" marR="0" rtl="0" algn="l">
              <a:lnSpc>
                <a:spcPct val="115000"/>
              </a:lnSpc>
              <a:spcBef>
                <a:spcPts val="1200"/>
              </a:spcBef>
              <a:spcAft>
                <a:spcPts val="1200"/>
              </a:spcAft>
              <a:buNone/>
            </a:pPr>
            <a:r>
              <a:t/>
            </a:r>
            <a:endParaRPr sz="2400">
              <a:solidFill>
                <a:srgbClr val="073763"/>
              </a:solidFill>
            </a:endParaRPr>
          </a:p>
        </p:txBody>
      </p:sp>
      <p:pic>
        <p:nvPicPr>
          <p:cNvPr id="160" name="Google Shape;160;p26"/>
          <p:cNvPicPr preferRelativeResize="0"/>
          <p:nvPr/>
        </p:nvPicPr>
        <p:blipFill>
          <a:blip r:embed="rId3">
            <a:alphaModFix/>
          </a:blip>
          <a:stretch>
            <a:fillRect/>
          </a:stretch>
        </p:blipFill>
        <p:spPr>
          <a:xfrm rot="10800000">
            <a:off x="-6902" y="4885075"/>
            <a:ext cx="9165602" cy="258425"/>
          </a:xfrm>
          <a:prstGeom prst="rect">
            <a:avLst/>
          </a:prstGeom>
          <a:noFill/>
          <a:ln>
            <a:noFill/>
          </a:ln>
        </p:spPr>
      </p:pic>
      <p:pic>
        <p:nvPicPr>
          <p:cNvPr descr="Senior man using a walker while walking (Provided by Getty Images)" id="161" name="Google Shape;161;p26"/>
          <p:cNvPicPr preferRelativeResize="0"/>
          <p:nvPr/>
        </p:nvPicPr>
        <p:blipFill>
          <a:blip r:embed="rId4">
            <a:alphaModFix/>
          </a:blip>
          <a:stretch>
            <a:fillRect/>
          </a:stretch>
        </p:blipFill>
        <p:spPr>
          <a:xfrm>
            <a:off x="-197475" y="11743"/>
            <a:ext cx="2667600" cy="2500198"/>
          </a:xfrm>
          <a:prstGeom prst="rect">
            <a:avLst/>
          </a:prstGeom>
          <a:noFill/>
          <a:ln>
            <a:noFill/>
          </a:ln>
        </p:spPr>
      </p:pic>
      <p:pic>
        <p:nvPicPr>
          <p:cNvPr descr="Man with injured finger, bleeding blood on open cut wound (Provided by Getty Images)" id="162" name="Google Shape;162;p26"/>
          <p:cNvPicPr preferRelativeResize="0"/>
          <p:nvPr/>
        </p:nvPicPr>
        <p:blipFill>
          <a:blip r:embed="rId5">
            <a:alphaModFix/>
          </a:blip>
          <a:stretch>
            <a:fillRect/>
          </a:stretch>
        </p:blipFill>
        <p:spPr>
          <a:xfrm>
            <a:off x="0" y="2511950"/>
            <a:ext cx="2470124" cy="2500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9">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9">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9">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9">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9">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9">
                                            <p:txEl>
                                              <p:pRg end="5" st="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27"/>
          <p:cNvSpPr txBox="1"/>
          <p:nvPr>
            <p:ph type="title"/>
          </p:nvPr>
        </p:nvSpPr>
        <p:spPr>
          <a:xfrm>
            <a:off x="315600" y="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560">
                <a:solidFill>
                  <a:srgbClr val="20124D"/>
                </a:solidFill>
              </a:rPr>
              <a:t>TYPES of PAIN</a:t>
            </a:r>
            <a:endParaRPr sz="2560">
              <a:solidFill>
                <a:srgbClr val="20124D"/>
              </a:solidFill>
            </a:endParaRPr>
          </a:p>
        </p:txBody>
      </p:sp>
      <p:pic>
        <p:nvPicPr>
          <p:cNvPr descr="fire (Provided by Getty Images)" id="168" name="Google Shape;168;p27"/>
          <p:cNvPicPr preferRelativeResize="0"/>
          <p:nvPr/>
        </p:nvPicPr>
        <p:blipFill>
          <a:blip r:embed="rId3">
            <a:alphaModFix/>
          </a:blip>
          <a:stretch>
            <a:fillRect/>
          </a:stretch>
        </p:blipFill>
        <p:spPr>
          <a:xfrm>
            <a:off x="-68100" y="0"/>
            <a:ext cx="9212099" cy="5143499"/>
          </a:xfrm>
          <a:prstGeom prst="rect">
            <a:avLst/>
          </a:prstGeom>
          <a:noFill/>
          <a:ln>
            <a:noFill/>
          </a:ln>
        </p:spPr>
      </p:pic>
      <p:sp>
        <p:nvSpPr>
          <p:cNvPr id="169" name="Google Shape;169;p27"/>
          <p:cNvSpPr txBox="1"/>
          <p:nvPr>
            <p:ph idx="1" type="body"/>
          </p:nvPr>
        </p:nvSpPr>
        <p:spPr>
          <a:xfrm>
            <a:off x="0" y="423775"/>
            <a:ext cx="7494600" cy="4719600"/>
          </a:xfrm>
          <a:prstGeom prst="rect">
            <a:avLst/>
          </a:prstGeom>
        </p:spPr>
        <p:txBody>
          <a:bodyPr anchorCtr="0" anchor="t" bIns="91425" lIns="91425" spcFirstLastPara="1" rIns="91425" wrap="square" tIns="91425">
            <a:normAutofit/>
          </a:bodyPr>
          <a:lstStyle/>
          <a:p>
            <a:pPr indent="-349250" lvl="0" marL="457200" rtl="0" algn="l">
              <a:spcBef>
                <a:spcPts val="0"/>
              </a:spcBef>
              <a:spcAft>
                <a:spcPts val="0"/>
              </a:spcAft>
              <a:buClr>
                <a:schemeClr val="lt1"/>
              </a:buClr>
              <a:buSzPts val="1900"/>
              <a:buFont typeface="Arial"/>
              <a:buChar char="❖"/>
            </a:pPr>
            <a:r>
              <a:rPr lang="en" sz="1900">
                <a:solidFill>
                  <a:schemeClr val="lt1"/>
                </a:solidFill>
                <a:latin typeface="Arial"/>
                <a:ea typeface="Arial"/>
                <a:cs typeface="Arial"/>
                <a:sym typeface="Arial"/>
              </a:rPr>
              <a:t> Pain–What Does it DO?</a:t>
            </a:r>
            <a:endParaRPr sz="1900">
              <a:solidFill>
                <a:schemeClr val="lt1"/>
              </a:solidFill>
              <a:latin typeface="Arial"/>
              <a:ea typeface="Arial"/>
              <a:cs typeface="Arial"/>
              <a:sym typeface="Arial"/>
            </a:endParaRPr>
          </a:p>
          <a:p>
            <a:pPr indent="0" lvl="0" marL="914400" rtl="0" algn="l">
              <a:spcBef>
                <a:spcPts val="1200"/>
              </a:spcBef>
              <a:spcAft>
                <a:spcPts val="0"/>
              </a:spcAft>
              <a:buNone/>
            </a:pPr>
            <a:r>
              <a:t/>
            </a:r>
            <a:endParaRPr sz="1900">
              <a:solidFill>
                <a:schemeClr val="lt1"/>
              </a:solidFill>
              <a:latin typeface="Arial"/>
              <a:ea typeface="Arial"/>
              <a:cs typeface="Arial"/>
              <a:sym typeface="Arial"/>
            </a:endParaRPr>
          </a:p>
          <a:p>
            <a:pPr indent="-349250" lvl="1" marL="914400" rtl="0" algn="l">
              <a:spcBef>
                <a:spcPts val="1200"/>
              </a:spcBef>
              <a:spcAft>
                <a:spcPts val="0"/>
              </a:spcAft>
              <a:buClr>
                <a:schemeClr val="lt1"/>
              </a:buClr>
              <a:buSzPts val="1900"/>
              <a:buFont typeface="Arial"/>
              <a:buChar char="➢"/>
            </a:pPr>
            <a:r>
              <a:rPr lang="en" sz="1900">
                <a:solidFill>
                  <a:schemeClr val="lt1"/>
                </a:solidFill>
                <a:latin typeface="Arial"/>
                <a:ea typeface="Arial"/>
                <a:cs typeface="Arial"/>
                <a:sym typeface="Arial"/>
              </a:rPr>
              <a:t>Anxiety</a:t>
            </a:r>
            <a:endParaRPr sz="1900">
              <a:solidFill>
                <a:schemeClr val="lt1"/>
              </a:solidFill>
              <a:latin typeface="Arial"/>
              <a:ea typeface="Arial"/>
              <a:cs typeface="Arial"/>
              <a:sym typeface="Arial"/>
            </a:endParaRPr>
          </a:p>
          <a:p>
            <a:pPr indent="-349250" lvl="1" marL="914400" rtl="0" algn="l">
              <a:spcBef>
                <a:spcPts val="0"/>
              </a:spcBef>
              <a:spcAft>
                <a:spcPts val="0"/>
              </a:spcAft>
              <a:buClr>
                <a:schemeClr val="lt1"/>
              </a:buClr>
              <a:buSzPts val="1900"/>
              <a:buFont typeface="Arial"/>
              <a:buChar char="➢"/>
            </a:pPr>
            <a:r>
              <a:rPr lang="en" sz="1900">
                <a:solidFill>
                  <a:schemeClr val="lt1"/>
                </a:solidFill>
                <a:latin typeface="Arial"/>
                <a:ea typeface="Arial"/>
                <a:cs typeface="Arial"/>
                <a:sym typeface="Arial"/>
              </a:rPr>
              <a:t>Tachycardia </a:t>
            </a:r>
            <a:endParaRPr sz="1900">
              <a:solidFill>
                <a:schemeClr val="lt1"/>
              </a:solidFill>
              <a:latin typeface="Arial"/>
              <a:ea typeface="Arial"/>
              <a:cs typeface="Arial"/>
              <a:sym typeface="Arial"/>
            </a:endParaRPr>
          </a:p>
          <a:p>
            <a:pPr indent="-349250" lvl="1" marL="914400" rtl="0" algn="l">
              <a:spcBef>
                <a:spcPts val="0"/>
              </a:spcBef>
              <a:spcAft>
                <a:spcPts val="0"/>
              </a:spcAft>
              <a:buClr>
                <a:schemeClr val="lt1"/>
              </a:buClr>
              <a:buSzPts val="1900"/>
              <a:buFont typeface="Arial"/>
              <a:buChar char="➢"/>
            </a:pPr>
            <a:r>
              <a:rPr lang="en" sz="1900">
                <a:solidFill>
                  <a:schemeClr val="lt1"/>
                </a:solidFill>
                <a:latin typeface="Arial"/>
                <a:ea typeface="Arial"/>
                <a:cs typeface="Arial"/>
                <a:sym typeface="Arial"/>
              </a:rPr>
              <a:t>Systemic Hypertension</a:t>
            </a:r>
            <a:endParaRPr sz="1900">
              <a:solidFill>
                <a:schemeClr val="lt1"/>
              </a:solidFill>
              <a:latin typeface="Arial"/>
              <a:ea typeface="Arial"/>
              <a:cs typeface="Arial"/>
              <a:sym typeface="Arial"/>
            </a:endParaRPr>
          </a:p>
          <a:p>
            <a:pPr indent="-349250" lvl="1" marL="914400" rtl="0" algn="l">
              <a:spcBef>
                <a:spcPts val="0"/>
              </a:spcBef>
              <a:spcAft>
                <a:spcPts val="0"/>
              </a:spcAft>
              <a:buClr>
                <a:schemeClr val="lt1"/>
              </a:buClr>
              <a:buSzPts val="1900"/>
              <a:buFont typeface="Arial"/>
              <a:buChar char="➢"/>
            </a:pPr>
            <a:r>
              <a:rPr lang="en" sz="1900">
                <a:solidFill>
                  <a:schemeClr val="lt1"/>
                </a:solidFill>
                <a:latin typeface="Arial"/>
                <a:ea typeface="Arial"/>
                <a:cs typeface="Arial"/>
                <a:sym typeface="Arial"/>
              </a:rPr>
              <a:t>Tachypnea</a:t>
            </a:r>
            <a:endParaRPr sz="1900">
              <a:solidFill>
                <a:schemeClr val="lt1"/>
              </a:solidFill>
              <a:latin typeface="Arial"/>
              <a:ea typeface="Arial"/>
              <a:cs typeface="Arial"/>
              <a:sym typeface="Arial"/>
            </a:endParaRPr>
          </a:p>
          <a:p>
            <a:pPr indent="-349250" lvl="1" marL="914400" rtl="0" algn="l">
              <a:spcBef>
                <a:spcPts val="0"/>
              </a:spcBef>
              <a:spcAft>
                <a:spcPts val="0"/>
              </a:spcAft>
              <a:buClr>
                <a:schemeClr val="lt1"/>
              </a:buClr>
              <a:buSzPts val="1900"/>
              <a:buFont typeface="Arial"/>
              <a:buChar char="➢"/>
            </a:pPr>
            <a:r>
              <a:rPr lang="en" sz="1900">
                <a:solidFill>
                  <a:schemeClr val="lt1"/>
                </a:solidFill>
                <a:latin typeface="Arial"/>
                <a:ea typeface="Arial"/>
                <a:cs typeface="Arial"/>
                <a:sym typeface="Arial"/>
              </a:rPr>
              <a:t>Insomnia</a:t>
            </a:r>
            <a:endParaRPr sz="1900">
              <a:solidFill>
                <a:schemeClr val="lt1"/>
              </a:solidFill>
              <a:latin typeface="Arial"/>
              <a:ea typeface="Arial"/>
              <a:cs typeface="Arial"/>
              <a:sym typeface="Arial"/>
            </a:endParaRPr>
          </a:p>
          <a:p>
            <a:pPr indent="-349250" lvl="1" marL="914400" rtl="0" algn="l">
              <a:spcBef>
                <a:spcPts val="0"/>
              </a:spcBef>
              <a:spcAft>
                <a:spcPts val="0"/>
              </a:spcAft>
              <a:buClr>
                <a:schemeClr val="lt1"/>
              </a:buClr>
              <a:buSzPts val="1900"/>
              <a:buFont typeface="Arial"/>
              <a:buChar char="➢"/>
            </a:pPr>
            <a:r>
              <a:rPr lang="en" sz="1900">
                <a:solidFill>
                  <a:schemeClr val="lt1"/>
                </a:solidFill>
                <a:latin typeface="Arial"/>
                <a:ea typeface="Arial"/>
                <a:cs typeface="Arial"/>
                <a:sym typeface="Arial"/>
              </a:rPr>
              <a:t>Unable to follow treatment plan</a:t>
            </a:r>
            <a:endParaRPr sz="1900">
              <a:solidFill>
                <a:schemeClr val="lt1"/>
              </a:solidFill>
              <a:latin typeface="Arial"/>
              <a:ea typeface="Arial"/>
              <a:cs typeface="Arial"/>
              <a:sym typeface="Arial"/>
            </a:endParaRPr>
          </a:p>
          <a:p>
            <a:pPr indent="0" lvl="0" marL="0" rtl="0" algn="l">
              <a:spcBef>
                <a:spcPts val="1200"/>
              </a:spcBef>
              <a:spcAft>
                <a:spcPts val="1200"/>
              </a:spcAft>
              <a:buNone/>
            </a:pPr>
            <a:r>
              <a:t/>
            </a:r>
            <a:endParaRPr sz="1900">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9">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9">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9">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9">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9">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9">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9">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9">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9">
                                            <p:txEl>
                                              <p:pRg end="8" st="8"/>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28"/>
          <p:cNvSpPr txBox="1"/>
          <p:nvPr>
            <p:ph type="title"/>
          </p:nvPr>
        </p:nvSpPr>
        <p:spPr>
          <a:xfrm>
            <a:off x="203250" y="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560">
                <a:solidFill>
                  <a:srgbClr val="20124D"/>
                </a:solidFill>
                <a:latin typeface="Arial"/>
                <a:ea typeface="Arial"/>
                <a:cs typeface="Arial"/>
                <a:sym typeface="Arial"/>
              </a:rPr>
              <a:t>PAIN  </a:t>
            </a:r>
            <a:endParaRPr sz="2560">
              <a:solidFill>
                <a:srgbClr val="20124D"/>
              </a:solidFill>
              <a:latin typeface="Arial"/>
              <a:ea typeface="Arial"/>
              <a:cs typeface="Arial"/>
              <a:sym typeface="Arial"/>
            </a:endParaRPr>
          </a:p>
        </p:txBody>
      </p:sp>
      <p:sp>
        <p:nvSpPr>
          <p:cNvPr id="175" name="Google Shape;175;p28"/>
          <p:cNvSpPr txBox="1"/>
          <p:nvPr>
            <p:ph idx="1" type="body"/>
          </p:nvPr>
        </p:nvSpPr>
        <p:spPr>
          <a:xfrm>
            <a:off x="203250" y="833600"/>
            <a:ext cx="8927100" cy="4570800"/>
          </a:xfrm>
          <a:prstGeom prst="rect">
            <a:avLst/>
          </a:prstGeom>
        </p:spPr>
        <p:txBody>
          <a:bodyPr anchorCtr="0" anchor="t" bIns="91425" lIns="91425" spcFirstLastPara="1" rIns="91425" wrap="square" tIns="91425">
            <a:normAutofit/>
          </a:bodyPr>
          <a:lstStyle/>
          <a:p>
            <a:pPr indent="-381000" lvl="0" marL="457200" marR="0" rtl="0" algn="l">
              <a:lnSpc>
                <a:spcPct val="115000"/>
              </a:lnSpc>
              <a:spcBef>
                <a:spcPts val="0"/>
              </a:spcBef>
              <a:spcAft>
                <a:spcPts val="0"/>
              </a:spcAft>
              <a:buClr>
                <a:schemeClr val="lt1"/>
              </a:buClr>
              <a:buSzPts val="2400"/>
              <a:buFont typeface="Arial"/>
              <a:buChar char="❖"/>
            </a:pPr>
            <a:r>
              <a:rPr lang="en" sz="2400">
                <a:solidFill>
                  <a:schemeClr val="lt1"/>
                </a:solidFill>
                <a:latin typeface="Arial"/>
                <a:ea typeface="Arial"/>
                <a:cs typeface="Arial"/>
                <a:sym typeface="Arial"/>
              </a:rPr>
              <a:t>Inflammation helps heal - but causes pain </a:t>
            </a:r>
            <a:endParaRPr sz="2400">
              <a:solidFill>
                <a:schemeClr val="lt1"/>
              </a:solidFill>
              <a:latin typeface="Arial"/>
              <a:ea typeface="Arial"/>
              <a:cs typeface="Arial"/>
              <a:sym typeface="Arial"/>
            </a:endParaRPr>
          </a:p>
          <a:p>
            <a:pPr indent="-381000" lvl="0" marL="457200" marR="0" rtl="0" algn="l">
              <a:lnSpc>
                <a:spcPct val="115000"/>
              </a:lnSpc>
              <a:spcBef>
                <a:spcPts val="0"/>
              </a:spcBef>
              <a:spcAft>
                <a:spcPts val="0"/>
              </a:spcAft>
              <a:buClr>
                <a:schemeClr val="lt1"/>
              </a:buClr>
              <a:buSzPts val="2400"/>
              <a:buFont typeface="Arial"/>
              <a:buChar char="❖"/>
            </a:pPr>
            <a:r>
              <a:rPr lang="en" sz="2400">
                <a:solidFill>
                  <a:schemeClr val="lt1"/>
                </a:solidFill>
                <a:latin typeface="Arial"/>
                <a:ea typeface="Arial"/>
                <a:cs typeface="Arial"/>
                <a:sym typeface="Arial"/>
              </a:rPr>
              <a:t>Inflammatory pain:</a:t>
            </a:r>
            <a:endParaRPr sz="2400">
              <a:solidFill>
                <a:schemeClr val="lt1"/>
              </a:solidFill>
              <a:latin typeface="Arial"/>
              <a:ea typeface="Arial"/>
              <a:cs typeface="Arial"/>
              <a:sym typeface="Arial"/>
            </a:endParaRPr>
          </a:p>
          <a:p>
            <a:pPr indent="0" lvl="0" marL="457200" marR="0" rtl="0" algn="l">
              <a:lnSpc>
                <a:spcPct val="115000"/>
              </a:lnSpc>
              <a:spcBef>
                <a:spcPts val="1200"/>
              </a:spcBef>
              <a:spcAft>
                <a:spcPts val="0"/>
              </a:spcAft>
              <a:buNone/>
            </a:pPr>
            <a:r>
              <a:rPr lang="en" sz="2400">
                <a:solidFill>
                  <a:schemeClr val="lt1"/>
                </a:solidFill>
                <a:latin typeface="Arial"/>
                <a:ea typeface="Arial"/>
                <a:cs typeface="Arial"/>
                <a:sym typeface="Arial"/>
              </a:rPr>
              <a:t>Nociceptive pain </a:t>
            </a:r>
            <a:r>
              <a:rPr lang="en" sz="2400">
                <a:solidFill>
                  <a:srgbClr val="0000FF"/>
                </a:solidFill>
                <a:latin typeface="Arial"/>
                <a:ea typeface="Arial"/>
                <a:cs typeface="Arial"/>
                <a:sym typeface="Arial"/>
              </a:rPr>
              <a:t>→</a:t>
            </a:r>
            <a:r>
              <a:rPr lang="en" sz="2400">
                <a:solidFill>
                  <a:schemeClr val="lt1"/>
                </a:solidFill>
                <a:latin typeface="Arial"/>
                <a:ea typeface="Arial"/>
                <a:cs typeface="Arial"/>
                <a:sym typeface="Arial"/>
              </a:rPr>
              <a:t> inflammatory mediators activate and sensitize nociceptors </a:t>
            </a:r>
            <a:endParaRPr sz="2400">
              <a:solidFill>
                <a:schemeClr val="lt1"/>
              </a:solidFill>
              <a:latin typeface="Arial"/>
              <a:ea typeface="Arial"/>
              <a:cs typeface="Arial"/>
              <a:sym typeface="Arial"/>
            </a:endParaRPr>
          </a:p>
          <a:p>
            <a:pPr indent="0" lvl="0" marL="914400" marR="0" rtl="0" algn="l">
              <a:lnSpc>
                <a:spcPct val="115000"/>
              </a:lnSpc>
              <a:spcBef>
                <a:spcPts val="1200"/>
              </a:spcBef>
              <a:spcAft>
                <a:spcPts val="1200"/>
              </a:spcAft>
              <a:buNone/>
            </a:pPr>
            <a:r>
              <a:t/>
            </a:r>
            <a:endParaRPr sz="2400">
              <a:solidFill>
                <a:schemeClr val="lt1"/>
              </a:solidFill>
              <a:latin typeface="Arial"/>
              <a:ea typeface="Arial"/>
              <a:cs typeface="Arial"/>
              <a:sym typeface="Arial"/>
            </a:endParaRPr>
          </a:p>
        </p:txBody>
      </p:sp>
      <p:pic>
        <p:nvPicPr>
          <p:cNvPr descr="3d render illustration of male figure with neck pain. (Provided by Getty Images)" id="176" name="Google Shape;176;p28"/>
          <p:cNvPicPr preferRelativeResize="0"/>
          <p:nvPr/>
        </p:nvPicPr>
        <p:blipFill>
          <a:blip r:embed="rId3">
            <a:alphaModFix/>
          </a:blip>
          <a:stretch>
            <a:fillRect/>
          </a:stretch>
        </p:blipFill>
        <p:spPr>
          <a:xfrm>
            <a:off x="6112443" y="2571751"/>
            <a:ext cx="2927877" cy="234315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5">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5">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5">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5">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29"/>
          <p:cNvSpPr txBox="1"/>
          <p:nvPr>
            <p:ph type="title"/>
          </p:nvPr>
        </p:nvSpPr>
        <p:spPr>
          <a:xfrm>
            <a:off x="5767125" y="-94950"/>
            <a:ext cx="6321600" cy="635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Pain</a:t>
            </a:r>
            <a:endParaRPr/>
          </a:p>
        </p:txBody>
      </p:sp>
      <p:sp>
        <p:nvSpPr>
          <p:cNvPr id="182" name="Google Shape;182;p29"/>
          <p:cNvSpPr txBox="1"/>
          <p:nvPr>
            <p:ph idx="1" type="body"/>
          </p:nvPr>
        </p:nvSpPr>
        <p:spPr>
          <a:xfrm>
            <a:off x="2658587" y="1608201"/>
            <a:ext cx="6321600" cy="3002400"/>
          </a:xfrm>
          <a:prstGeom prst="rect">
            <a:avLst/>
          </a:prstGeom>
        </p:spPr>
        <p:txBody>
          <a:bodyPr anchorCtr="0" anchor="t" bIns="91425" lIns="91425" spcFirstLastPara="1" rIns="91425" wrap="square" tIns="91425">
            <a:normAutofit lnSpcReduction="20000"/>
          </a:bodyPr>
          <a:lstStyle/>
          <a:p>
            <a:pPr indent="-381000" lvl="1" marL="914400" rtl="0" algn="l">
              <a:spcBef>
                <a:spcPts val="0"/>
              </a:spcBef>
              <a:spcAft>
                <a:spcPts val="0"/>
              </a:spcAft>
              <a:buClr>
                <a:schemeClr val="lt1"/>
              </a:buClr>
              <a:buSzPts val="2400"/>
              <a:buFont typeface="Arial"/>
              <a:buChar char="➢"/>
            </a:pPr>
            <a:r>
              <a:rPr lang="en" sz="2400">
                <a:solidFill>
                  <a:schemeClr val="lt1"/>
                </a:solidFill>
                <a:latin typeface="Arial"/>
                <a:ea typeface="Arial"/>
                <a:cs typeface="Arial"/>
                <a:sym typeface="Arial"/>
              </a:rPr>
              <a:t>Cell membrane damage </a:t>
            </a:r>
            <a:r>
              <a:rPr b="1" lang="en" sz="2400">
                <a:solidFill>
                  <a:srgbClr val="0000FF"/>
                </a:solidFill>
                <a:latin typeface="Arial"/>
                <a:ea typeface="Arial"/>
                <a:cs typeface="Arial"/>
                <a:sym typeface="Arial"/>
              </a:rPr>
              <a:t>→</a:t>
            </a:r>
            <a:r>
              <a:rPr lang="en" sz="2400">
                <a:solidFill>
                  <a:schemeClr val="lt1"/>
                </a:solidFill>
                <a:latin typeface="Arial"/>
                <a:ea typeface="Arial"/>
                <a:cs typeface="Arial"/>
                <a:sym typeface="Arial"/>
              </a:rPr>
              <a:t> release of arachidonic acid </a:t>
            </a:r>
            <a:r>
              <a:rPr lang="en" sz="2400">
                <a:solidFill>
                  <a:srgbClr val="0000FF"/>
                </a:solidFill>
                <a:latin typeface="Arial"/>
                <a:ea typeface="Arial"/>
                <a:cs typeface="Arial"/>
                <a:sym typeface="Arial"/>
              </a:rPr>
              <a:t>→</a:t>
            </a:r>
            <a:r>
              <a:rPr lang="en" sz="2400">
                <a:solidFill>
                  <a:schemeClr val="lt1"/>
                </a:solidFill>
                <a:latin typeface="Arial"/>
                <a:ea typeface="Arial"/>
                <a:cs typeface="Arial"/>
                <a:sym typeface="Arial"/>
              </a:rPr>
              <a:t> release of pro-inflammatory factors (COX) and lipoxygenase </a:t>
            </a:r>
            <a:r>
              <a:rPr lang="en" sz="2400">
                <a:solidFill>
                  <a:srgbClr val="0000FF"/>
                </a:solidFill>
                <a:latin typeface="Arial"/>
                <a:ea typeface="Arial"/>
                <a:cs typeface="Arial"/>
                <a:sym typeface="Arial"/>
              </a:rPr>
              <a:t>→</a:t>
            </a:r>
            <a:r>
              <a:rPr lang="en" sz="2400">
                <a:solidFill>
                  <a:schemeClr val="lt1"/>
                </a:solidFill>
                <a:latin typeface="Arial"/>
                <a:ea typeface="Arial"/>
                <a:cs typeface="Arial"/>
                <a:sym typeface="Arial"/>
              </a:rPr>
              <a:t> release of prostaglandins and leukotrienes </a:t>
            </a:r>
            <a:r>
              <a:rPr lang="en" sz="2400">
                <a:solidFill>
                  <a:srgbClr val="0000FF"/>
                </a:solidFill>
                <a:latin typeface="Arial"/>
                <a:ea typeface="Arial"/>
                <a:cs typeface="Arial"/>
                <a:sym typeface="Arial"/>
              </a:rPr>
              <a:t>→</a:t>
            </a:r>
            <a:r>
              <a:rPr lang="en" sz="2400">
                <a:solidFill>
                  <a:schemeClr val="lt1"/>
                </a:solidFill>
                <a:latin typeface="Arial"/>
                <a:ea typeface="Arial"/>
                <a:cs typeface="Arial"/>
                <a:sym typeface="Arial"/>
              </a:rPr>
              <a:t> lead to pain, swelling, redness, heat, platelet aggregation, and bronchoconstriction  </a:t>
            </a:r>
            <a:endParaRPr/>
          </a:p>
        </p:txBody>
      </p:sp>
      <p:pic>
        <p:nvPicPr>
          <p:cNvPr descr="Get the pain relief you need (Provided by Getty Images)" id="183" name="Google Shape;183;p29"/>
          <p:cNvPicPr preferRelativeResize="0"/>
          <p:nvPr/>
        </p:nvPicPr>
        <p:blipFill>
          <a:blip r:embed="rId3">
            <a:alphaModFix/>
          </a:blip>
          <a:stretch>
            <a:fillRect/>
          </a:stretch>
        </p:blipFill>
        <p:spPr>
          <a:xfrm>
            <a:off x="1" y="-12"/>
            <a:ext cx="3079700" cy="205412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30"/>
          <p:cNvSpPr txBox="1"/>
          <p:nvPr>
            <p:ph type="title"/>
          </p:nvPr>
        </p:nvSpPr>
        <p:spPr>
          <a:xfrm>
            <a:off x="315600" y="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560">
                <a:solidFill>
                  <a:srgbClr val="20124D"/>
                </a:solidFill>
              </a:rPr>
              <a:t>Analgesics </a:t>
            </a:r>
            <a:endParaRPr sz="2560">
              <a:solidFill>
                <a:srgbClr val="20124D"/>
              </a:solidFill>
            </a:endParaRPr>
          </a:p>
        </p:txBody>
      </p:sp>
      <p:sp>
        <p:nvSpPr>
          <p:cNvPr id="189" name="Google Shape;189;p30"/>
          <p:cNvSpPr txBox="1"/>
          <p:nvPr>
            <p:ph idx="1" type="body"/>
          </p:nvPr>
        </p:nvSpPr>
        <p:spPr>
          <a:xfrm>
            <a:off x="0" y="572700"/>
            <a:ext cx="8739300" cy="4317300"/>
          </a:xfrm>
          <a:prstGeom prst="rect">
            <a:avLst/>
          </a:prstGeom>
        </p:spPr>
        <p:txBody>
          <a:bodyPr anchorCtr="0" anchor="t" bIns="91425" lIns="91425" spcFirstLastPara="1" rIns="91425" wrap="square" tIns="91425">
            <a:normAutofit lnSpcReduction="20000"/>
          </a:bodyPr>
          <a:lstStyle/>
          <a:p>
            <a:pPr indent="-381000" lvl="0" marL="457200" rtl="0" algn="l">
              <a:spcBef>
                <a:spcPts val="0"/>
              </a:spcBef>
              <a:spcAft>
                <a:spcPts val="0"/>
              </a:spcAft>
              <a:buClr>
                <a:schemeClr val="lt1"/>
              </a:buClr>
              <a:buSzPts val="2400"/>
              <a:buFont typeface="Arial"/>
              <a:buChar char="❖"/>
            </a:pPr>
            <a:r>
              <a:rPr lang="en" sz="2400">
                <a:solidFill>
                  <a:schemeClr val="lt1"/>
                </a:solidFill>
                <a:latin typeface="Arial"/>
                <a:ea typeface="Arial"/>
                <a:cs typeface="Arial"/>
                <a:sym typeface="Arial"/>
              </a:rPr>
              <a:t>Peripheral Acting </a:t>
            </a:r>
            <a:endParaRPr sz="2400">
              <a:solidFill>
                <a:schemeClr val="lt1"/>
              </a:solidFill>
              <a:latin typeface="Arial"/>
              <a:ea typeface="Arial"/>
              <a:cs typeface="Arial"/>
              <a:sym typeface="Arial"/>
            </a:endParaRPr>
          </a:p>
          <a:p>
            <a:pPr indent="-381000" lvl="1" marL="914400" rtl="0" algn="l">
              <a:spcBef>
                <a:spcPts val="0"/>
              </a:spcBef>
              <a:spcAft>
                <a:spcPts val="0"/>
              </a:spcAft>
              <a:buClr>
                <a:schemeClr val="lt1"/>
              </a:buClr>
              <a:buSzPts val="2400"/>
              <a:buFont typeface="Arial"/>
              <a:buChar char="➢"/>
            </a:pPr>
            <a:r>
              <a:rPr lang="en" sz="2400">
                <a:solidFill>
                  <a:schemeClr val="lt1"/>
                </a:solidFill>
                <a:latin typeface="Arial"/>
                <a:ea typeface="Arial"/>
                <a:cs typeface="Arial"/>
                <a:sym typeface="Arial"/>
              </a:rPr>
              <a:t>Block peripheral nociceptors (pain receptors) from sending a signal </a:t>
            </a:r>
            <a:endParaRPr sz="2400">
              <a:solidFill>
                <a:schemeClr val="lt1"/>
              </a:solidFill>
              <a:latin typeface="Arial"/>
              <a:ea typeface="Arial"/>
              <a:cs typeface="Arial"/>
              <a:sym typeface="Arial"/>
            </a:endParaRPr>
          </a:p>
          <a:p>
            <a:pPr indent="-381000" lvl="2" marL="1371600" rtl="0" algn="l">
              <a:spcBef>
                <a:spcPts val="0"/>
              </a:spcBef>
              <a:spcAft>
                <a:spcPts val="0"/>
              </a:spcAft>
              <a:buClr>
                <a:schemeClr val="lt1"/>
              </a:buClr>
              <a:buSzPts val="2400"/>
              <a:buFont typeface="Arial"/>
              <a:buChar char="■"/>
            </a:pPr>
            <a:r>
              <a:rPr lang="en" sz="2400">
                <a:solidFill>
                  <a:schemeClr val="lt1"/>
                </a:solidFill>
                <a:latin typeface="Arial"/>
                <a:ea typeface="Arial"/>
                <a:cs typeface="Arial"/>
                <a:sym typeface="Arial"/>
              </a:rPr>
              <a:t>NSAIDs  </a:t>
            </a:r>
            <a:endParaRPr sz="2400">
              <a:solidFill>
                <a:schemeClr val="lt1"/>
              </a:solidFill>
              <a:latin typeface="Arial"/>
              <a:ea typeface="Arial"/>
              <a:cs typeface="Arial"/>
              <a:sym typeface="Arial"/>
            </a:endParaRPr>
          </a:p>
          <a:p>
            <a:pPr indent="0" lvl="0" marL="457200" rtl="0" algn="l">
              <a:spcBef>
                <a:spcPts val="1200"/>
              </a:spcBef>
              <a:spcAft>
                <a:spcPts val="0"/>
              </a:spcAft>
              <a:buNone/>
            </a:pPr>
            <a:r>
              <a:t/>
            </a:r>
            <a:endParaRPr sz="2400">
              <a:solidFill>
                <a:schemeClr val="lt1"/>
              </a:solidFill>
              <a:latin typeface="Arial"/>
              <a:ea typeface="Arial"/>
              <a:cs typeface="Arial"/>
              <a:sym typeface="Arial"/>
            </a:endParaRPr>
          </a:p>
          <a:p>
            <a:pPr indent="-381000" lvl="0" marL="457200" rtl="0" algn="l">
              <a:spcBef>
                <a:spcPts val="1200"/>
              </a:spcBef>
              <a:spcAft>
                <a:spcPts val="0"/>
              </a:spcAft>
              <a:buClr>
                <a:schemeClr val="lt1"/>
              </a:buClr>
              <a:buSzPts val="2400"/>
              <a:buFont typeface="Arial"/>
              <a:buChar char="❖"/>
            </a:pPr>
            <a:r>
              <a:rPr lang="en" sz="2400">
                <a:solidFill>
                  <a:schemeClr val="lt1"/>
                </a:solidFill>
                <a:latin typeface="Arial"/>
                <a:ea typeface="Arial"/>
                <a:cs typeface="Arial"/>
                <a:sym typeface="Arial"/>
              </a:rPr>
              <a:t>Anesthetics </a:t>
            </a:r>
            <a:endParaRPr sz="2400">
              <a:solidFill>
                <a:schemeClr val="lt1"/>
              </a:solidFill>
              <a:latin typeface="Arial"/>
              <a:ea typeface="Arial"/>
              <a:cs typeface="Arial"/>
              <a:sym typeface="Arial"/>
            </a:endParaRPr>
          </a:p>
          <a:p>
            <a:pPr indent="-381000" lvl="1" marL="914400" rtl="0" algn="l">
              <a:spcBef>
                <a:spcPts val="0"/>
              </a:spcBef>
              <a:spcAft>
                <a:spcPts val="0"/>
              </a:spcAft>
              <a:buClr>
                <a:schemeClr val="lt1"/>
              </a:buClr>
              <a:buSzPts val="2400"/>
              <a:buFont typeface="Arial"/>
              <a:buChar char="➢"/>
            </a:pPr>
            <a:r>
              <a:rPr lang="en" sz="2400">
                <a:solidFill>
                  <a:schemeClr val="lt1"/>
                </a:solidFill>
                <a:latin typeface="Arial"/>
                <a:ea typeface="Arial"/>
                <a:cs typeface="Arial"/>
                <a:sym typeface="Arial"/>
              </a:rPr>
              <a:t>Block transmission from nociceptors to central opioid receptors </a:t>
            </a:r>
            <a:r>
              <a:rPr lang="en" sz="2400">
                <a:solidFill>
                  <a:srgbClr val="0000FF"/>
                </a:solidFill>
                <a:latin typeface="Arial"/>
                <a:ea typeface="Arial"/>
                <a:cs typeface="Arial"/>
                <a:sym typeface="Arial"/>
              </a:rPr>
              <a:t>→</a:t>
            </a:r>
            <a:r>
              <a:rPr lang="en" sz="2400">
                <a:solidFill>
                  <a:schemeClr val="lt1"/>
                </a:solidFill>
                <a:latin typeface="Arial"/>
                <a:ea typeface="Arial"/>
                <a:cs typeface="Arial"/>
                <a:sym typeface="Arial"/>
              </a:rPr>
              <a:t> </a:t>
            </a:r>
            <a:r>
              <a:rPr b="1" lang="en" sz="2400">
                <a:solidFill>
                  <a:schemeClr val="lt1"/>
                </a:solidFill>
                <a:highlight>
                  <a:srgbClr val="D5A6BD"/>
                </a:highlight>
                <a:latin typeface="Arial"/>
                <a:ea typeface="Arial"/>
                <a:cs typeface="Arial"/>
                <a:sym typeface="Arial"/>
              </a:rPr>
              <a:t>Interrupt messenger signaling between CNS and Peripheral nerves (proparacaine) </a:t>
            </a:r>
            <a:endParaRPr b="1" sz="2400">
              <a:solidFill>
                <a:schemeClr val="lt1"/>
              </a:solidFill>
              <a:highlight>
                <a:srgbClr val="D5A6BD"/>
              </a:highlight>
              <a:latin typeface="Arial"/>
              <a:ea typeface="Arial"/>
              <a:cs typeface="Arial"/>
              <a:sym typeface="Arial"/>
            </a:endParaRPr>
          </a:p>
          <a:p>
            <a:pPr indent="0" lvl="0" marL="457200" rtl="0" algn="l">
              <a:spcBef>
                <a:spcPts val="1200"/>
              </a:spcBef>
              <a:spcAft>
                <a:spcPts val="1200"/>
              </a:spcAft>
              <a:buNone/>
            </a:pPr>
            <a:r>
              <a:t/>
            </a:r>
            <a:endParaRPr sz="2400">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9">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9">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9">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9">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9">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9">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9">
                                            <p:txEl>
                                              <p:pRg end="6" st="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31"/>
          <p:cNvSpPr txBox="1"/>
          <p:nvPr>
            <p:ph type="title"/>
          </p:nvPr>
        </p:nvSpPr>
        <p:spPr>
          <a:xfrm>
            <a:off x="1145425" y="538675"/>
            <a:ext cx="6321600" cy="635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2"/>
              </a:buClr>
              <a:buSzPts val="990"/>
              <a:buFont typeface="Arial"/>
              <a:buNone/>
            </a:pPr>
            <a:r>
              <a:rPr lang="en" sz="2560">
                <a:solidFill>
                  <a:srgbClr val="20124D"/>
                </a:solidFill>
              </a:rPr>
              <a:t>Analgesics </a:t>
            </a:r>
            <a:endParaRPr/>
          </a:p>
        </p:txBody>
      </p:sp>
      <p:sp>
        <p:nvSpPr>
          <p:cNvPr id="195" name="Google Shape;195;p31"/>
          <p:cNvSpPr txBox="1"/>
          <p:nvPr>
            <p:ph idx="1" type="body"/>
          </p:nvPr>
        </p:nvSpPr>
        <p:spPr>
          <a:xfrm>
            <a:off x="1431223" y="1595775"/>
            <a:ext cx="7300500" cy="3002400"/>
          </a:xfrm>
          <a:prstGeom prst="rect">
            <a:avLst/>
          </a:prstGeom>
        </p:spPr>
        <p:txBody>
          <a:bodyPr anchorCtr="0" anchor="t" bIns="91425" lIns="91425" spcFirstLastPara="1" rIns="91425" wrap="square" tIns="91425">
            <a:normAutofit lnSpcReduction="20000"/>
          </a:bodyPr>
          <a:lstStyle/>
          <a:p>
            <a:pPr indent="-381000" lvl="0" marL="457200" rtl="0" algn="l">
              <a:spcBef>
                <a:spcPts val="0"/>
              </a:spcBef>
              <a:spcAft>
                <a:spcPts val="0"/>
              </a:spcAft>
              <a:buClr>
                <a:schemeClr val="lt1"/>
              </a:buClr>
              <a:buSzPts val="2400"/>
              <a:buFont typeface="Arial"/>
              <a:buChar char="❖"/>
            </a:pPr>
            <a:r>
              <a:rPr lang="en" sz="2400">
                <a:solidFill>
                  <a:schemeClr val="lt1"/>
                </a:solidFill>
                <a:latin typeface="Arial"/>
                <a:ea typeface="Arial"/>
                <a:cs typeface="Arial"/>
                <a:sym typeface="Arial"/>
              </a:rPr>
              <a:t>Central Acting </a:t>
            </a:r>
            <a:endParaRPr sz="2400">
              <a:solidFill>
                <a:schemeClr val="lt1"/>
              </a:solidFill>
              <a:highlight>
                <a:srgbClr val="E06666"/>
              </a:highlight>
              <a:latin typeface="Arial"/>
              <a:ea typeface="Arial"/>
              <a:cs typeface="Arial"/>
              <a:sym typeface="Arial"/>
            </a:endParaRPr>
          </a:p>
          <a:p>
            <a:pPr indent="-381000" lvl="1" marL="914400" rtl="0" algn="l">
              <a:spcBef>
                <a:spcPts val="0"/>
              </a:spcBef>
              <a:spcAft>
                <a:spcPts val="0"/>
              </a:spcAft>
              <a:buClr>
                <a:schemeClr val="lt1"/>
              </a:buClr>
              <a:buSzPts val="2400"/>
              <a:buFont typeface="Arial"/>
              <a:buChar char="➢"/>
            </a:pPr>
            <a:r>
              <a:rPr lang="en" sz="2400">
                <a:solidFill>
                  <a:schemeClr val="lt1"/>
                </a:solidFill>
                <a:latin typeface="Arial"/>
                <a:ea typeface="Arial"/>
                <a:cs typeface="Arial"/>
                <a:sym typeface="Arial"/>
              </a:rPr>
              <a:t>Narcotics </a:t>
            </a:r>
            <a:endParaRPr sz="2400">
              <a:solidFill>
                <a:schemeClr val="lt1"/>
              </a:solidFill>
              <a:latin typeface="Arial"/>
              <a:ea typeface="Arial"/>
              <a:cs typeface="Arial"/>
              <a:sym typeface="Arial"/>
            </a:endParaRPr>
          </a:p>
          <a:p>
            <a:pPr indent="-381000" lvl="1" marL="914400" rtl="0" algn="l">
              <a:spcBef>
                <a:spcPts val="0"/>
              </a:spcBef>
              <a:spcAft>
                <a:spcPts val="0"/>
              </a:spcAft>
              <a:buClr>
                <a:schemeClr val="lt1"/>
              </a:buClr>
              <a:buSzPts val="2400"/>
              <a:buFont typeface="Arial"/>
              <a:buChar char="➢"/>
            </a:pPr>
            <a:r>
              <a:rPr lang="en" sz="2400">
                <a:solidFill>
                  <a:schemeClr val="lt1"/>
                </a:solidFill>
                <a:latin typeface="Arial"/>
                <a:ea typeface="Arial"/>
                <a:cs typeface="Arial"/>
                <a:sym typeface="Arial"/>
              </a:rPr>
              <a:t>Acetaminophen</a:t>
            </a:r>
            <a:endParaRPr sz="2400">
              <a:solidFill>
                <a:schemeClr val="lt1"/>
              </a:solidFill>
              <a:latin typeface="Arial"/>
              <a:ea typeface="Arial"/>
              <a:cs typeface="Arial"/>
              <a:sym typeface="Arial"/>
            </a:endParaRPr>
          </a:p>
          <a:p>
            <a:pPr indent="-381000" lvl="1" marL="914400" rtl="0" algn="l">
              <a:spcBef>
                <a:spcPts val="0"/>
              </a:spcBef>
              <a:spcAft>
                <a:spcPts val="0"/>
              </a:spcAft>
              <a:buClr>
                <a:schemeClr val="lt1"/>
              </a:buClr>
              <a:buSzPts val="2400"/>
              <a:buFont typeface="Arial"/>
              <a:buChar char="➢"/>
            </a:pPr>
            <a:r>
              <a:rPr lang="en" sz="2400">
                <a:solidFill>
                  <a:schemeClr val="lt1"/>
                </a:solidFill>
                <a:latin typeface="Arial"/>
                <a:ea typeface="Arial"/>
                <a:cs typeface="Arial"/>
                <a:sym typeface="Arial"/>
              </a:rPr>
              <a:t> NSAIDs </a:t>
            </a:r>
            <a:endParaRPr sz="2400">
              <a:solidFill>
                <a:schemeClr val="lt1"/>
              </a:solidFill>
              <a:latin typeface="Arial"/>
              <a:ea typeface="Arial"/>
              <a:cs typeface="Arial"/>
              <a:sym typeface="Arial"/>
            </a:endParaRPr>
          </a:p>
          <a:p>
            <a:pPr indent="0" lvl="0" marL="914400" rtl="0" algn="l">
              <a:spcBef>
                <a:spcPts val="1200"/>
              </a:spcBef>
              <a:spcAft>
                <a:spcPts val="0"/>
              </a:spcAft>
              <a:buNone/>
            </a:pPr>
            <a:r>
              <a:t/>
            </a:r>
            <a:endParaRPr sz="2400">
              <a:solidFill>
                <a:schemeClr val="lt1"/>
              </a:solidFill>
              <a:latin typeface="Arial"/>
              <a:ea typeface="Arial"/>
              <a:cs typeface="Arial"/>
              <a:sym typeface="Arial"/>
            </a:endParaRPr>
          </a:p>
          <a:p>
            <a:pPr indent="0" lvl="0" marL="0" rtl="0" algn="l">
              <a:spcBef>
                <a:spcPts val="1200"/>
              </a:spcBef>
              <a:spcAft>
                <a:spcPts val="1200"/>
              </a:spcAft>
              <a:buNone/>
            </a:pPr>
            <a:r>
              <a:rPr lang="en" sz="2400">
                <a:solidFill>
                  <a:schemeClr val="lt1"/>
                </a:solidFill>
                <a:latin typeface="Arial"/>
                <a:ea typeface="Arial"/>
                <a:cs typeface="Arial"/>
                <a:sym typeface="Arial"/>
              </a:rPr>
              <a:t>Directly block central opioid pain receptors - changes how you perceive and react to pain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sp>
        <p:nvSpPr>
          <p:cNvPr id="78" name="Google Shape;78;p14"/>
          <p:cNvSpPr txBox="1"/>
          <p:nvPr>
            <p:ph type="ctrTitle"/>
          </p:nvPr>
        </p:nvSpPr>
        <p:spPr>
          <a:xfrm>
            <a:off x="2371725" y="630225"/>
            <a:ext cx="6331500" cy="1542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latin typeface="Arial"/>
                <a:ea typeface="Arial"/>
                <a:cs typeface="Arial"/>
                <a:sym typeface="Arial"/>
              </a:rPr>
              <a:t>Disclosures</a:t>
            </a:r>
            <a:endParaRPr>
              <a:latin typeface="Arial"/>
              <a:ea typeface="Arial"/>
              <a:cs typeface="Arial"/>
              <a:sym typeface="Arial"/>
            </a:endParaRPr>
          </a:p>
        </p:txBody>
      </p:sp>
      <p:sp>
        <p:nvSpPr>
          <p:cNvPr id="79" name="Google Shape;79;p14"/>
          <p:cNvSpPr txBox="1"/>
          <p:nvPr>
            <p:ph idx="1" type="subTitle"/>
          </p:nvPr>
        </p:nvSpPr>
        <p:spPr>
          <a:xfrm>
            <a:off x="910625" y="1855950"/>
            <a:ext cx="7617300" cy="2077800"/>
          </a:xfrm>
          <a:prstGeom prst="rect">
            <a:avLst/>
          </a:prstGeom>
        </p:spPr>
        <p:txBody>
          <a:bodyPr anchorCtr="0" anchor="b" bIns="91425" lIns="91425" spcFirstLastPara="1" rIns="91425" wrap="square" tIns="91425">
            <a:spAutoFit/>
          </a:bodyPr>
          <a:lstStyle/>
          <a:p>
            <a:pPr indent="-361950" lvl="0" marL="457200" rtl="0" algn="l">
              <a:spcBef>
                <a:spcPts val="0"/>
              </a:spcBef>
              <a:spcAft>
                <a:spcPts val="0"/>
              </a:spcAft>
              <a:buSzPts val="2100"/>
              <a:buFont typeface="Arial"/>
              <a:buChar char="●"/>
            </a:pPr>
            <a:r>
              <a:rPr lang="en" sz="2100">
                <a:latin typeface="Arial"/>
                <a:ea typeface="Arial"/>
                <a:cs typeface="Arial"/>
                <a:sym typeface="Arial"/>
              </a:rPr>
              <a:t>Speaker for EyePromise</a:t>
            </a:r>
            <a:endParaRPr sz="2100">
              <a:latin typeface="Arial"/>
              <a:ea typeface="Arial"/>
              <a:cs typeface="Arial"/>
              <a:sym typeface="Arial"/>
            </a:endParaRPr>
          </a:p>
          <a:p>
            <a:pPr indent="0" lvl="0" marL="0" rtl="0" algn="l">
              <a:spcBef>
                <a:spcPts val="0"/>
              </a:spcBef>
              <a:spcAft>
                <a:spcPts val="0"/>
              </a:spcAft>
              <a:buNone/>
            </a:pPr>
            <a:r>
              <a:t/>
            </a:r>
            <a:endParaRPr sz="2100">
              <a:latin typeface="Arial"/>
              <a:ea typeface="Arial"/>
              <a:cs typeface="Arial"/>
              <a:sym typeface="Arial"/>
            </a:endParaRPr>
          </a:p>
          <a:p>
            <a:pPr indent="-361950" lvl="0" marL="457200" rtl="0" algn="l">
              <a:spcBef>
                <a:spcPts val="0"/>
              </a:spcBef>
              <a:spcAft>
                <a:spcPts val="0"/>
              </a:spcAft>
              <a:buSzPts val="2100"/>
              <a:buFont typeface="Arial"/>
              <a:buChar char="●"/>
            </a:pPr>
            <a:r>
              <a:rPr lang="en" sz="2100">
                <a:latin typeface="Arial"/>
                <a:ea typeface="Arial"/>
                <a:cs typeface="Arial"/>
                <a:sym typeface="Arial"/>
              </a:rPr>
              <a:t>Ad Board for Tarsus </a:t>
            </a:r>
            <a:r>
              <a:rPr lang="en" sz="2100">
                <a:latin typeface="Arial"/>
                <a:ea typeface="Arial"/>
                <a:cs typeface="Arial"/>
                <a:sym typeface="Arial"/>
              </a:rPr>
              <a:t>Pharmaceuticals</a:t>
            </a:r>
            <a:endParaRPr sz="2100">
              <a:latin typeface="Arial"/>
              <a:ea typeface="Arial"/>
              <a:cs typeface="Arial"/>
              <a:sym typeface="Arial"/>
            </a:endParaRPr>
          </a:p>
          <a:p>
            <a:pPr indent="0" lvl="0" marL="0" rtl="0" algn="l">
              <a:spcBef>
                <a:spcPts val="0"/>
              </a:spcBef>
              <a:spcAft>
                <a:spcPts val="0"/>
              </a:spcAft>
              <a:buNone/>
            </a:pPr>
            <a:r>
              <a:t/>
            </a:r>
            <a:endParaRPr sz="2100">
              <a:latin typeface="Arial"/>
              <a:ea typeface="Arial"/>
              <a:cs typeface="Arial"/>
              <a:sym typeface="Arial"/>
            </a:endParaRPr>
          </a:p>
          <a:p>
            <a:pPr indent="0" lvl="0" marL="0" rtl="0" algn="l">
              <a:spcBef>
                <a:spcPts val="0"/>
              </a:spcBef>
              <a:spcAft>
                <a:spcPts val="0"/>
              </a:spcAft>
              <a:buNone/>
            </a:pPr>
            <a:r>
              <a:rPr lang="en" sz="2100">
                <a:latin typeface="Arial"/>
                <a:ea typeface="Arial"/>
                <a:cs typeface="Arial"/>
                <a:sym typeface="Arial"/>
              </a:rPr>
              <a:t>Contact Info: Susan Janik, OD  SJanik@SolinskyEyeCare.com</a:t>
            </a:r>
            <a:endParaRPr sz="2100">
              <a:latin typeface="Arial"/>
              <a:ea typeface="Arial"/>
              <a:cs typeface="Arial"/>
              <a:sym typeface="Arial"/>
            </a:endParaRPr>
          </a:p>
          <a:p>
            <a:pPr indent="0" lvl="0" marL="457200" rtl="0" algn="l">
              <a:spcBef>
                <a:spcPts val="0"/>
              </a:spcBef>
              <a:spcAft>
                <a:spcPts val="0"/>
              </a:spcAft>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32"/>
          <p:cNvSpPr txBox="1"/>
          <p:nvPr>
            <p:ph type="title"/>
          </p:nvPr>
        </p:nvSpPr>
        <p:spPr>
          <a:xfrm>
            <a:off x="2365025" y="0"/>
            <a:ext cx="6321600" cy="635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2"/>
              </a:buClr>
              <a:buSzPts val="1100"/>
              <a:buFont typeface="Arial"/>
              <a:buNone/>
            </a:pPr>
            <a:r>
              <a:rPr lang="en" sz="1800">
                <a:solidFill>
                  <a:srgbClr val="FF0000"/>
                </a:solidFill>
                <a:latin typeface="Arial"/>
                <a:ea typeface="Arial"/>
                <a:cs typeface="Arial"/>
                <a:sym typeface="Arial"/>
              </a:rPr>
              <a:t> </a:t>
            </a:r>
            <a:r>
              <a:rPr lang="en" sz="1800">
                <a:latin typeface="Arial"/>
                <a:ea typeface="Arial"/>
                <a:cs typeface="Arial"/>
                <a:sym typeface="Arial"/>
              </a:rPr>
              <a:t>NSAIDs and Steroids</a:t>
            </a:r>
            <a:endParaRPr/>
          </a:p>
        </p:txBody>
      </p:sp>
      <p:sp>
        <p:nvSpPr>
          <p:cNvPr id="201" name="Google Shape;201;p32"/>
          <p:cNvSpPr txBox="1"/>
          <p:nvPr>
            <p:ph idx="1" type="body"/>
          </p:nvPr>
        </p:nvSpPr>
        <p:spPr>
          <a:xfrm>
            <a:off x="2316175" y="509650"/>
            <a:ext cx="6321600" cy="4251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1000"/>
              <a:t>https://www.reviewofoptometry.com/article/antiinflammatories-sort-out-your-many-steroids-and-nsaids</a:t>
            </a:r>
            <a:endParaRPr sz="1000"/>
          </a:p>
        </p:txBody>
      </p:sp>
      <p:pic>
        <p:nvPicPr>
          <p:cNvPr id="202" name="Google Shape;202;p32"/>
          <p:cNvPicPr preferRelativeResize="0"/>
          <p:nvPr/>
        </p:nvPicPr>
        <p:blipFill>
          <a:blip r:embed="rId3">
            <a:alphaModFix/>
          </a:blip>
          <a:stretch>
            <a:fillRect/>
          </a:stretch>
        </p:blipFill>
        <p:spPr>
          <a:xfrm>
            <a:off x="1135675" y="856700"/>
            <a:ext cx="7433425" cy="39039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33"/>
          <p:cNvSpPr txBox="1"/>
          <p:nvPr>
            <p:ph type="title"/>
          </p:nvPr>
        </p:nvSpPr>
        <p:spPr>
          <a:xfrm>
            <a:off x="2338125" y="-111825"/>
            <a:ext cx="6321600" cy="635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2"/>
              </a:buClr>
              <a:buSzPts val="990"/>
              <a:buFont typeface="Arial"/>
              <a:buNone/>
            </a:pPr>
            <a:r>
              <a:rPr lang="en" sz="2560">
                <a:solidFill>
                  <a:srgbClr val="20124D"/>
                </a:solidFill>
                <a:latin typeface="Arial"/>
                <a:ea typeface="Arial"/>
                <a:cs typeface="Arial"/>
                <a:sym typeface="Arial"/>
              </a:rPr>
              <a:t>Opioids and Pain</a:t>
            </a:r>
            <a:endParaRPr/>
          </a:p>
        </p:txBody>
      </p:sp>
      <p:sp>
        <p:nvSpPr>
          <p:cNvPr id="208" name="Google Shape;208;p33"/>
          <p:cNvSpPr txBox="1"/>
          <p:nvPr>
            <p:ph idx="1" type="body"/>
          </p:nvPr>
        </p:nvSpPr>
        <p:spPr>
          <a:xfrm>
            <a:off x="735500" y="523575"/>
            <a:ext cx="7996200" cy="4074600"/>
          </a:xfrm>
          <a:prstGeom prst="rect">
            <a:avLst/>
          </a:prstGeom>
        </p:spPr>
        <p:txBody>
          <a:bodyPr anchorCtr="0" anchor="t" bIns="91425" lIns="91425" spcFirstLastPara="1" rIns="91425" wrap="square" tIns="91425">
            <a:normAutofit fontScale="25000" lnSpcReduction="20000"/>
          </a:bodyPr>
          <a:lstStyle/>
          <a:p>
            <a:pPr indent="0" lvl="0" marL="0" rtl="0" algn="l">
              <a:lnSpc>
                <a:spcPct val="100000"/>
              </a:lnSpc>
              <a:spcBef>
                <a:spcPts val="0"/>
              </a:spcBef>
              <a:spcAft>
                <a:spcPts val="0"/>
              </a:spcAft>
              <a:buNone/>
            </a:pPr>
            <a:r>
              <a:t/>
            </a:r>
            <a:endParaRPr sz="1100">
              <a:latin typeface="Arial"/>
              <a:ea typeface="Arial"/>
              <a:cs typeface="Arial"/>
              <a:sym typeface="Arial"/>
            </a:endParaRPr>
          </a:p>
          <a:p>
            <a:pPr indent="0" lvl="0" marL="0" rtl="0" algn="l">
              <a:lnSpc>
                <a:spcPct val="100000"/>
              </a:lnSpc>
              <a:spcBef>
                <a:spcPts val="0"/>
              </a:spcBef>
              <a:spcAft>
                <a:spcPts val="0"/>
              </a:spcAft>
              <a:buNone/>
            </a:pPr>
            <a:r>
              <a:t/>
            </a:r>
            <a:endParaRPr sz="1100">
              <a:latin typeface="Arial"/>
              <a:ea typeface="Arial"/>
              <a:cs typeface="Arial"/>
              <a:sym typeface="Arial"/>
            </a:endParaRPr>
          </a:p>
          <a:p>
            <a:pPr indent="0" lvl="0" marL="457200" rtl="0" algn="l">
              <a:spcBef>
                <a:spcPts val="0"/>
              </a:spcBef>
              <a:spcAft>
                <a:spcPts val="0"/>
              </a:spcAft>
              <a:buNone/>
            </a:pPr>
            <a:r>
              <a:rPr b="1" lang="en" sz="7200">
                <a:solidFill>
                  <a:srgbClr val="0000FF"/>
                </a:solidFill>
                <a:latin typeface="Arial"/>
                <a:ea typeface="Arial"/>
                <a:cs typeface="Arial"/>
                <a:sym typeface="Arial"/>
              </a:rPr>
              <a:t>Endorphins</a:t>
            </a:r>
            <a:r>
              <a:rPr lang="en" sz="7200">
                <a:solidFill>
                  <a:schemeClr val="lt1"/>
                </a:solidFill>
                <a:latin typeface="Arial"/>
                <a:ea typeface="Arial"/>
                <a:cs typeface="Arial"/>
                <a:sym typeface="Arial"/>
              </a:rPr>
              <a:t> are naturally occurring opioid neuropeptide neurotransmitters (messengers) produced in brain and pituitary glands </a:t>
            </a:r>
            <a:endParaRPr sz="7200">
              <a:solidFill>
                <a:schemeClr val="lt1"/>
              </a:solidFill>
              <a:latin typeface="Arial"/>
              <a:ea typeface="Arial"/>
              <a:cs typeface="Arial"/>
              <a:sym typeface="Arial"/>
            </a:endParaRPr>
          </a:p>
          <a:p>
            <a:pPr indent="-342900" lvl="1" marL="914400" rtl="0" algn="l">
              <a:spcBef>
                <a:spcPts val="1200"/>
              </a:spcBef>
              <a:spcAft>
                <a:spcPts val="0"/>
              </a:spcAft>
              <a:buClr>
                <a:schemeClr val="lt1"/>
              </a:buClr>
              <a:buSzPct val="100000"/>
              <a:buFont typeface="Arial"/>
              <a:buChar char="➢"/>
            </a:pPr>
            <a:r>
              <a:rPr lang="en" sz="7200">
                <a:solidFill>
                  <a:schemeClr val="lt1"/>
                </a:solidFill>
                <a:latin typeface="Arial"/>
                <a:ea typeface="Arial"/>
                <a:cs typeface="Arial"/>
                <a:sym typeface="Arial"/>
              </a:rPr>
              <a:t>Released in response to pain</a:t>
            </a:r>
            <a:endParaRPr sz="7200">
              <a:solidFill>
                <a:schemeClr val="lt1"/>
              </a:solidFill>
              <a:latin typeface="Arial"/>
              <a:ea typeface="Arial"/>
              <a:cs typeface="Arial"/>
              <a:sym typeface="Arial"/>
            </a:endParaRPr>
          </a:p>
          <a:p>
            <a:pPr indent="-342900" lvl="1" marL="914400" rtl="0" algn="l">
              <a:spcBef>
                <a:spcPts val="0"/>
              </a:spcBef>
              <a:spcAft>
                <a:spcPts val="0"/>
              </a:spcAft>
              <a:buClr>
                <a:schemeClr val="lt1"/>
              </a:buClr>
              <a:buSzPct val="100000"/>
              <a:buFont typeface="Arial"/>
              <a:buChar char="➢"/>
            </a:pPr>
            <a:r>
              <a:rPr lang="en" sz="7200">
                <a:solidFill>
                  <a:schemeClr val="lt1"/>
                </a:solidFill>
                <a:latin typeface="Arial"/>
                <a:ea typeface="Arial"/>
                <a:cs typeface="Arial"/>
                <a:sym typeface="Arial"/>
              </a:rPr>
              <a:t>Neuroendocrine regulation</a:t>
            </a:r>
            <a:endParaRPr sz="7200">
              <a:solidFill>
                <a:schemeClr val="lt1"/>
              </a:solidFill>
              <a:latin typeface="Arial"/>
              <a:ea typeface="Arial"/>
              <a:cs typeface="Arial"/>
              <a:sym typeface="Arial"/>
            </a:endParaRPr>
          </a:p>
          <a:p>
            <a:pPr indent="-342900" lvl="1" marL="914400" rtl="0" algn="l">
              <a:spcBef>
                <a:spcPts val="0"/>
              </a:spcBef>
              <a:spcAft>
                <a:spcPts val="0"/>
              </a:spcAft>
              <a:buClr>
                <a:schemeClr val="lt1"/>
              </a:buClr>
              <a:buSzPct val="100000"/>
              <a:buFont typeface="Arial"/>
              <a:buChar char="➢"/>
            </a:pPr>
            <a:r>
              <a:rPr lang="en" sz="7200">
                <a:solidFill>
                  <a:schemeClr val="lt1"/>
                </a:solidFill>
                <a:latin typeface="Arial"/>
                <a:ea typeface="Arial"/>
                <a:cs typeface="Arial"/>
                <a:sym typeface="Arial"/>
              </a:rPr>
              <a:t>Laughter</a:t>
            </a:r>
            <a:endParaRPr sz="7200">
              <a:solidFill>
                <a:schemeClr val="lt1"/>
              </a:solidFill>
              <a:latin typeface="Arial"/>
              <a:ea typeface="Arial"/>
              <a:cs typeface="Arial"/>
              <a:sym typeface="Arial"/>
            </a:endParaRPr>
          </a:p>
          <a:p>
            <a:pPr indent="-342900" lvl="1" marL="914400" rtl="0" algn="l">
              <a:spcBef>
                <a:spcPts val="0"/>
              </a:spcBef>
              <a:spcAft>
                <a:spcPts val="0"/>
              </a:spcAft>
              <a:buClr>
                <a:schemeClr val="lt1"/>
              </a:buClr>
              <a:buSzPct val="100000"/>
              <a:buFont typeface="Arial"/>
              <a:buChar char="➢"/>
            </a:pPr>
            <a:r>
              <a:rPr lang="en" sz="7200">
                <a:solidFill>
                  <a:schemeClr val="lt1"/>
                </a:solidFill>
                <a:latin typeface="Arial"/>
                <a:ea typeface="Arial"/>
                <a:cs typeface="Arial"/>
                <a:sym typeface="Arial"/>
              </a:rPr>
              <a:t>Stress </a:t>
            </a:r>
            <a:endParaRPr sz="7200">
              <a:solidFill>
                <a:schemeClr val="lt1"/>
              </a:solidFill>
              <a:latin typeface="Arial"/>
              <a:ea typeface="Arial"/>
              <a:cs typeface="Arial"/>
              <a:sym typeface="Arial"/>
            </a:endParaRPr>
          </a:p>
          <a:p>
            <a:pPr indent="-342900" lvl="1" marL="914400" rtl="0" algn="l">
              <a:spcBef>
                <a:spcPts val="0"/>
              </a:spcBef>
              <a:spcAft>
                <a:spcPts val="0"/>
              </a:spcAft>
              <a:buClr>
                <a:schemeClr val="lt1"/>
              </a:buClr>
              <a:buSzPct val="100000"/>
              <a:buFont typeface="Arial"/>
              <a:buChar char="➢"/>
            </a:pPr>
            <a:r>
              <a:rPr lang="en" sz="7200">
                <a:solidFill>
                  <a:schemeClr val="lt1"/>
                </a:solidFill>
                <a:latin typeface="Arial"/>
                <a:ea typeface="Arial"/>
                <a:cs typeface="Arial"/>
                <a:sym typeface="Arial"/>
              </a:rPr>
              <a:t>Exercise</a:t>
            </a:r>
            <a:endParaRPr sz="7200">
              <a:solidFill>
                <a:schemeClr val="lt1"/>
              </a:solidFill>
              <a:latin typeface="Arial"/>
              <a:ea typeface="Arial"/>
              <a:cs typeface="Arial"/>
              <a:sym typeface="Arial"/>
            </a:endParaRPr>
          </a:p>
          <a:p>
            <a:pPr indent="-342900" lvl="1" marL="914400" rtl="0" algn="l">
              <a:spcBef>
                <a:spcPts val="0"/>
              </a:spcBef>
              <a:spcAft>
                <a:spcPts val="0"/>
              </a:spcAft>
              <a:buClr>
                <a:schemeClr val="lt1"/>
              </a:buClr>
              <a:buSzPct val="100000"/>
              <a:buFont typeface="Arial"/>
              <a:buChar char="➢"/>
            </a:pPr>
            <a:r>
              <a:rPr lang="en" sz="7200">
                <a:solidFill>
                  <a:schemeClr val="lt1"/>
                </a:solidFill>
                <a:latin typeface="Arial"/>
                <a:ea typeface="Arial"/>
                <a:cs typeface="Arial"/>
                <a:sym typeface="Arial"/>
              </a:rPr>
              <a:t>Breathing difficulty to produce analgesia </a:t>
            </a:r>
            <a:endParaRPr sz="7200">
              <a:solidFill>
                <a:schemeClr val="lt1"/>
              </a:solidFill>
              <a:latin typeface="Arial"/>
              <a:ea typeface="Arial"/>
              <a:cs typeface="Arial"/>
              <a:sym typeface="Arial"/>
            </a:endParaRPr>
          </a:p>
          <a:p>
            <a:pPr indent="-342900" lvl="1" marL="914400" rtl="0" algn="l">
              <a:spcBef>
                <a:spcPts val="0"/>
              </a:spcBef>
              <a:spcAft>
                <a:spcPts val="0"/>
              </a:spcAft>
              <a:buClr>
                <a:schemeClr val="lt1"/>
              </a:buClr>
              <a:buSzPct val="100000"/>
              <a:buFont typeface="Arial"/>
              <a:buChar char="➢"/>
            </a:pPr>
            <a:r>
              <a:rPr lang="en" sz="7200">
                <a:solidFill>
                  <a:schemeClr val="lt1"/>
                </a:solidFill>
                <a:latin typeface="Arial"/>
                <a:ea typeface="Arial"/>
                <a:cs typeface="Arial"/>
                <a:sym typeface="Arial"/>
              </a:rPr>
              <a:t>Cardiovascular changes</a:t>
            </a:r>
            <a:endParaRPr sz="7200">
              <a:solidFill>
                <a:schemeClr val="lt1"/>
              </a:solidFill>
              <a:latin typeface="Arial"/>
              <a:ea typeface="Arial"/>
              <a:cs typeface="Arial"/>
              <a:sym typeface="Arial"/>
            </a:endParaRPr>
          </a:p>
          <a:p>
            <a:pPr indent="0" lvl="0" marL="914400" rtl="0" algn="l">
              <a:spcBef>
                <a:spcPts val="1200"/>
              </a:spcBef>
              <a:spcAft>
                <a:spcPts val="0"/>
              </a:spcAft>
              <a:buNone/>
            </a:pPr>
            <a:r>
              <a:t/>
            </a:r>
            <a:endParaRPr sz="5115">
              <a:solidFill>
                <a:schemeClr val="lt1"/>
              </a:solidFill>
              <a:latin typeface="Arial"/>
              <a:ea typeface="Arial"/>
              <a:cs typeface="Arial"/>
              <a:sym typeface="Arial"/>
            </a:endParaRPr>
          </a:p>
          <a:p>
            <a:pPr indent="0" lvl="0" marL="457200" rtl="0" algn="l">
              <a:spcBef>
                <a:spcPts val="1200"/>
              </a:spcBef>
              <a:spcAft>
                <a:spcPts val="0"/>
              </a:spcAft>
              <a:buNone/>
            </a:pPr>
            <a:r>
              <a:rPr b="1" lang="en" sz="5115">
                <a:solidFill>
                  <a:schemeClr val="lt1"/>
                </a:solidFill>
                <a:latin typeface="Arial"/>
                <a:ea typeface="Arial"/>
                <a:cs typeface="Arial"/>
                <a:sym typeface="Arial"/>
              </a:rPr>
              <a:t>Structurally similar to endorphins </a:t>
            </a:r>
            <a:r>
              <a:rPr b="1" lang="en" sz="5115">
                <a:solidFill>
                  <a:srgbClr val="073763"/>
                </a:solidFill>
              </a:rPr>
              <a:t> </a:t>
            </a:r>
            <a:endParaRPr sz="5115">
              <a:latin typeface="Arial"/>
              <a:ea typeface="Arial"/>
              <a:cs typeface="Arial"/>
              <a:sym typeface="Arial"/>
            </a:endParaRPr>
          </a:p>
          <a:p>
            <a:pPr indent="0" lvl="0" marL="0" rtl="0" algn="l">
              <a:lnSpc>
                <a:spcPct val="100000"/>
              </a:lnSpc>
              <a:spcBef>
                <a:spcPts val="1200"/>
              </a:spcBef>
              <a:spcAft>
                <a:spcPts val="0"/>
              </a:spcAft>
              <a:buNone/>
            </a:pPr>
            <a:r>
              <a:t/>
            </a:r>
            <a:endParaRPr sz="1100">
              <a:latin typeface="Arial"/>
              <a:ea typeface="Arial"/>
              <a:cs typeface="Arial"/>
              <a:sym typeface="Arial"/>
            </a:endParaRPr>
          </a:p>
          <a:p>
            <a:pPr indent="0" lvl="0" marL="0" rtl="0" algn="l">
              <a:lnSpc>
                <a:spcPct val="100000"/>
              </a:lnSpc>
              <a:spcBef>
                <a:spcPts val="0"/>
              </a:spcBef>
              <a:spcAft>
                <a:spcPts val="0"/>
              </a:spcAft>
              <a:buNone/>
            </a:pPr>
            <a:r>
              <a:t/>
            </a:r>
            <a:endParaRPr sz="1100">
              <a:latin typeface="Arial"/>
              <a:ea typeface="Arial"/>
              <a:cs typeface="Arial"/>
              <a:sym typeface="Arial"/>
            </a:endParaRPr>
          </a:p>
          <a:p>
            <a:pPr indent="0" lvl="0" marL="0" rtl="0" algn="l">
              <a:lnSpc>
                <a:spcPct val="100000"/>
              </a:lnSpc>
              <a:spcBef>
                <a:spcPts val="0"/>
              </a:spcBef>
              <a:spcAft>
                <a:spcPts val="0"/>
              </a:spcAft>
              <a:buNone/>
            </a:pPr>
            <a:r>
              <a:t/>
            </a:r>
            <a:endParaRPr sz="1100">
              <a:latin typeface="Arial"/>
              <a:ea typeface="Arial"/>
              <a:cs typeface="Arial"/>
              <a:sym typeface="Arial"/>
            </a:endParaRPr>
          </a:p>
          <a:p>
            <a:pPr indent="0" lvl="0" marL="0" rtl="0" algn="l">
              <a:lnSpc>
                <a:spcPct val="100000"/>
              </a:lnSpc>
              <a:spcBef>
                <a:spcPts val="0"/>
              </a:spcBef>
              <a:spcAft>
                <a:spcPts val="0"/>
              </a:spcAft>
              <a:buNone/>
            </a:pPr>
            <a:r>
              <a:t/>
            </a:r>
            <a:endParaRPr sz="1100">
              <a:latin typeface="Arial"/>
              <a:ea typeface="Arial"/>
              <a:cs typeface="Arial"/>
              <a:sym typeface="Arial"/>
            </a:endParaRPr>
          </a:p>
          <a:p>
            <a:pPr indent="0" lvl="0" marL="0" rtl="0" algn="l">
              <a:lnSpc>
                <a:spcPct val="100000"/>
              </a:lnSpc>
              <a:spcBef>
                <a:spcPts val="0"/>
              </a:spcBef>
              <a:spcAft>
                <a:spcPts val="0"/>
              </a:spcAft>
              <a:buNone/>
            </a:pPr>
            <a:r>
              <a:t/>
            </a:r>
            <a:endParaRPr sz="1100">
              <a:latin typeface="Arial"/>
              <a:ea typeface="Arial"/>
              <a:cs typeface="Arial"/>
              <a:sym typeface="Arial"/>
            </a:endParaRPr>
          </a:p>
          <a:p>
            <a:pPr indent="0" lvl="0" marL="0" rtl="0" algn="l">
              <a:lnSpc>
                <a:spcPct val="100000"/>
              </a:lnSpc>
              <a:spcBef>
                <a:spcPts val="0"/>
              </a:spcBef>
              <a:spcAft>
                <a:spcPts val="0"/>
              </a:spcAft>
              <a:buNone/>
            </a:pPr>
            <a:r>
              <a:t/>
            </a:r>
            <a:endParaRPr sz="1100">
              <a:latin typeface="Arial"/>
              <a:ea typeface="Arial"/>
              <a:cs typeface="Arial"/>
              <a:sym typeface="Arial"/>
            </a:endParaRPr>
          </a:p>
          <a:p>
            <a:pPr indent="0" lvl="0" marL="0" rtl="0" algn="l">
              <a:lnSpc>
                <a:spcPct val="100000"/>
              </a:lnSpc>
              <a:spcBef>
                <a:spcPts val="0"/>
              </a:spcBef>
              <a:spcAft>
                <a:spcPts val="0"/>
              </a:spcAft>
              <a:buNone/>
            </a:pPr>
            <a:r>
              <a:t/>
            </a:r>
            <a:endParaRPr sz="1100">
              <a:latin typeface="Arial"/>
              <a:ea typeface="Arial"/>
              <a:cs typeface="Arial"/>
              <a:sym typeface="Arial"/>
            </a:endParaRPr>
          </a:p>
          <a:p>
            <a:pPr indent="0" lvl="0" marL="0" rtl="0" algn="l">
              <a:lnSpc>
                <a:spcPct val="100000"/>
              </a:lnSpc>
              <a:spcBef>
                <a:spcPts val="0"/>
              </a:spcBef>
              <a:spcAft>
                <a:spcPts val="0"/>
              </a:spcAft>
              <a:buNone/>
            </a:pPr>
            <a:r>
              <a:t/>
            </a:r>
            <a:endParaRPr sz="1100">
              <a:latin typeface="Arial"/>
              <a:ea typeface="Arial"/>
              <a:cs typeface="Arial"/>
              <a:sym typeface="Arial"/>
            </a:endParaRPr>
          </a:p>
          <a:p>
            <a:pPr indent="0" lvl="0" marL="0" rtl="0" algn="l">
              <a:lnSpc>
                <a:spcPct val="100000"/>
              </a:lnSpc>
              <a:spcBef>
                <a:spcPts val="0"/>
              </a:spcBef>
              <a:spcAft>
                <a:spcPts val="0"/>
              </a:spcAft>
              <a:buNone/>
            </a:pPr>
            <a:r>
              <a:t/>
            </a:r>
            <a:endParaRPr sz="1100">
              <a:latin typeface="Arial"/>
              <a:ea typeface="Arial"/>
              <a:cs typeface="Arial"/>
              <a:sym typeface="Arial"/>
            </a:endParaRPr>
          </a:p>
          <a:p>
            <a:pPr indent="0" lvl="0" marL="0" rtl="0" algn="l">
              <a:lnSpc>
                <a:spcPct val="100000"/>
              </a:lnSpc>
              <a:spcBef>
                <a:spcPts val="0"/>
              </a:spcBef>
              <a:spcAft>
                <a:spcPts val="0"/>
              </a:spcAft>
              <a:buNone/>
            </a:pPr>
            <a:r>
              <a:t/>
            </a:r>
            <a:endParaRPr sz="1100">
              <a:latin typeface="Arial"/>
              <a:ea typeface="Arial"/>
              <a:cs typeface="Arial"/>
              <a:sym typeface="Arial"/>
            </a:endParaRPr>
          </a:p>
          <a:p>
            <a:pPr indent="0" lvl="0" marL="0" rtl="0" algn="l">
              <a:lnSpc>
                <a:spcPct val="100000"/>
              </a:lnSpc>
              <a:spcBef>
                <a:spcPts val="0"/>
              </a:spcBef>
              <a:spcAft>
                <a:spcPts val="0"/>
              </a:spcAft>
              <a:buNone/>
            </a:pPr>
            <a:r>
              <a:t/>
            </a:r>
            <a:endParaRPr sz="1100">
              <a:latin typeface="Arial"/>
              <a:ea typeface="Arial"/>
              <a:cs typeface="Arial"/>
              <a:sym typeface="Arial"/>
            </a:endParaRPr>
          </a:p>
          <a:p>
            <a:pPr indent="0" lvl="0" marL="0" rtl="0" algn="l">
              <a:lnSpc>
                <a:spcPct val="100000"/>
              </a:lnSpc>
              <a:spcBef>
                <a:spcPts val="0"/>
              </a:spcBef>
              <a:spcAft>
                <a:spcPts val="0"/>
              </a:spcAft>
              <a:buNone/>
            </a:pPr>
            <a:r>
              <a:t/>
            </a:r>
            <a:endParaRPr sz="1100">
              <a:latin typeface="Arial"/>
              <a:ea typeface="Arial"/>
              <a:cs typeface="Arial"/>
              <a:sym typeface="Arial"/>
            </a:endParaRPr>
          </a:p>
          <a:p>
            <a:pPr indent="0" lvl="0" marL="0" rtl="0" algn="l">
              <a:lnSpc>
                <a:spcPct val="100000"/>
              </a:lnSpc>
              <a:spcBef>
                <a:spcPts val="0"/>
              </a:spcBef>
              <a:spcAft>
                <a:spcPts val="0"/>
              </a:spcAft>
              <a:buNone/>
            </a:pPr>
            <a:r>
              <a:t/>
            </a:r>
            <a:endParaRPr sz="1100">
              <a:latin typeface="Arial"/>
              <a:ea typeface="Arial"/>
              <a:cs typeface="Arial"/>
              <a:sym typeface="Arial"/>
            </a:endParaRPr>
          </a:p>
          <a:p>
            <a:pPr indent="0" lvl="0" marL="0" rtl="0" algn="l">
              <a:lnSpc>
                <a:spcPct val="100000"/>
              </a:lnSpc>
              <a:spcBef>
                <a:spcPts val="0"/>
              </a:spcBef>
              <a:spcAft>
                <a:spcPts val="0"/>
              </a:spcAft>
              <a:buNone/>
            </a:pPr>
            <a:r>
              <a:t/>
            </a:r>
            <a:endParaRPr sz="1100">
              <a:latin typeface="Arial"/>
              <a:ea typeface="Arial"/>
              <a:cs typeface="Arial"/>
              <a:sym typeface="Arial"/>
            </a:endParaRPr>
          </a:p>
          <a:p>
            <a:pPr indent="0" lvl="0" marL="0" rtl="0" algn="l">
              <a:lnSpc>
                <a:spcPct val="100000"/>
              </a:lnSpc>
              <a:spcBef>
                <a:spcPts val="0"/>
              </a:spcBef>
              <a:spcAft>
                <a:spcPts val="0"/>
              </a:spcAft>
              <a:buNone/>
            </a:pPr>
            <a:r>
              <a:t/>
            </a:r>
            <a:endParaRPr sz="1100">
              <a:latin typeface="Arial"/>
              <a:ea typeface="Arial"/>
              <a:cs typeface="Arial"/>
              <a:sym typeface="Arial"/>
            </a:endParaRPr>
          </a:p>
          <a:p>
            <a:pPr indent="0" lvl="0" marL="0" rtl="0" algn="l">
              <a:lnSpc>
                <a:spcPct val="100000"/>
              </a:lnSpc>
              <a:spcBef>
                <a:spcPts val="0"/>
              </a:spcBef>
              <a:spcAft>
                <a:spcPts val="0"/>
              </a:spcAft>
              <a:buClr>
                <a:schemeClr val="dk2"/>
              </a:buClr>
              <a:buSzPct val="100000"/>
              <a:buFont typeface="Arial"/>
              <a:buNone/>
            </a:pPr>
            <a:r>
              <a:rPr lang="en" sz="1100">
                <a:latin typeface="Arial"/>
                <a:ea typeface="Arial"/>
                <a:cs typeface="Arial"/>
                <a:sym typeface="Arial"/>
              </a:rPr>
              <a:t>https://www.ncbi.nlm.nih.gov/pmc/articles/PMC4432221/#:~:text=The%20majority%20of%20these%20cold,13%E2%80%A2%E2%80%A2%2C%2018%5D.</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34"/>
          <p:cNvSpPr txBox="1"/>
          <p:nvPr>
            <p:ph type="title"/>
          </p:nvPr>
        </p:nvSpPr>
        <p:spPr>
          <a:xfrm>
            <a:off x="589525" y="-69925"/>
            <a:ext cx="8191200" cy="635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2"/>
              </a:buClr>
              <a:buSzPts val="990"/>
              <a:buFont typeface="Arial"/>
              <a:buNone/>
            </a:pPr>
            <a:r>
              <a:rPr lang="en" sz="2560">
                <a:solidFill>
                  <a:srgbClr val="20124D"/>
                </a:solidFill>
                <a:latin typeface="Arial"/>
                <a:ea typeface="Arial"/>
                <a:cs typeface="Arial"/>
                <a:sym typeface="Arial"/>
              </a:rPr>
              <a:t> Recent </a:t>
            </a:r>
            <a:r>
              <a:rPr lang="en" sz="2560">
                <a:solidFill>
                  <a:srgbClr val="20124D"/>
                </a:solidFill>
                <a:latin typeface="Arial"/>
                <a:ea typeface="Arial"/>
                <a:cs typeface="Arial"/>
                <a:sym typeface="Arial"/>
              </a:rPr>
              <a:t>Federal Laws  </a:t>
            </a:r>
            <a:endParaRPr>
              <a:latin typeface="Arial"/>
              <a:ea typeface="Arial"/>
              <a:cs typeface="Arial"/>
              <a:sym typeface="Arial"/>
            </a:endParaRPr>
          </a:p>
        </p:txBody>
      </p:sp>
      <p:sp>
        <p:nvSpPr>
          <p:cNvPr id="214" name="Google Shape;214;p34"/>
          <p:cNvSpPr txBox="1"/>
          <p:nvPr>
            <p:ph idx="1" type="body"/>
          </p:nvPr>
        </p:nvSpPr>
        <p:spPr>
          <a:xfrm>
            <a:off x="348300" y="565475"/>
            <a:ext cx="8447400" cy="4286400"/>
          </a:xfrm>
          <a:prstGeom prst="rect">
            <a:avLst/>
          </a:prstGeom>
        </p:spPr>
        <p:txBody>
          <a:bodyPr anchorCtr="0" anchor="t" bIns="91425" lIns="91425" spcFirstLastPara="1" rIns="91425" wrap="square" tIns="91425">
            <a:normAutofit fontScale="77500" lnSpcReduction="20000"/>
          </a:bodyPr>
          <a:lstStyle/>
          <a:p>
            <a:pPr indent="-346710" lvl="0" marL="457200" rtl="0" algn="l">
              <a:spcBef>
                <a:spcPts val="0"/>
              </a:spcBef>
              <a:spcAft>
                <a:spcPts val="0"/>
              </a:spcAft>
              <a:buClr>
                <a:schemeClr val="lt1"/>
              </a:buClr>
              <a:buSzPct val="100000"/>
              <a:buFont typeface="Arial"/>
              <a:buChar char="❖"/>
            </a:pPr>
            <a:r>
              <a:rPr lang="en" sz="2400">
                <a:solidFill>
                  <a:schemeClr val="lt1"/>
                </a:solidFill>
                <a:latin typeface="Arial"/>
                <a:ea typeface="Arial"/>
                <a:cs typeface="Arial"/>
                <a:sym typeface="Arial"/>
              </a:rPr>
              <a:t>Anti-Drug Act (1986) - Regan </a:t>
            </a:r>
            <a:endParaRPr sz="2400">
              <a:solidFill>
                <a:schemeClr val="lt1"/>
              </a:solidFill>
              <a:latin typeface="Arial"/>
              <a:ea typeface="Arial"/>
              <a:cs typeface="Arial"/>
              <a:sym typeface="Arial"/>
            </a:endParaRPr>
          </a:p>
          <a:p>
            <a:pPr indent="-346710" lvl="1" marL="914400" rtl="0" algn="l">
              <a:spcBef>
                <a:spcPts val="0"/>
              </a:spcBef>
              <a:spcAft>
                <a:spcPts val="0"/>
              </a:spcAft>
              <a:buClr>
                <a:schemeClr val="lt1"/>
              </a:buClr>
              <a:buSzPct val="100000"/>
              <a:buFont typeface="Arial"/>
              <a:buChar char="➢"/>
            </a:pPr>
            <a:r>
              <a:rPr lang="en" sz="2400">
                <a:solidFill>
                  <a:schemeClr val="lt1"/>
                </a:solidFill>
                <a:latin typeface="Arial"/>
                <a:ea typeface="Arial"/>
                <a:cs typeface="Arial"/>
                <a:sym typeface="Arial"/>
              </a:rPr>
              <a:t>Established 29 new mandatory minimums for drug offenses </a:t>
            </a:r>
            <a:endParaRPr sz="2400">
              <a:solidFill>
                <a:schemeClr val="lt1"/>
              </a:solidFill>
              <a:latin typeface="Arial"/>
              <a:ea typeface="Arial"/>
              <a:cs typeface="Arial"/>
              <a:sym typeface="Arial"/>
            </a:endParaRPr>
          </a:p>
          <a:p>
            <a:pPr indent="-346710" lvl="1" marL="914400" rtl="0" algn="l">
              <a:spcBef>
                <a:spcPts val="0"/>
              </a:spcBef>
              <a:spcAft>
                <a:spcPts val="0"/>
              </a:spcAft>
              <a:buClr>
                <a:schemeClr val="lt1"/>
              </a:buClr>
              <a:buSzPct val="100000"/>
              <a:buFont typeface="Arial"/>
              <a:buChar char="➢"/>
            </a:pPr>
            <a:r>
              <a:rPr lang="en" sz="2400">
                <a:solidFill>
                  <a:schemeClr val="lt1"/>
                </a:solidFill>
                <a:latin typeface="Arial"/>
                <a:ea typeface="Arial"/>
                <a:cs typeface="Arial"/>
                <a:sym typeface="Arial"/>
              </a:rPr>
              <a:t>Started the D.A.R.E. program </a:t>
            </a:r>
            <a:endParaRPr sz="2400">
              <a:solidFill>
                <a:schemeClr val="lt1"/>
              </a:solidFill>
              <a:latin typeface="Arial"/>
              <a:ea typeface="Arial"/>
              <a:cs typeface="Arial"/>
              <a:sym typeface="Arial"/>
            </a:endParaRPr>
          </a:p>
          <a:p>
            <a:pPr indent="-346710" lvl="1" marL="914400" rtl="0" algn="l">
              <a:spcBef>
                <a:spcPts val="0"/>
              </a:spcBef>
              <a:spcAft>
                <a:spcPts val="0"/>
              </a:spcAft>
              <a:buClr>
                <a:schemeClr val="lt1"/>
              </a:buClr>
              <a:buSzPct val="100000"/>
              <a:buFont typeface="Arial"/>
              <a:buChar char="➢"/>
            </a:pPr>
            <a:r>
              <a:rPr lang="en" sz="2400">
                <a:solidFill>
                  <a:schemeClr val="lt1"/>
                </a:solidFill>
                <a:latin typeface="Arial"/>
                <a:ea typeface="Arial"/>
                <a:cs typeface="Arial"/>
                <a:sym typeface="Arial"/>
              </a:rPr>
              <a:t>Drug convictions increase tremendously</a:t>
            </a:r>
            <a:endParaRPr sz="2400">
              <a:solidFill>
                <a:schemeClr val="lt1"/>
              </a:solidFill>
              <a:latin typeface="Arial"/>
              <a:ea typeface="Arial"/>
              <a:cs typeface="Arial"/>
              <a:sym typeface="Arial"/>
            </a:endParaRPr>
          </a:p>
          <a:p>
            <a:pPr indent="0" lvl="0" marL="914400" rtl="0" algn="l">
              <a:spcBef>
                <a:spcPts val="1200"/>
              </a:spcBef>
              <a:spcAft>
                <a:spcPts val="0"/>
              </a:spcAft>
              <a:buNone/>
            </a:pPr>
            <a:r>
              <a:t/>
            </a:r>
            <a:endParaRPr sz="2400">
              <a:solidFill>
                <a:schemeClr val="lt1"/>
              </a:solidFill>
              <a:latin typeface="Arial"/>
              <a:ea typeface="Arial"/>
              <a:cs typeface="Arial"/>
              <a:sym typeface="Arial"/>
            </a:endParaRPr>
          </a:p>
          <a:p>
            <a:pPr indent="-346710" lvl="0" marL="457200" rtl="0" algn="l">
              <a:spcBef>
                <a:spcPts val="1200"/>
              </a:spcBef>
              <a:spcAft>
                <a:spcPts val="0"/>
              </a:spcAft>
              <a:buClr>
                <a:schemeClr val="lt1"/>
              </a:buClr>
              <a:buSzPct val="100000"/>
              <a:buFont typeface="Arial"/>
              <a:buChar char="❖"/>
            </a:pPr>
            <a:r>
              <a:rPr lang="en" sz="2400">
                <a:solidFill>
                  <a:schemeClr val="lt1"/>
                </a:solidFill>
                <a:latin typeface="Arial"/>
                <a:ea typeface="Arial"/>
                <a:cs typeface="Arial"/>
                <a:sym typeface="Arial"/>
              </a:rPr>
              <a:t>Fair Sentencing Act (2010) - Obama</a:t>
            </a:r>
            <a:endParaRPr sz="2400">
              <a:solidFill>
                <a:schemeClr val="lt1"/>
              </a:solidFill>
              <a:latin typeface="Arial"/>
              <a:ea typeface="Arial"/>
              <a:cs typeface="Arial"/>
              <a:sym typeface="Arial"/>
            </a:endParaRPr>
          </a:p>
          <a:p>
            <a:pPr indent="-346710" lvl="1" marL="914400" rtl="0" algn="l">
              <a:spcBef>
                <a:spcPts val="0"/>
              </a:spcBef>
              <a:spcAft>
                <a:spcPts val="0"/>
              </a:spcAft>
              <a:buClr>
                <a:schemeClr val="lt1"/>
              </a:buClr>
              <a:buSzPct val="100000"/>
              <a:buFont typeface="Arial"/>
              <a:buChar char="➢"/>
            </a:pPr>
            <a:r>
              <a:rPr lang="en" sz="2400">
                <a:solidFill>
                  <a:schemeClr val="lt1"/>
                </a:solidFill>
                <a:latin typeface="Arial"/>
                <a:ea typeface="Arial"/>
                <a:cs typeface="Arial"/>
                <a:sym typeface="Arial"/>
              </a:rPr>
              <a:t>Eliminated mandatory minimum for simple possession of crack cocaine</a:t>
            </a:r>
            <a:endParaRPr sz="2400">
              <a:solidFill>
                <a:schemeClr val="lt1"/>
              </a:solidFill>
              <a:latin typeface="Arial"/>
              <a:ea typeface="Arial"/>
              <a:cs typeface="Arial"/>
              <a:sym typeface="Arial"/>
            </a:endParaRPr>
          </a:p>
          <a:p>
            <a:pPr indent="0" lvl="0" marL="0" rtl="0" algn="l">
              <a:spcBef>
                <a:spcPts val="1200"/>
              </a:spcBef>
              <a:spcAft>
                <a:spcPts val="0"/>
              </a:spcAft>
              <a:buNone/>
            </a:pPr>
            <a:r>
              <a:rPr lang="en" sz="2400">
                <a:solidFill>
                  <a:schemeClr val="lt1"/>
                </a:solidFill>
                <a:latin typeface="Arial"/>
                <a:ea typeface="Arial"/>
                <a:cs typeface="Arial"/>
                <a:sym typeface="Arial"/>
              </a:rPr>
              <a:t>President Trump in 2025, reclassified  marijuana from a Schedule 1 to a Schedule 3 drug, which allows for greater research in potential medical use, but does not legalize it for recreational use.</a:t>
            </a:r>
            <a:endParaRPr sz="2400">
              <a:solidFill>
                <a:schemeClr val="lt1"/>
              </a:solidFill>
              <a:latin typeface="Arial"/>
              <a:ea typeface="Arial"/>
              <a:cs typeface="Arial"/>
              <a:sym typeface="Arial"/>
            </a:endParaRPr>
          </a:p>
          <a:p>
            <a:pPr indent="0" lvl="0" marL="0" rtl="0" algn="l">
              <a:spcBef>
                <a:spcPts val="1200"/>
              </a:spcBef>
              <a:spcAft>
                <a:spcPts val="1200"/>
              </a:spcAft>
              <a:buNone/>
            </a:pPr>
            <a:r>
              <a:t/>
            </a:r>
            <a:endParaRPr sz="2400">
              <a:solidFill>
                <a:schemeClr val="lt1"/>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35"/>
          <p:cNvSpPr txBox="1"/>
          <p:nvPr>
            <p:ph type="title"/>
          </p:nvPr>
        </p:nvSpPr>
        <p:spPr>
          <a:xfrm>
            <a:off x="1370125" y="-105700"/>
            <a:ext cx="85158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560">
                <a:solidFill>
                  <a:srgbClr val="20124D"/>
                </a:solidFill>
              </a:rPr>
              <a:t>Schedule I  </a:t>
            </a:r>
            <a:endParaRPr sz="2560">
              <a:solidFill>
                <a:srgbClr val="20124D"/>
              </a:solidFill>
            </a:endParaRPr>
          </a:p>
        </p:txBody>
      </p:sp>
      <p:sp>
        <p:nvSpPr>
          <p:cNvPr id="220" name="Google Shape;220;p35"/>
          <p:cNvSpPr txBox="1"/>
          <p:nvPr>
            <p:ph idx="1" type="body"/>
          </p:nvPr>
        </p:nvSpPr>
        <p:spPr>
          <a:xfrm>
            <a:off x="0" y="572700"/>
            <a:ext cx="8974200" cy="4570800"/>
          </a:xfrm>
          <a:prstGeom prst="rect">
            <a:avLst/>
          </a:prstGeom>
        </p:spPr>
        <p:txBody>
          <a:bodyPr anchorCtr="0" anchor="t" bIns="91425" lIns="91425" spcFirstLastPara="1" rIns="91425" wrap="square" tIns="91425">
            <a:normAutofit/>
          </a:bodyPr>
          <a:lstStyle/>
          <a:p>
            <a:pPr indent="0" lvl="0" marL="457200" rtl="0" algn="l">
              <a:spcBef>
                <a:spcPts val="0"/>
              </a:spcBef>
              <a:spcAft>
                <a:spcPts val="0"/>
              </a:spcAft>
              <a:buNone/>
            </a:pPr>
            <a:r>
              <a:t/>
            </a:r>
            <a:endParaRPr sz="1900">
              <a:solidFill>
                <a:schemeClr val="lt1"/>
              </a:solidFill>
              <a:latin typeface="Arial"/>
              <a:ea typeface="Arial"/>
              <a:cs typeface="Arial"/>
              <a:sym typeface="Arial"/>
            </a:endParaRPr>
          </a:p>
          <a:p>
            <a:pPr indent="-349250" lvl="1" marL="914400" rtl="0" algn="l">
              <a:spcBef>
                <a:spcPts val="1200"/>
              </a:spcBef>
              <a:spcAft>
                <a:spcPts val="0"/>
              </a:spcAft>
              <a:buClr>
                <a:schemeClr val="lt1"/>
              </a:buClr>
              <a:buSzPts val="1900"/>
              <a:buChar char="○"/>
            </a:pPr>
            <a:r>
              <a:rPr lang="en" sz="1900">
                <a:solidFill>
                  <a:schemeClr val="lt1"/>
                </a:solidFill>
                <a:latin typeface="Arial"/>
                <a:ea typeface="Arial"/>
                <a:cs typeface="Arial"/>
                <a:sym typeface="Arial"/>
              </a:rPr>
              <a:t>No current accepted medical use in US with </a:t>
            </a:r>
            <a:r>
              <a:rPr b="1" lang="en" sz="1900">
                <a:solidFill>
                  <a:srgbClr val="0000FF"/>
                </a:solidFill>
                <a:latin typeface="Arial"/>
                <a:ea typeface="Arial"/>
                <a:cs typeface="Arial"/>
                <a:sym typeface="Arial"/>
              </a:rPr>
              <a:t>high potential for abuse</a:t>
            </a:r>
            <a:r>
              <a:rPr lang="en" sz="1900">
                <a:solidFill>
                  <a:srgbClr val="00FFFF"/>
                </a:solidFill>
                <a:latin typeface="Arial"/>
                <a:ea typeface="Arial"/>
                <a:cs typeface="Arial"/>
                <a:sym typeface="Arial"/>
              </a:rPr>
              <a:t> </a:t>
            </a:r>
            <a:endParaRPr sz="1900">
              <a:solidFill>
                <a:srgbClr val="00FFFF"/>
              </a:solidFill>
              <a:latin typeface="Arial"/>
              <a:ea typeface="Arial"/>
              <a:cs typeface="Arial"/>
              <a:sym typeface="Arial"/>
            </a:endParaRPr>
          </a:p>
          <a:p>
            <a:pPr indent="-349250" lvl="1" marL="914400" rtl="0" algn="l">
              <a:spcBef>
                <a:spcPts val="0"/>
              </a:spcBef>
              <a:spcAft>
                <a:spcPts val="0"/>
              </a:spcAft>
              <a:buClr>
                <a:schemeClr val="lt1"/>
              </a:buClr>
              <a:buSzPts val="1900"/>
              <a:buFont typeface="Arial"/>
              <a:buChar char="○"/>
            </a:pPr>
            <a:r>
              <a:rPr lang="en" sz="1900">
                <a:solidFill>
                  <a:schemeClr val="lt1"/>
                </a:solidFill>
                <a:latin typeface="Arial"/>
                <a:ea typeface="Arial"/>
                <a:cs typeface="Arial"/>
                <a:sym typeface="Arial"/>
              </a:rPr>
              <a:t>Production, possession and supply limited to research - no one can lawfully possess Schedule 1 unless they obtain a rare, special licence.</a:t>
            </a:r>
            <a:endParaRPr sz="1900">
              <a:solidFill>
                <a:schemeClr val="lt1"/>
              </a:solidFill>
              <a:latin typeface="Arial"/>
              <a:ea typeface="Arial"/>
              <a:cs typeface="Arial"/>
              <a:sym typeface="Arial"/>
            </a:endParaRPr>
          </a:p>
          <a:p>
            <a:pPr indent="-349250" lvl="1" marL="914400" rtl="0" algn="l">
              <a:spcBef>
                <a:spcPts val="0"/>
              </a:spcBef>
              <a:spcAft>
                <a:spcPts val="0"/>
              </a:spcAft>
              <a:buClr>
                <a:srgbClr val="073763"/>
              </a:buClr>
              <a:buSzPts val="1900"/>
              <a:buFont typeface="Arial"/>
              <a:buChar char="○"/>
            </a:pPr>
            <a:r>
              <a:rPr b="1" lang="en" sz="1900">
                <a:solidFill>
                  <a:srgbClr val="073763"/>
                </a:solidFill>
                <a:latin typeface="Arial"/>
                <a:ea typeface="Arial"/>
                <a:cs typeface="Arial"/>
                <a:sym typeface="Arial"/>
              </a:rPr>
              <a:t>December 2025–Marijuana moved </a:t>
            </a:r>
            <a:r>
              <a:rPr b="1" lang="en" sz="1900">
                <a:latin typeface="Arial"/>
                <a:ea typeface="Arial"/>
                <a:cs typeface="Arial"/>
                <a:sym typeface="Arial"/>
              </a:rPr>
              <a:t>from Schedule 1 to Schedule 3</a:t>
            </a:r>
            <a:endParaRPr b="1" sz="1900">
              <a:latin typeface="Arial"/>
              <a:ea typeface="Arial"/>
              <a:cs typeface="Arial"/>
              <a:sym typeface="Arial"/>
            </a:endParaRPr>
          </a:p>
          <a:p>
            <a:pPr indent="0" lvl="0" marL="0" rtl="0" algn="l">
              <a:spcBef>
                <a:spcPts val="1200"/>
              </a:spcBef>
              <a:spcAft>
                <a:spcPts val="1200"/>
              </a:spcAft>
              <a:buNone/>
            </a:pPr>
            <a:r>
              <a:t/>
            </a:r>
            <a:endParaRPr sz="2400">
              <a:solidFill>
                <a:srgbClr val="073763"/>
              </a:solidFill>
            </a:endParaRPr>
          </a:p>
        </p:txBody>
      </p:sp>
      <p:pic>
        <p:nvPicPr>
          <p:cNvPr id="221" name="Google Shape;221;p35"/>
          <p:cNvPicPr preferRelativeResize="0"/>
          <p:nvPr/>
        </p:nvPicPr>
        <p:blipFill>
          <a:blip r:embed="rId3">
            <a:alphaModFix/>
          </a:blip>
          <a:stretch>
            <a:fillRect/>
          </a:stretch>
        </p:blipFill>
        <p:spPr>
          <a:xfrm>
            <a:off x="14700" y="3105525"/>
            <a:ext cx="9144000" cy="1779550"/>
          </a:xfrm>
          <a:prstGeom prst="rect">
            <a:avLst/>
          </a:prstGeom>
          <a:noFill/>
          <a:ln>
            <a:noFill/>
          </a:ln>
        </p:spPr>
      </p:pic>
      <p:sp>
        <p:nvSpPr>
          <p:cNvPr id="222" name="Google Shape;222;p35"/>
          <p:cNvSpPr/>
          <p:nvPr/>
        </p:nvSpPr>
        <p:spPr>
          <a:xfrm>
            <a:off x="14700" y="3105525"/>
            <a:ext cx="574800" cy="1968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0">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0">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0">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0">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0">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36"/>
          <p:cNvSpPr txBox="1"/>
          <p:nvPr>
            <p:ph type="title"/>
          </p:nvPr>
        </p:nvSpPr>
        <p:spPr>
          <a:xfrm>
            <a:off x="623400" y="-869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560">
                <a:solidFill>
                  <a:srgbClr val="20124D"/>
                </a:solidFill>
              </a:rPr>
              <a:t>Drug Scheduling  </a:t>
            </a:r>
            <a:endParaRPr sz="2560">
              <a:solidFill>
                <a:srgbClr val="20124D"/>
              </a:solidFill>
            </a:endParaRPr>
          </a:p>
          <a:p>
            <a:pPr indent="0" lvl="0" marL="0" rtl="0" algn="l">
              <a:spcBef>
                <a:spcPts val="0"/>
              </a:spcBef>
              <a:spcAft>
                <a:spcPts val="0"/>
              </a:spcAft>
              <a:buSzPts val="990"/>
              <a:buNone/>
            </a:pPr>
            <a:r>
              <a:rPr lang="en" sz="2560">
                <a:solidFill>
                  <a:srgbClr val="20124D"/>
                </a:solidFill>
              </a:rPr>
              <a:t> </a:t>
            </a:r>
            <a:endParaRPr sz="2560">
              <a:solidFill>
                <a:srgbClr val="20124D"/>
              </a:solidFill>
            </a:endParaRPr>
          </a:p>
        </p:txBody>
      </p:sp>
      <p:sp>
        <p:nvSpPr>
          <p:cNvPr id="228" name="Google Shape;228;p36"/>
          <p:cNvSpPr txBox="1"/>
          <p:nvPr>
            <p:ph idx="1" type="body"/>
          </p:nvPr>
        </p:nvSpPr>
        <p:spPr>
          <a:xfrm>
            <a:off x="0" y="572700"/>
            <a:ext cx="7999500" cy="4570800"/>
          </a:xfrm>
          <a:prstGeom prst="rect">
            <a:avLst/>
          </a:prstGeom>
        </p:spPr>
        <p:txBody>
          <a:bodyPr anchorCtr="0" anchor="t" bIns="91425" lIns="91425" spcFirstLastPara="1" rIns="91425" wrap="square" tIns="91425">
            <a:normAutofit lnSpcReduction="20000"/>
          </a:bodyPr>
          <a:lstStyle/>
          <a:p>
            <a:pPr indent="-390525" lvl="0" marL="457200" rtl="0" algn="l">
              <a:spcBef>
                <a:spcPts val="0"/>
              </a:spcBef>
              <a:spcAft>
                <a:spcPts val="0"/>
              </a:spcAft>
              <a:buClr>
                <a:schemeClr val="lt1"/>
              </a:buClr>
              <a:buSzPts val="2550"/>
              <a:buFont typeface="Arial"/>
              <a:buChar char="❖"/>
            </a:pPr>
            <a:r>
              <a:rPr b="1" lang="en" sz="2550">
                <a:solidFill>
                  <a:schemeClr val="lt1"/>
                </a:solidFill>
                <a:latin typeface="Arial"/>
                <a:ea typeface="Arial"/>
                <a:cs typeface="Arial"/>
                <a:sym typeface="Arial"/>
              </a:rPr>
              <a:t>Schedule II - </a:t>
            </a:r>
            <a:r>
              <a:rPr b="1" lang="en" sz="2550">
                <a:solidFill>
                  <a:srgbClr val="0000FF"/>
                </a:solidFill>
                <a:latin typeface="Arial"/>
                <a:ea typeface="Arial"/>
                <a:cs typeface="Arial"/>
                <a:sym typeface="Arial"/>
              </a:rPr>
              <a:t>NO REFILLS</a:t>
            </a:r>
            <a:r>
              <a:rPr b="1" lang="en" sz="2550">
                <a:solidFill>
                  <a:schemeClr val="lt1"/>
                </a:solidFill>
                <a:latin typeface="Arial"/>
                <a:ea typeface="Arial"/>
                <a:cs typeface="Arial"/>
                <a:sym typeface="Arial"/>
              </a:rPr>
              <a:t> + Quantity Rx’ed limited to treat condition</a:t>
            </a:r>
            <a:endParaRPr b="1" sz="2550">
              <a:solidFill>
                <a:schemeClr val="lt1"/>
              </a:solidFill>
              <a:latin typeface="Arial"/>
              <a:ea typeface="Arial"/>
              <a:cs typeface="Arial"/>
              <a:sym typeface="Arial"/>
            </a:endParaRPr>
          </a:p>
          <a:p>
            <a:pPr indent="-390525" lvl="1" marL="914400" rtl="0" algn="l">
              <a:spcBef>
                <a:spcPts val="0"/>
              </a:spcBef>
              <a:spcAft>
                <a:spcPts val="0"/>
              </a:spcAft>
              <a:buClr>
                <a:schemeClr val="lt1"/>
              </a:buClr>
              <a:buSzPts val="2550"/>
              <a:buFont typeface="Arial"/>
              <a:buChar char="➢"/>
            </a:pPr>
            <a:r>
              <a:rPr b="1" lang="en" sz="2550">
                <a:solidFill>
                  <a:schemeClr val="lt1"/>
                </a:solidFill>
                <a:latin typeface="Arial"/>
                <a:ea typeface="Arial"/>
                <a:cs typeface="Arial"/>
                <a:sym typeface="Arial"/>
              </a:rPr>
              <a:t>Has accepted medical use in US but HIGH potential for abuse</a:t>
            </a:r>
            <a:endParaRPr b="1" sz="2550">
              <a:solidFill>
                <a:schemeClr val="lt1"/>
              </a:solidFill>
              <a:latin typeface="Arial"/>
              <a:ea typeface="Arial"/>
              <a:cs typeface="Arial"/>
              <a:sym typeface="Arial"/>
            </a:endParaRPr>
          </a:p>
          <a:p>
            <a:pPr indent="-390525" lvl="2" marL="1371600" rtl="0" algn="l">
              <a:spcBef>
                <a:spcPts val="0"/>
              </a:spcBef>
              <a:spcAft>
                <a:spcPts val="0"/>
              </a:spcAft>
              <a:buClr>
                <a:schemeClr val="lt1"/>
              </a:buClr>
              <a:buSzPts val="2550"/>
              <a:buFont typeface="Arial"/>
              <a:buChar char="■"/>
            </a:pPr>
            <a:r>
              <a:rPr lang="en" sz="2550">
                <a:solidFill>
                  <a:schemeClr val="lt1"/>
                </a:solidFill>
                <a:latin typeface="Arial"/>
                <a:ea typeface="Arial"/>
                <a:cs typeface="Arial"/>
                <a:sym typeface="Arial"/>
              </a:rPr>
              <a:t>May lead to severe psychological and/or physical dependence </a:t>
            </a:r>
            <a:endParaRPr sz="2550">
              <a:solidFill>
                <a:schemeClr val="lt1"/>
              </a:solidFill>
              <a:latin typeface="Arial"/>
              <a:ea typeface="Arial"/>
              <a:cs typeface="Arial"/>
              <a:sym typeface="Arial"/>
            </a:endParaRPr>
          </a:p>
          <a:p>
            <a:pPr indent="-390525" lvl="1" marL="914400" rtl="0" algn="l">
              <a:spcBef>
                <a:spcPts val="0"/>
              </a:spcBef>
              <a:spcAft>
                <a:spcPts val="0"/>
              </a:spcAft>
              <a:buClr>
                <a:schemeClr val="lt1"/>
              </a:buClr>
              <a:buSzPts val="2550"/>
              <a:buFont typeface="Arial"/>
              <a:buChar char="➢"/>
            </a:pPr>
            <a:r>
              <a:rPr lang="en" sz="2550">
                <a:solidFill>
                  <a:schemeClr val="lt1"/>
                </a:solidFill>
                <a:latin typeface="Arial"/>
                <a:ea typeface="Arial"/>
                <a:cs typeface="Arial"/>
                <a:sym typeface="Arial"/>
              </a:rPr>
              <a:t>Most opioids and stimulants are classified schedule II </a:t>
            </a:r>
            <a:endParaRPr sz="2550">
              <a:solidFill>
                <a:schemeClr val="lt1"/>
              </a:solidFill>
              <a:latin typeface="Arial"/>
              <a:ea typeface="Arial"/>
              <a:cs typeface="Arial"/>
              <a:sym typeface="Arial"/>
            </a:endParaRPr>
          </a:p>
          <a:p>
            <a:pPr indent="0" lvl="0" marL="914400" rtl="0" algn="l">
              <a:spcBef>
                <a:spcPts val="1200"/>
              </a:spcBef>
              <a:spcAft>
                <a:spcPts val="0"/>
              </a:spcAft>
              <a:buNone/>
            </a:pPr>
            <a:r>
              <a:t/>
            </a:r>
            <a:endParaRPr sz="3294">
              <a:solidFill>
                <a:schemeClr val="lt1"/>
              </a:solidFill>
              <a:latin typeface="Arial"/>
              <a:ea typeface="Arial"/>
              <a:cs typeface="Arial"/>
              <a:sym typeface="Arial"/>
            </a:endParaRPr>
          </a:p>
          <a:p>
            <a:pPr indent="0" lvl="0" marL="0" rtl="0" algn="l">
              <a:lnSpc>
                <a:spcPct val="100000"/>
              </a:lnSpc>
              <a:spcBef>
                <a:spcPts val="1200"/>
              </a:spcBef>
              <a:spcAft>
                <a:spcPts val="0"/>
              </a:spcAft>
              <a:buNone/>
            </a:pPr>
            <a:r>
              <a:t/>
            </a:r>
            <a:endParaRPr sz="2400">
              <a:solidFill>
                <a:srgbClr val="073763"/>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8">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8">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8">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8">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8">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8">
                                            <p:txEl>
                                              <p:pRg end="5" st="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37"/>
          <p:cNvSpPr txBox="1"/>
          <p:nvPr>
            <p:ph type="title"/>
          </p:nvPr>
        </p:nvSpPr>
        <p:spPr>
          <a:xfrm>
            <a:off x="2400250" y="575950"/>
            <a:ext cx="6321600" cy="635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Schedule II</a:t>
            </a:r>
            <a:endParaRPr/>
          </a:p>
        </p:txBody>
      </p:sp>
      <p:sp>
        <p:nvSpPr>
          <p:cNvPr id="234" name="Google Shape;234;p37"/>
          <p:cNvSpPr txBox="1"/>
          <p:nvPr>
            <p:ph idx="1" type="body"/>
          </p:nvPr>
        </p:nvSpPr>
        <p:spPr>
          <a:xfrm>
            <a:off x="2087087" y="1297601"/>
            <a:ext cx="6321600" cy="3002400"/>
          </a:xfrm>
          <a:prstGeom prst="rect">
            <a:avLst/>
          </a:prstGeom>
        </p:spPr>
        <p:txBody>
          <a:bodyPr anchorCtr="0" anchor="t" bIns="91425" lIns="91425" spcFirstLastPara="1" rIns="91425" wrap="square" tIns="91425">
            <a:normAutofit/>
          </a:bodyPr>
          <a:lstStyle/>
          <a:p>
            <a:pPr indent="-349250" lvl="1" marL="914400" rtl="0" algn="l">
              <a:spcBef>
                <a:spcPts val="0"/>
              </a:spcBef>
              <a:spcAft>
                <a:spcPts val="0"/>
              </a:spcAft>
              <a:buClr>
                <a:schemeClr val="lt1"/>
              </a:buClr>
              <a:buSzPts val="1900"/>
              <a:buFont typeface="Arial"/>
              <a:buChar char="➢"/>
            </a:pPr>
            <a:r>
              <a:rPr lang="en" sz="1900">
                <a:solidFill>
                  <a:schemeClr val="lt1"/>
                </a:solidFill>
                <a:latin typeface="Arial"/>
                <a:ea typeface="Arial"/>
                <a:cs typeface="Arial"/>
                <a:sym typeface="Arial"/>
              </a:rPr>
              <a:t>Narcotic examples (q4-6 hours) </a:t>
            </a:r>
            <a:endParaRPr sz="1900">
              <a:solidFill>
                <a:schemeClr val="lt1"/>
              </a:solidFill>
              <a:latin typeface="Arial"/>
              <a:ea typeface="Arial"/>
              <a:cs typeface="Arial"/>
              <a:sym typeface="Arial"/>
            </a:endParaRPr>
          </a:p>
          <a:p>
            <a:pPr indent="-349250" lvl="2" marL="1371600" rtl="0" algn="l">
              <a:spcBef>
                <a:spcPts val="0"/>
              </a:spcBef>
              <a:spcAft>
                <a:spcPts val="0"/>
              </a:spcAft>
              <a:buClr>
                <a:schemeClr val="lt1"/>
              </a:buClr>
              <a:buSzPts val="1900"/>
              <a:buFont typeface="Arial"/>
              <a:buChar char="■"/>
            </a:pPr>
            <a:r>
              <a:rPr lang="en" sz="1900">
                <a:solidFill>
                  <a:schemeClr val="lt1"/>
                </a:solidFill>
                <a:latin typeface="Arial"/>
                <a:ea typeface="Arial"/>
                <a:cs typeface="Arial"/>
                <a:sym typeface="Arial"/>
              </a:rPr>
              <a:t>Oxycodone, Hydrocodone, Fentanyl, Methadone </a:t>
            </a:r>
            <a:endParaRPr sz="1900">
              <a:solidFill>
                <a:schemeClr val="lt1"/>
              </a:solidFill>
              <a:latin typeface="Arial"/>
              <a:ea typeface="Arial"/>
              <a:cs typeface="Arial"/>
              <a:sym typeface="Arial"/>
            </a:endParaRPr>
          </a:p>
          <a:p>
            <a:pPr indent="-349250" lvl="2" marL="1371600" rtl="0" algn="l">
              <a:spcBef>
                <a:spcPts val="0"/>
              </a:spcBef>
              <a:spcAft>
                <a:spcPts val="0"/>
              </a:spcAft>
              <a:buClr>
                <a:schemeClr val="lt1"/>
              </a:buClr>
              <a:buSzPts val="1900"/>
              <a:buFont typeface="Arial"/>
              <a:buChar char="■"/>
            </a:pPr>
            <a:r>
              <a:rPr lang="en" sz="1900">
                <a:solidFill>
                  <a:schemeClr val="lt1"/>
                </a:solidFill>
                <a:latin typeface="Arial"/>
                <a:ea typeface="Arial"/>
                <a:cs typeface="Arial"/>
                <a:sym typeface="Arial"/>
              </a:rPr>
              <a:t>Vicodin → Hydrocodone + Acetaminophen</a:t>
            </a:r>
            <a:endParaRPr sz="1900">
              <a:solidFill>
                <a:schemeClr val="lt1"/>
              </a:solidFill>
              <a:latin typeface="Arial"/>
              <a:ea typeface="Arial"/>
              <a:cs typeface="Arial"/>
              <a:sym typeface="Arial"/>
            </a:endParaRPr>
          </a:p>
          <a:p>
            <a:pPr indent="-349250" lvl="2" marL="1371600" rtl="0" algn="l">
              <a:spcBef>
                <a:spcPts val="0"/>
              </a:spcBef>
              <a:spcAft>
                <a:spcPts val="0"/>
              </a:spcAft>
              <a:buClr>
                <a:schemeClr val="lt1"/>
              </a:buClr>
              <a:buSzPts val="1900"/>
              <a:buFont typeface="Arial"/>
              <a:buChar char="■"/>
            </a:pPr>
            <a:r>
              <a:rPr lang="en" sz="1900">
                <a:solidFill>
                  <a:schemeClr val="lt1"/>
                </a:solidFill>
                <a:latin typeface="Arial"/>
                <a:ea typeface="Arial"/>
                <a:cs typeface="Arial"/>
                <a:sym typeface="Arial"/>
              </a:rPr>
              <a:t>Lortab → Hydrocodone + Acetaminophen </a:t>
            </a:r>
            <a:endParaRPr sz="1900">
              <a:solidFill>
                <a:schemeClr val="lt1"/>
              </a:solidFill>
              <a:latin typeface="Arial"/>
              <a:ea typeface="Arial"/>
              <a:cs typeface="Arial"/>
              <a:sym typeface="Arial"/>
            </a:endParaRPr>
          </a:p>
          <a:p>
            <a:pPr indent="-349250" lvl="2" marL="1371600" rtl="0" algn="l">
              <a:spcBef>
                <a:spcPts val="0"/>
              </a:spcBef>
              <a:spcAft>
                <a:spcPts val="0"/>
              </a:spcAft>
              <a:buClr>
                <a:schemeClr val="lt1"/>
              </a:buClr>
              <a:buSzPts val="1900"/>
              <a:buFont typeface="Arial"/>
              <a:buChar char="■"/>
            </a:pPr>
            <a:r>
              <a:rPr lang="en" sz="1900">
                <a:solidFill>
                  <a:schemeClr val="lt1"/>
                </a:solidFill>
                <a:latin typeface="Arial"/>
                <a:ea typeface="Arial"/>
                <a:cs typeface="Arial"/>
                <a:sym typeface="Arial"/>
              </a:rPr>
              <a:t> Dilaudid, Dilaudid, Percocet, Percodan</a:t>
            </a:r>
            <a:endParaRPr sz="1900">
              <a:solidFill>
                <a:schemeClr val="lt1"/>
              </a:solidFill>
              <a:latin typeface="Arial"/>
              <a:ea typeface="Arial"/>
              <a:cs typeface="Arial"/>
              <a:sym typeface="Arial"/>
            </a:endParaRPr>
          </a:p>
          <a:p>
            <a:pPr indent="-349250" lvl="1" marL="914400" rtl="0" algn="l">
              <a:spcBef>
                <a:spcPts val="0"/>
              </a:spcBef>
              <a:spcAft>
                <a:spcPts val="0"/>
              </a:spcAft>
              <a:buClr>
                <a:schemeClr val="lt1"/>
              </a:buClr>
              <a:buSzPts val="1900"/>
              <a:buFont typeface="Arial"/>
              <a:buChar char="➢"/>
            </a:pPr>
            <a:r>
              <a:rPr lang="en" sz="1900">
                <a:solidFill>
                  <a:schemeClr val="lt1"/>
                </a:solidFill>
                <a:latin typeface="Arial"/>
                <a:ea typeface="Arial"/>
                <a:cs typeface="Arial"/>
                <a:sym typeface="Arial"/>
              </a:rPr>
              <a:t>IIN/2N - Stimulants (mainly for ADHD)</a:t>
            </a:r>
            <a:endParaRPr sz="1900">
              <a:solidFill>
                <a:schemeClr val="lt1"/>
              </a:solidFill>
              <a:latin typeface="Arial"/>
              <a:ea typeface="Arial"/>
              <a:cs typeface="Arial"/>
              <a:sym typeface="Arial"/>
            </a:endParaRPr>
          </a:p>
          <a:p>
            <a:pPr indent="-349250" lvl="2" marL="1371600" rtl="0" algn="l">
              <a:spcBef>
                <a:spcPts val="0"/>
              </a:spcBef>
              <a:spcAft>
                <a:spcPts val="0"/>
              </a:spcAft>
              <a:buClr>
                <a:schemeClr val="lt1"/>
              </a:buClr>
              <a:buSzPts val="1900"/>
              <a:buFont typeface="Arial"/>
              <a:buChar char="■"/>
            </a:pPr>
            <a:r>
              <a:rPr lang="en" sz="1900">
                <a:solidFill>
                  <a:schemeClr val="lt1"/>
                </a:solidFill>
                <a:latin typeface="Arial"/>
                <a:ea typeface="Arial"/>
                <a:cs typeface="Arial"/>
                <a:sym typeface="Arial"/>
              </a:rPr>
              <a:t>Amphetamine, Methylphenidate </a:t>
            </a:r>
            <a:endParaRPr sz="190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38"/>
          <p:cNvSpPr txBox="1"/>
          <p:nvPr>
            <p:ph type="title"/>
          </p:nvPr>
        </p:nvSpPr>
        <p:spPr>
          <a:xfrm>
            <a:off x="2400250" y="575950"/>
            <a:ext cx="6321600" cy="635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40" name="Google Shape;240;p38"/>
          <p:cNvSpPr txBox="1"/>
          <p:nvPr>
            <p:ph idx="1" type="body"/>
          </p:nvPr>
        </p:nvSpPr>
        <p:spPr>
          <a:xfrm>
            <a:off x="86850" y="4361400"/>
            <a:ext cx="6321600" cy="352200"/>
          </a:xfrm>
          <a:prstGeom prst="rect">
            <a:avLst/>
          </a:prstGeom>
        </p:spPr>
        <p:txBody>
          <a:bodyPr anchorCtr="0" anchor="t" bIns="91425" lIns="91425" spcFirstLastPara="1" rIns="91425" wrap="square" tIns="91425">
            <a:normAutofit fontScale="62500" lnSpcReduction="20000"/>
          </a:bodyPr>
          <a:lstStyle/>
          <a:p>
            <a:pPr indent="0" lvl="0" marL="0" rtl="0" algn="l">
              <a:spcBef>
                <a:spcPts val="0"/>
              </a:spcBef>
              <a:spcAft>
                <a:spcPts val="1200"/>
              </a:spcAft>
              <a:buNone/>
            </a:pPr>
            <a:r>
              <a:rPr lang="en"/>
              <a:t>www.publichealth.com</a:t>
            </a:r>
            <a:endParaRPr/>
          </a:p>
        </p:txBody>
      </p:sp>
      <p:pic>
        <p:nvPicPr>
          <p:cNvPr id="241" name="Google Shape;241;p38"/>
          <p:cNvPicPr preferRelativeResize="0"/>
          <p:nvPr/>
        </p:nvPicPr>
        <p:blipFill>
          <a:blip r:embed="rId3">
            <a:alphaModFix/>
          </a:blip>
          <a:stretch>
            <a:fillRect/>
          </a:stretch>
        </p:blipFill>
        <p:spPr>
          <a:xfrm>
            <a:off x="1834275" y="51675"/>
            <a:ext cx="6446288" cy="50918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39"/>
          <p:cNvSpPr txBox="1"/>
          <p:nvPr>
            <p:ph type="title"/>
          </p:nvPr>
        </p:nvSpPr>
        <p:spPr>
          <a:xfrm>
            <a:off x="623400" y="-587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560">
                <a:solidFill>
                  <a:srgbClr val="20124D"/>
                </a:solidFill>
                <a:latin typeface="Arial"/>
                <a:ea typeface="Arial"/>
                <a:cs typeface="Arial"/>
                <a:sym typeface="Arial"/>
              </a:rPr>
              <a:t> Schedule III  </a:t>
            </a:r>
            <a:endParaRPr sz="2560">
              <a:solidFill>
                <a:srgbClr val="20124D"/>
              </a:solidFill>
              <a:latin typeface="Arial"/>
              <a:ea typeface="Arial"/>
              <a:cs typeface="Arial"/>
              <a:sym typeface="Arial"/>
            </a:endParaRPr>
          </a:p>
          <a:p>
            <a:pPr indent="0" lvl="0" marL="0" rtl="0" algn="l">
              <a:spcBef>
                <a:spcPts val="0"/>
              </a:spcBef>
              <a:spcAft>
                <a:spcPts val="0"/>
              </a:spcAft>
              <a:buSzPts val="990"/>
              <a:buNone/>
            </a:pPr>
            <a:r>
              <a:t/>
            </a:r>
            <a:endParaRPr sz="2560">
              <a:solidFill>
                <a:srgbClr val="20124D"/>
              </a:solidFill>
              <a:latin typeface="Arial"/>
              <a:ea typeface="Arial"/>
              <a:cs typeface="Arial"/>
              <a:sym typeface="Arial"/>
            </a:endParaRPr>
          </a:p>
        </p:txBody>
      </p:sp>
      <p:sp>
        <p:nvSpPr>
          <p:cNvPr id="247" name="Google Shape;247;p39"/>
          <p:cNvSpPr txBox="1"/>
          <p:nvPr>
            <p:ph idx="1" type="body"/>
          </p:nvPr>
        </p:nvSpPr>
        <p:spPr>
          <a:xfrm>
            <a:off x="158100" y="513975"/>
            <a:ext cx="8985900" cy="4570800"/>
          </a:xfrm>
          <a:prstGeom prst="rect">
            <a:avLst/>
          </a:prstGeom>
        </p:spPr>
        <p:txBody>
          <a:bodyPr anchorCtr="0" anchor="t" bIns="91425" lIns="91425" spcFirstLastPara="1" rIns="91425" wrap="square" tIns="91425">
            <a:normAutofit fontScale="77500" lnSpcReduction="20000"/>
          </a:bodyPr>
          <a:lstStyle/>
          <a:p>
            <a:pPr indent="0" lvl="0" marL="457200" rtl="0" algn="l">
              <a:spcBef>
                <a:spcPts val="0"/>
              </a:spcBef>
              <a:spcAft>
                <a:spcPts val="0"/>
              </a:spcAft>
              <a:buNone/>
            </a:pPr>
            <a:r>
              <a:t/>
            </a:r>
            <a:endParaRPr sz="2400">
              <a:solidFill>
                <a:srgbClr val="073763"/>
              </a:solidFill>
              <a:latin typeface="Arial"/>
              <a:ea typeface="Arial"/>
              <a:cs typeface="Arial"/>
              <a:sym typeface="Arial"/>
            </a:endParaRPr>
          </a:p>
          <a:p>
            <a:pPr indent="-346710" lvl="1" marL="914400" rtl="0" algn="l">
              <a:spcBef>
                <a:spcPts val="1200"/>
              </a:spcBef>
              <a:spcAft>
                <a:spcPts val="0"/>
              </a:spcAft>
              <a:buClr>
                <a:srgbClr val="0000FF"/>
              </a:buClr>
              <a:buSzPct val="100000"/>
              <a:buFont typeface="Arial"/>
              <a:buChar char="➢"/>
            </a:pPr>
            <a:r>
              <a:rPr b="1" lang="en" sz="2400">
                <a:solidFill>
                  <a:srgbClr val="0000FF"/>
                </a:solidFill>
                <a:latin typeface="Arial"/>
                <a:ea typeface="Arial"/>
                <a:cs typeface="Arial"/>
                <a:sym typeface="Arial"/>
              </a:rPr>
              <a:t>Low-Moderate risk of physical dependence and High risk of psychological dependence </a:t>
            </a:r>
            <a:endParaRPr b="1" sz="2400">
              <a:solidFill>
                <a:srgbClr val="0000FF"/>
              </a:solidFill>
              <a:latin typeface="Arial"/>
              <a:ea typeface="Arial"/>
              <a:cs typeface="Arial"/>
              <a:sym typeface="Arial"/>
            </a:endParaRPr>
          </a:p>
          <a:p>
            <a:pPr indent="-346710" lvl="1" marL="914400" marR="0" rtl="0" algn="l">
              <a:lnSpc>
                <a:spcPct val="115000"/>
              </a:lnSpc>
              <a:spcBef>
                <a:spcPts val="0"/>
              </a:spcBef>
              <a:spcAft>
                <a:spcPts val="0"/>
              </a:spcAft>
              <a:buClr>
                <a:srgbClr val="0000FF"/>
              </a:buClr>
              <a:buSzPct val="100000"/>
              <a:buFont typeface="Arial"/>
              <a:buChar char="➢"/>
            </a:pPr>
            <a:r>
              <a:rPr b="1" lang="en" sz="2400">
                <a:solidFill>
                  <a:srgbClr val="0000FF"/>
                </a:solidFill>
                <a:latin typeface="Arial"/>
                <a:ea typeface="Arial"/>
                <a:cs typeface="Arial"/>
                <a:sym typeface="Arial"/>
              </a:rPr>
              <a:t>May not be filled or refilled more than 6 months after Rx date OR refilled more than 5 times, whichever comes first</a:t>
            </a:r>
            <a:endParaRPr b="1" sz="2400">
              <a:solidFill>
                <a:srgbClr val="0000FF"/>
              </a:solidFill>
              <a:latin typeface="Arial"/>
              <a:ea typeface="Arial"/>
              <a:cs typeface="Arial"/>
              <a:sym typeface="Arial"/>
            </a:endParaRPr>
          </a:p>
          <a:p>
            <a:pPr indent="0" lvl="0" marL="914400" marR="0" rtl="0" algn="l">
              <a:lnSpc>
                <a:spcPct val="115000"/>
              </a:lnSpc>
              <a:spcBef>
                <a:spcPts val="1200"/>
              </a:spcBef>
              <a:spcAft>
                <a:spcPts val="0"/>
              </a:spcAft>
              <a:buNone/>
            </a:pPr>
            <a:r>
              <a:t/>
            </a:r>
            <a:endParaRPr b="1" sz="2400">
              <a:solidFill>
                <a:srgbClr val="0000FF"/>
              </a:solidFill>
              <a:latin typeface="Arial"/>
              <a:ea typeface="Arial"/>
              <a:cs typeface="Arial"/>
              <a:sym typeface="Arial"/>
            </a:endParaRPr>
          </a:p>
          <a:p>
            <a:pPr indent="-346710" lvl="2" marL="1371600" rtl="0" algn="l">
              <a:spcBef>
                <a:spcPts val="1200"/>
              </a:spcBef>
              <a:spcAft>
                <a:spcPts val="0"/>
              </a:spcAft>
              <a:buClr>
                <a:schemeClr val="lt1"/>
              </a:buClr>
              <a:buSzPct val="100000"/>
              <a:buFont typeface="Arial"/>
              <a:buChar char="■"/>
            </a:pPr>
            <a:r>
              <a:rPr lang="en" sz="2400">
                <a:solidFill>
                  <a:schemeClr val="lt1"/>
                </a:solidFill>
                <a:latin typeface="Arial"/>
                <a:ea typeface="Arial"/>
                <a:cs typeface="Arial"/>
                <a:sym typeface="Arial"/>
              </a:rPr>
              <a:t>Codeine (&lt;90mg per dose unit)</a:t>
            </a:r>
            <a:endParaRPr sz="2400">
              <a:solidFill>
                <a:schemeClr val="lt1"/>
              </a:solidFill>
              <a:latin typeface="Arial"/>
              <a:ea typeface="Arial"/>
              <a:cs typeface="Arial"/>
              <a:sym typeface="Arial"/>
            </a:endParaRPr>
          </a:p>
          <a:p>
            <a:pPr indent="-346710" lvl="2" marL="1371600" rtl="0" algn="l">
              <a:spcBef>
                <a:spcPts val="0"/>
              </a:spcBef>
              <a:spcAft>
                <a:spcPts val="0"/>
              </a:spcAft>
              <a:buClr>
                <a:schemeClr val="lt1"/>
              </a:buClr>
              <a:buSzPct val="100000"/>
              <a:buFont typeface="Arial"/>
              <a:buChar char="■"/>
            </a:pPr>
            <a:r>
              <a:rPr lang="en" sz="2400">
                <a:solidFill>
                  <a:schemeClr val="lt1"/>
                </a:solidFill>
                <a:latin typeface="Arial"/>
                <a:ea typeface="Arial"/>
                <a:cs typeface="Arial"/>
                <a:sym typeface="Arial"/>
              </a:rPr>
              <a:t>Tylenol 3  </a:t>
            </a:r>
            <a:endParaRPr sz="2400">
              <a:solidFill>
                <a:schemeClr val="lt1"/>
              </a:solidFill>
              <a:latin typeface="Arial"/>
              <a:ea typeface="Arial"/>
              <a:cs typeface="Arial"/>
              <a:sym typeface="Arial"/>
            </a:endParaRPr>
          </a:p>
          <a:p>
            <a:pPr indent="-346710" lvl="3" marL="1828800" rtl="0" algn="l">
              <a:spcBef>
                <a:spcPts val="0"/>
              </a:spcBef>
              <a:spcAft>
                <a:spcPts val="0"/>
              </a:spcAft>
              <a:buClr>
                <a:schemeClr val="lt1"/>
              </a:buClr>
              <a:buSzPct val="100000"/>
              <a:buFont typeface="Arial"/>
              <a:buChar char="●"/>
            </a:pPr>
            <a:r>
              <a:rPr lang="en" sz="2400">
                <a:solidFill>
                  <a:schemeClr val="lt1"/>
                </a:solidFill>
                <a:latin typeface="Arial"/>
                <a:ea typeface="Arial"/>
                <a:cs typeface="Arial"/>
                <a:sym typeface="Arial"/>
              </a:rPr>
              <a:t>Codeine 30mg or 60mg + Acetaminophen 300mg </a:t>
            </a:r>
            <a:endParaRPr sz="2400">
              <a:solidFill>
                <a:schemeClr val="lt1"/>
              </a:solidFill>
              <a:latin typeface="Arial"/>
              <a:ea typeface="Arial"/>
              <a:cs typeface="Arial"/>
              <a:sym typeface="Arial"/>
            </a:endParaRPr>
          </a:p>
          <a:p>
            <a:pPr indent="-346710" lvl="4" marL="2286000" rtl="0" algn="l">
              <a:spcBef>
                <a:spcPts val="0"/>
              </a:spcBef>
              <a:spcAft>
                <a:spcPts val="0"/>
              </a:spcAft>
              <a:buClr>
                <a:schemeClr val="lt1"/>
              </a:buClr>
              <a:buSzPct val="100000"/>
              <a:buFont typeface="Arial"/>
              <a:buChar char="◆"/>
            </a:pPr>
            <a:r>
              <a:rPr lang="en" sz="2400">
                <a:solidFill>
                  <a:schemeClr val="lt1"/>
                </a:solidFill>
                <a:latin typeface="Arial"/>
                <a:ea typeface="Arial"/>
                <a:cs typeface="Arial"/>
                <a:sym typeface="Arial"/>
              </a:rPr>
              <a:t>Combination MOA of two analgesics leads to enhanced pain control </a:t>
            </a:r>
            <a:endParaRPr sz="2400">
              <a:solidFill>
                <a:schemeClr val="lt1"/>
              </a:solidFill>
              <a:latin typeface="Arial"/>
              <a:ea typeface="Arial"/>
              <a:cs typeface="Arial"/>
              <a:sym typeface="Arial"/>
            </a:endParaRPr>
          </a:p>
          <a:p>
            <a:pPr indent="-346710" lvl="4" marL="2286000" rtl="0" algn="l">
              <a:spcBef>
                <a:spcPts val="0"/>
              </a:spcBef>
              <a:spcAft>
                <a:spcPts val="0"/>
              </a:spcAft>
              <a:buClr>
                <a:schemeClr val="lt1"/>
              </a:buClr>
              <a:buSzPct val="100000"/>
              <a:buFont typeface="Arial"/>
              <a:buChar char="◆"/>
            </a:pPr>
            <a:r>
              <a:rPr lang="en" sz="2400">
                <a:solidFill>
                  <a:schemeClr val="lt1"/>
                </a:solidFill>
                <a:latin typeface="Arial"/>
                <a:ea typeface="Arial"/>
                <a:cs typeface="Arial"/>
                <a:sym typeface="Arial"/>
              </a:rPr>
              <a:t>Codeine → more nausea vs other narcotics </a:t>
            </a:r>
            <a:endParaRPr sz="2400">
              <a:solidFill>
                <a:schemeClr val="lt1"/>
              </a:solidFill>
              <a:latin typeface="Arial"/>
              <a:ea typeface="Arial"/>
              <a:cs typeface="Arial"/>
              <a:sym typeface="Arial"/>
            </a:endParaRPr>
          </a:p>
          <a:p>
            <a:pPr indent="0" lvl="0" marL="457200" rtl="0" algn="l">
              <a:spcBef>
                <a:spcPts val="1200"/>
              </a:spcBef>
              <a:spcAft>
                <a:spcPts val="1200"/>
              </a:spcAft>
              <a:buNone/>
            </a:pPr>
            <a:r>
              <a:t/>
            </a:r>
            <a:endParaRPr sz="2400">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7">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7">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7">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7">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7">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7">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7">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7">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7">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7">
                                            <p:txEl>
                                              <p:pRg end="9" st="9"/>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40"/>
          <p:cNvSpPr txBox="1"/>
          <p:nvPr>
            <p:ph type="title"/>
          </p:nvPr>
        </p:nvSpPr>
        <p:spPr>
          <a:xfrm>
            <a:off x="2474800" y="-62125"/>
            <a:ext cx="6321600" cy="635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Schedule III</a:t>
            </a:r>
            <a:endParaRPr/>
          </a:p>
        </p:txBody>
      </p:sp>
      <p:sp>
        <p:nvSpPr>
          <p:cNvPr id="253" name="Google Shape;253;p40"/>
          <p:cNvSpPr txBox="1"/>
          <p:nvPr>
            <p:ph idx="1" type="body"/>
          </p:nvPr>
        </p:nvSpPr>
        <p:spPr>
          <a:xfrm>
            <a:off x="1465875" y="635400"/>
            <a:ext cx="6321600" cy="3872700"/>
          </a:xfrm>
          <a:prstGeom prst="rect">
            <a:avLst/>
          </a:prstGeom>
        </p:spPr>
        <p:txBody>
          <a:bodyPr anchorCtr="0" anchor="t" bIns="91425" lIns="91425" spcFirstLastPara="1" rIns="91425" wrap="square" tIns="91425">
            <a:normAutofit/>
          </a:bodyPr>
          <a:lstStyle/>
          <a:p>
            <a:pPr indent="-381000" lvl="1" marL="914400" rtl="0" algn="l">
              <a:spcBef>
                <a:spcPts val="0"/>
              </a:spcBef>
              <a:spcAft>
                <a:spcPts val="0"/>
              </a:spcAft>
              <a:buClr>
                <a:schemeClr val="lt1"/>
              </a:buClr>
              <a:buSzPts val="2400"/>
              <a:buFont typeface="Arial"/>
              <a:buChar char="➢"/>
            </a:pPr>
            <a:r>
              <a:rPr lang="en" sz="2400">
                <a:solidFill>
                  <a:schemeClr val="lt1"/>
                </a:solidFill>
                <a:latin typeface="Arial"/>
                <a:ea typeface="Arial"/>
                <a:cs typeface="Arial"/>
                <a:sym typeface="Arial"/>
              </a:rPr>
              <a:t>Non-narcotic </a:t>
            </a:r>
            <a:endParaRPr sz="2400">
              <a:solidFill>
                <a:schemeClr val="lt1"/>
              </a:solidFill>
              <a:latin typeface="Arial"/>
              <a:ea typeface="Arial"/>
              <a:cs typeface="Arial"/>
              <a:sym typeface="Arial"/>
            </a:endParaRPr>
          </a:p>
          <a:p>
            <a:pPr indent="-381000" lvl="2" marL="1371600" rtl="0" algn="l">
              <a:spcBef>
                <a:spcPts val="0"/>
              </a:spcBef>
              <a:spcAft>
                <a:spcPts val="0"/>
              </a:spcAft>
              <a:buClr>
                <a:schemeClr val="lt1"/>
              </a:buClr>
              <a:buSzPts val="2400"/>
              <a:buFont typeface="Arial"/>
              <a:buChar char="■"/>
            </a:pPr>
            <a:r>
              <a:rPr lang="en" sz="2400">
                <a:solidFill>
                  <a:schemeClr val="lt1"/>
                </a:solidFill>
                <a:latin typeface="Arial"/>
                <a:ea typeface="Arial"/>
                <a:cs typeface="Arial"/>
                <a:sym typeface="Arial"/>
              </a:rPr>
              <a:t>Ketamine </a:t>
            </a:r>
            <a:endParaRPr sz="2400">
              <a:solidFill>
                <a:schemeClr val="lt1"/>
              </a:solidFill>
              <a:latin typeface="Arial"/>
              <a:ea typeface="Arial"/>
              <a:cs typeface="Arial"/>
              <a:sym typeface="Arial"/>
            </a:endParaRPr>
          </a:p>
          <a:p>
            <a:pPr indent="-381000" lvl="2" marL="1371600" rtl="0" algn="l">
              <a:spcBef>
                <a:spcPts val="0"/>
              </a:spcBef>
              <a:spcAft>
                <a:spcPts val="0"/>
              </a:spcAft>
              <a:buClr>
                <a:schemeClr val="lt1"/>
              </a:buClr>
              <a:buSzPts val="2400"/>
              <a:buFont typeface="Arial"/>
              <a:buChar char="■"/>
            </a:pPr>
            <a:r>
              <a:rPr lang="en" sz="2400">
                <a:solidFill>
                  <a:schemeClr val="lt1"/>
                </a:solidFill>
                <a:latin typeface="Arial"/>
                <a:ea typeface="Arial"/>
                <a:cs typeface="Arial"/>
                <a:sym typeface="Arial"/>
              </a:rPr>
              <a:t>Anabolic steroids </a:t>
            </a:r>
            <a:endParaRPr sz="2400">
              <a:solidFill>
                <a:schemeClr val="lt1"/>
              </a:solidFill>
              <a:latin typeface="Arial"/>
              <a:ea typeface="Arial"/>
              <a:cs typeface="Arial"/>
              <a:sym typeface="Arial"/>
            </a:endParaRPr>
          </a:p>
          <a:p>
            <a:pPr indent="-381000" lvl="2" marL="1371600" rtl="0" algn="l">
              <a:spcBef>
                <a:spcPts val="0"/>
              </a:spcBef>
              <a:spcAft>
                <a:spcPts val="0"/>
              </a:spcAft>
              <a:buClr>
                <a:schemeClr val="lt1"/>
              </a:buClr>
              <a:buSzPts val="2400"/>
              <a:buFont typeface="Arial"/>
              <a:buChar char="■"/>
            </a:pPr>
            <a:r>
              <a:rPr lang="en" sz="2400">
                <a:solidFill>
                  <a:schemeClr val="lt1"/>
                </a:solidFill>
                <a:latin typeface="Arial"/>
                <a:ea typeface="Arial"/>
                <a:cs typeface="Arial"/>
                <a:sym typeface="Arial"/>
              </a:rPr>
              <a:t>Benzphetamine </a:t>
            </a:r>
            <a:endParaRPr sz="2400">
              <a:solidFill>
                <a:schemeClr val="lt1"/>
              </a:solidFill>
              <a:latin typeface="Arial"/>
              <a:ea typeface="Arial"/>
              <a:cs typeface="Arial"/>
              <a:sym typeface="Arial"/>
            </a:endParaRPr>
          </a:p>
          <a:p>
            <a:pPr indent="-381000" lvl="2" marL="1371600" rtl="0" algn="l">
              <a:spcBef>
                <a:spcPts val="0"/>
              </a:spcBef>
              <a:spcAft>
                <a:spcPts val="0"/>
              </a:spcAft>
              <a:buClr>
                <a:schemeClr val="lt1"/>
              </a:buClr>
              <a:buSzPts val="2400"/>
              <a:buFont typeface="Arial"/>
              <a:buChar char="■"/>
            </a:pPr>
            <a:r>
              <a:rPr lang="en" sz="2400">
                <a:solidFill>
                  <a:schemeClr val="lt1"/>
                </a:solidFill>
                <a:latin typeface="Arial"/>
                <a:ea typeface="Arial"/>
                <a:cs typeface="Arial"/>
                <a:sym typeface="Arial"/>
              </a:rPr>
              <a:t>Testosterone </a:t>
            </a:r>
            <a:endParaRPr/>
          </a:p>
        </p:txBody>
      </p:sp>
      <p:pic>
        <p:nvPicPr>
          <p:cNvPr descr="Close Up of Various Pills and Capsules (Provided by Getty Images)" id="254" name="Google Shape;254;p40"/>
          <p:cNvPicPr preferRelativeResize="0"/>
          <p:nvPr/>
        </p:nvPicPr>
        <p:blipFill>
          <a:blip r:embed="rId3">
            <a:alphaModFix/>
          </a:blip>
          <a:stretch>
            <a:fillRect/>
          </a:stretch>
        </p:blipFill>
        <p:spPr>
          <a:xfrm>
            <a:off x="6200600" y="1576850"/>
            <a:ext cx="2471552" cy="156642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41"/>
          <p:cNvSpPr txBox="1"/>
          <p:nvPr>
            <p:ph type="title"/>
          </p:nvPr>
        </p:nvSpPr>
        <p:spPr>
          <a:xfrm>
            <a:off x="934150" y="-932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560">
                <a:solidFill>
                  <a:srgbClr val="20124D"/>
                </a:solidFill>
                <a:latin typeface="Arial"/>
                <a:ea typeface="Arial"/>
                <a:cs typeface="Arial"/>
                <a:sym typeface="Arial"/>
              </a:rPr>
              <a:t>Drug Scheduling  </a:t>
            </a:r>
            <a:endParaRPr sz="2560">
              <a:solidFill>
                <a:srgbClr val="20124D"/>
              </a:solidFill>
            </a:endParaRPr>
          </a:p>
        </p:txBody>
      </p:sp>
      <p:sp>
        <p:nvSpPr>
          <p:cNvPr id="260" name="Google Shape;260;p41"/>
          <p:cNvSpPr txBox="1"/>
          <p:nvPr>
            <p:ph idx="1" type="body"/>
          </p:nvPr>
        </p:nvSpPr>
        <p:spPr>
          <a:xfrm>
            <a:off x="834775" y="878450"/>
            <a:ext cx="7313100" cy="4570800"/>
          </a:xfrm>
          <a:prstGeom prst="rect">
            <a:avLst/>
          </a:prstGeom>
        </p:spPr>
        <p:txBody>
          <a:bodyPr anchorCtr="0" anchor="t" bIns="91425" lIns="91425" spcFirstLastPara="1" rIns="91425" wrap="square" tIns="91425">
            <a:normAutofit lnSpcReduction="10000"/>
          </a:bodyPr>
          <a:lstStyle/>
          <a:p>
            <a:pPr indent="-381000" lvl="0" marL="457200" rtl="0" algn="l">
              <a:spcBef>
                <a:spcPts val="0"/>
              </a:spcBef>
              <a:spcAft>
                <a:spcPts val="0"/>
              </a:spcAft>
              <a:buClr>
                <a:srgbClr val="073763"/>
              </a:buClr>
              <a:buSzPts val="2400"/>
              <a:buFont typeface="Arial"/>
              <a:buChar char="❖"/>
            </a:pPr>
            <a:r>
              <a:rPr lang="en" sz="2400">
                <a:solidFill>
                  <a:srgbClr val="073763"/>
                </a:solidFill>
                <a:latin typeface="Arial"/>
                <a:ea typeface="Arial"/>
                <a:cs typeface="Arial"/>
                <a:sym typeface="Arial"/>
              </a:rPr>
              <a:t>Schedule IV</a:t>
            </a:r>
            <a:endParaRPr sz="2400">
              <a:solidFill>
                <a:srgbClr val="073763"/>
              </a:solidFill>
              <a:latin typeface="Arial"/>
              <a:ea typeface="Arial"/>
              <a:cs typeface="Arial"/>
              <a:sym typeface="Arial"/>
            </a:endParaRPr>
          </a:p>
          <a:p>
            <a:pPr indent="-381000" lvl="1" marL="914400" rtl="0" algn="l">
              <a:spcBef>
                <a:spcPts val="0"/>
              </a:spcBef>
              <a:spcAft>
                <a:spcPts val="0"/>
              </a:spcAft>
              <a:buClr>
                <a:srgbClr val="0000FF"/>
              </a:buClr>
              <a:buSzPts val="2400"/>
              <a:buFont typeface="Arial"/>
              <a:buChar char="➢"/>
            </a:pPr>
            <a:r>
              <a:rPr b="1" lang="en" sz="2400">
                <a:solidFill>
                  <a:srgbClr val="0000FF"/>
                </a:solidFill>
                <a:latin typeface="Arial"/>
                <a:ea typeface="Arial"/>
                <a:cs typeface="Arial"/>
                <a:sym typeface="Arial"/>
              </a:rPr>
              <a:t>Low potential for abuse and dependence</a:t>
            </a:r>
            <a:r>
              <a:rPr lang="en" sz="2400">
                <a:solidFill>
                  <a:srgbClr val="0000FF"/>
                </a:solidFill>
                <a:latin typeface="Arial"/>
                <a:ea typeface="Arial"/>
                <a:cs typeface="Arial"/>
                <a:sym typeface="Arial"/>
              </a:rPr>
              <a:t> </a:t>
            </a:r>
            <a:endParaRPr sz="2400">
              <a:solidFill>
                <a:srgbClr val="0000FF"/>
              </a:solidFill>
              <a:latin typeface="Arial"/>
              <a:ea typeface="Arial"/>
              <a:cs typeface="Arial"/>
              <a:sym typeface="Arial"/>
            </a:endParaRPr>
          </a:p>
          <a:p>
            <a:pPr indent="-381000" lvl="1" marL="914400" rtl="0" algn="l">
              <a:spcBef>
                <a:spcPts val="0"/>
              </a:spcBef>
              <a:spcAft>
                <a:spcPts val="0"/>
              </a:spcAft>
              <a:buClr>
                <a:schemeClr val="lt1"/>
              </a:buClr>
              <a:buSzPts val="2400"/>
              <a:buFont typeface="Arial"/>
              <a:buChar char="➢"/>
            </a:pPr>
            <a:r>
              <a:rPr lang="en" sz="2400">
                <a:solidFill>
                  <a:schemeClr val="lt1"/>
                </a:solidFill>
                <a:latin typeface="Arial"/>
                <a:ea typeface="Arial"/>
                <a:cs typeface="Arial"/>
                <a:sym typeface="Arial"/>
              </a:rPr>
              <a:t>Sedative + Anti-Anxiety medications like benzodiazepines </a:t>
            </a:r>
            <a:endParaRPr sz="2400">
              <a:solidFill>
                <a:schemeClr val="lt1"/>
              </a:solidFill>
              <a:latin typeface="Arial"/>
              <a:ea typeface="Arial"/>
              <a:cs typeface="Arial"/>
              <a:sym typeface="Arial"/>
            </a:endParaRPr>
          </a:p>
          <a:p>
            <a:pPr indent="-381000" lvl="2" marL="1371600" rtl="0" algn="l">
              <a:spcBef>
                <a:spcPts val="0"/>
              </a:spcBef>
              <a:spcAft>
                <a:spcPts val="0"/>
              </a:spcAft>
              <a:buClr>
                <a:schemeClr val="lt1"/>
              </a:buClr>
              <a:buSzPts val="2400"/>
              <a:buFont typeface="Arial"/>
              <a:buChar char="■"/>
            </a:pPr>
            <a:r>
              <a:rPr lang="en" sz="2400">
                <a:solidFill>
                  <a:schemeClr val="lt1"/>
                </a:solidFill>
                <a:latin typeface="Arial"/>
                <a:ea typeface="Arial"/>
                <a:cs typeface="Arial"/>
                <a:sym typeface="Arial"/>
              </a:rPr>
              <a:t>Opioids</a:t>
            </a:r>
            <a:endParaRPr sz="2400">
              <a:solidFill>
                <a:schemeClr val="lt1"/>
              </a:solidFill>
              <a:latin typeface="Arial"/>
              <a:ea typeface="Arial"/>
              <a:cs typeface="Arial"/>
              <a:sym typeface="Arial"/>
            </a:endParaRPr>
          </a:p>
          <a:p>
            <a:pPr indent="-381000" lvl="3" marL="1828800" rtl="0" algn="l">
              <a:spcBef>
                <a:spcPts val="0"/>
              </a:spcBef>
              <a:spcAft>
                <a:spcPts val="0"/>
              </a:spcAft>
              <a:buClr>
                <a:schemeClr val="lt1"/>
              </a:buClr>
              <a:buSzPts val="2400"/>
              <a:buFont typeface="Arial"/>
              <a:buChar char="●"/>
            </a:pPr>
            <a:r>
              <a:rPr lang="en" sz="2400">
                <a:solidFill>
                  <a:schemeClr val="lt1"/>
                </a:solidFill>
                <a:latin typeface="Arial"/>
                <a:ea typeface="Arial"/>
                <a:cs typeface="Arial"/>
                <a:sym typeface="Arial"/>
              </a:rPr>
              <a:t>Tramadol (Ultram)  </a:t>
            </a:r>
            <a:endParaRPr sz="2400">
              <a:solidFill>
                <a:schemeClr val="lt1"/>
              </a:solidFill>
              <a:latin typeface="Arial"/>
              <a:ea typeface="Arial"/>
              <a:cs typeface="Arial"/>
              <a:sym typeface="Arial"/>
            </a:endParaRPr>
          </a:p>
          <a:p>
            <a:pPr indent="-381000" lvl="3" marL="1828800" rtl="0" algn="l">
              <a:spcBef>
                <a:spcPts val="0"/>
              </a:spcBef>
              <a:spcAft>
                <a:spcPts val="0"/>
              </a:spcAft>
              <a:buClr>
                <a:schemeClr val="lt1"/>
              </a:buClr>
              <a:buSzPts val="2400"/>
              <a:buFont typeface="Arial"/>
              <a:buChar char="●"/>
            </a:pPr>
            <a:r>
              <a:rPr lang="en" sz="2400">
                <a:solidFill>
                  <a:schemeClr val="lt1"/>
                </a:solidFill>
                <a:latin typeface="Arial"/>
                <a:ea typeface="Arial"/>
                <a:cs typeface="Arial"/>
                <a:sym typeface="Arial"/>
              </a:rPr>
              <a:t>Darvon and Darvocet (propoxyphene) - recalled due to fatal heart problems </a:t>
            </a:r>
            <a:endParaRPr sz="2400">
              <a:solidFill>
                <a:srgbClr val="0000FF"/>
              </a:solidFill>
              <a:latin typeface="Arial"/>
              <a:ea typeface="Arial"/>
              <a:cs typeface="Arial"/>
              <a:sym typeface="Arial"/>
            </a:endParaRPr>
          </a:p>
          <a:p>
            <a:pPr indent="0" lvl="0" marL="914400" rtl="0" algn="l">
              <a:spcBef>
                <a:spcPts val="1200"/>
              </a:spcBef>
              <a:spcAft>
                <a:spcPts val="0"/>
              </a:spcAft>
              <a:buNone/>
            </a:pPr>
            <a:r>
              <a:t/>
            </a:r>
            <a:endParaRPr sz="2400">
              <a:solidFill>
                <a:schemeClr val="lt1"/>
              </a:solidFill>
              <a:latin typeface="Arial"/>
              <a:ea typeface="Arial"/>
              <a:cs typeface="Arial"/>
              <a:sym typeface="Arial"/>
            </a:endParaRPr>
          </a:p>
          <a:p>
            <a:pPr indent="0" lvl="0" marL="1371600" rtl="0" algn="l">
              <a:spcBef>
                <a:spcPts val="1200"/>
              </a:spcBef>
              <a:spcAft>
                <a:spcPts val="1200"/>
              </a:spcAft>
              <a:buNone/>
            </a:pPr>
            <a:r>
              <a:t/>
            </a:r>
            <a:endParaRPr sz="2400">
              <a:solidFill>
                <a:schemeClr val="lt1"/>
              </a:solidFill>
              <a:latin typeface="Arial"/>
              <a:ea typeface="Arial"/>
              <a:cs typeface="Arial"/>
              <a:sym typeface="Arial"/>
            </a:endParaRPr>
          </a:p>
        </p:txBody>
      </p:sp>
      <p:sp>
        <p:nvSpPr>
          <p:cNvPr id="261" name="Google Shape;261;p41"/>
          <p:cNvSpPr txBox="1"/>
          <p:nvPr/>
        </p:nvSpPr>
        <p:spPr>
          <a:xfrm>
            <a:off x="8762750" y="1393450"/>
            <a:ext cx="381300" cy="193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0">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0">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0">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0">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0">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0">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0">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0">
                                            <p:txEl>
                                              <p:pRg end="7" st="7"/>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5"/>
          <p:cNvSpPr txBox="1"/>
          <p:nvPr>
            <p:ph type="ctrTitle"/>
          </p:nvPr>
        </p:nvSpPr>
        <p:spPr>
          <a:xfrm>
            <a:off x="2371725" y="630225"/>
            <a:ext cx="6331500" cy="1542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latin typeface="Arial"/>
                <a:ea typeface="Arial"/>
                <a:cs typeface="Arial"/>
                <a:sym typeface="Arial"/>
              </a:rPr>
              <a:t>Objectives</a:t>
            </a:r>
            <a:endParaRPr>
              <a:latin typeface="Arial"/>
              <a:ea typeface="Arial"/>
              <a:cs typeface="Arial"/>
              <a:sym typeface="Arial"/>
            </a:endParaRPr>
          </a:p>
        </p:txBody>
      </p:sp>
      <p:sp>
        <p:nvSpPr>
          <p:cNvPr id="85" name="Google Shape;85;p15"/>
          <p:cNvSpPr txBox="1"/>
          <p:nvPr>
            <p:ph idx="1" type="subTitle"/>
          </p:nvPr>
        </p:nvSpPr>
        <p:spPr>
          <a:xfrm>
            <a:off x="1509550" y="1970550"/>
            <a:ext cx="6331500" cy="1202400"/>
          </a:xfrm>
          <a:prstGeom prst="rect">
            <a:avLst/>
          </a:prstGeom>
        </p:spPr>
        <p:txBody>
          <a:bodyPr anchorCtr="0" anchor="b" bIns="91425" lIns="91425" spcFirstLastPara="1" rIns="91425" wrap="square" tIns="91425">
            <a:normAutofit lnSpcReduction="10000"/>
          </a:bodyPr>
          <a:lstStyle/>
          <a:p>
            <a:pPr indent="0" lvl="0" marL="0" rtl="0" algn="l">
              <a:spcBef>
                <a:spcPts val="0"/>
              </a:spcBef>
              <a:spcAft>
                <a:spcPts val="0"/>
              </a:spcAft>
              <a:buNone/>
            </a:pPr>
            <a:r>
              <a:rPr lang="en"/>
              <a:t>To </a:t>
            </a:r>
            <a:r>
              <a:rPr lang="en"/>
              <a:t>discuss the opioid crisis in the United States and how to properly prescribe pain medication in the case of ocular pain.</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42"/>
          <p:cNvSpPr txBox="1"/>
          <p:nvPr>
            <p:ph type="title"/>
          </p:nvPr>
        </p:nvSpPr>
        <p:spPr>
          <a:xfrm>
            <a:off x="2288450" y="-62125"/>
            <a:ext cx="6321600" cy="635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2"/>
              </a:buClr>
              <a:buSzPts val="990"/>
              <a:buFont typeface="Arial"/>
              <a:buNone/>
            </a:pPr>
            <a:r>
              <a:rPr lang="en" sz="2560">
                <a:solidFill>
                  <a:srgbClr val="20124D"/>
                </a:solidFill>
                <a:latin typeface="Arial"/>
                <a:ea typeface="Arial"/>
                <a:cs typeface="Arial"/>
                <a:sym typeface="Arial"/>
              </a:rPr>
              <a:t>Schedule IV</a:t>
            </a:r>
            <a:endParaRPr/>
          </a:p>
        </p:txBody>
      </p:sp>
      <p:sp>
        <p:nvSpPr>
          <p:cNvPr id="267" name="Google Shape;267;p42"/>
          <p:cNvSpPr txBox="1"/>
          <p:nvPr>
            <p:ph idx="1" type="body"/>
          </p:nvPr>
        </p:nvSpPr>
        <p:spPr>
          <a:xfrm>
            <a:off x="2410100" y="713125"/>
            <a:ext cx="6321600" cy="3885000"/>
          </a:xfrm>
          <a:prstGeom prst="rect">
            <a:avLst/>
          </a:prstGeom>
        </p:spPr>
        <p:txBody>
          <a:bodyPr anchorCtr="0" anchor="t" bIns="91425" lIns="91425" spcFirstLastPara="1" rIns="91425" wrap="square" tIns="91425">
            <a:normAutofit fontScale="92500" lnSpcReduction="20000"/>
          </a:bodyPr>
          <a:lstStyle/>
          <a:p>
            <a:pPr indent="-369569" lvl="2" marL="1371600" rtl="0" algn="l">
              <a:spcBef>
                <a:spcPts val="0"/>
              </a:spcBef>
              <a:spcAft>
                <a:spcPts val="0"/>
              </a:spcAft>
              <a:buClr>
                <a:schemeClr val="lt1"/>
              </a:buClr>
              <a:buSzPct val="100000"/>
              <a:buFont typeface="Arial"/>
              <a:buChar char="■"/>
            </a:pPr>
            <a:r>
              <a:rPr lang="en" sz="2400">
                <a:solidFill>
                  <a:schemeClr val="lt1"/>
                </a:solidFill>
                <a:latin typeface="Arial"/>
                <a:ea typeface="Arial"/>
                <a:cs typeface="Arial"/>
                <a:sym typeface="Arial"/>
              </a:rPr>
              <a:t>Sedative / Benzodiazepines</a:t>
            </a:r>
            <a:endParaRPr sz="2400">
              <a:solidFill>
                <a:schemeClr val="lt1"/>
              </a:solidFill>
              <a:latin typeface="Arial"/>
              <a:ea typeface="Arial"/>
              <a:cs typeface="Arial"/>
              <a:sym typeface="Arial"/>
            </a:endParaRPr>
          </a:p>
          <a:p>
            <a:pPr indent="-369569" lvl="3" marL="1828800" rtl="0" algn="l">
              <a:spcBef>
                <a:spcPts val="0"/>
              </a:spcBef>
              <a:spcAft>
                <a:spcPts val="0"/>
              </a:spcAft>
              <a:buClr>
                <a:schemeClr val="lt1"/>
              </a:buClr>
              <a:buSzPct val="100000"/>
              <a:buFont typeface="Arial"/>
              <a:buChar char="●"/>
            </a:pPr>
            <a:r>
              <a:rPr lang="en" sz="2400">
                <a:solidFill>
                  <a:schemeClr val="lt1"/>
                </a:solidFill>
                <a:latin typeface="Arial"/>
                <a:ea typeface="Arial"/>
                <a:cs typeface="Arial"/>
                <a:sym typeface="Arial"/>
              </a:rPr>
              <a:t>Valium</a:t>
            </a:r>
            <a:endParaRPr sz="2400">
              <a:solidFill>
                <a:schemeClr val="lt1"/>
              </a:solidFill>
              <a:latin typeface="Arial"/>
              <a:ea typeface="Arial"/>
              <a:cs typeface="Arial"/>
              <a:sym typeface="Arial"/>
            </a:endParaRPr>
          </a:p>
          <a:p>
            <a:pPr indent="-369569" lvl="3" marL="1828800" rtl="0" algn="l">
              <a:spcBef>
                <a:spcPts val="0"/>
              </a:spcBef>
              <a:spcAft>
                <a:spcPts val="0"/>
              </a:spcAft>
              <a:buClr>
                <a:schemeClr val="lt1"/>
              </a:buClr>
              <a:buSzPct val="100000"/>
              <a:buFont typeface="Arial"/>
              <a:buChar char="●"/>
            </a:pPr>
            <a:r>
              <a:rPr lang="en" sz="2400">
                <a:solidFill>
                  <a:schemeClr val="lt1"/>
                </a:solidFill>
                <a:latin typeface="Arial"/>
                <a:ea typeface="Arial"/>
                <a:cs typeface="Arial"/>
                <a:sym typeface="Arial"/>
              </a:rPr>
              <a:t>Ativan</a:t>
            </a:r>
            <a:endParaRPr sz="2400">
              <a:solidFill>
                <a:schemeClr val="lt1"/>
              </a:solidFill>
              <a:latin typeface="Arial"/>
              <a:ea typeface="Arial"/>
              <a:cs typeface="Arial"/>
              <a:sym typeface="Arial"/>
            </a:endParaRPr>
          </a:p>
          <a:p>
            <a:pPr indent="-369569" lvl="3" marL="1828800" rtl="0" algn="l">
              <a:spcBef>
                <a:spcPts val="0"/>
              </a:spcBef>
              <a:spcAft>
                <a:spcPts val="0"/>
              </a:spcAft>
              <a:buClr>
                <a:schemeClr val="lt1"/>
              </a:buClr>
              <a:buSzPct val="100000"/>
              <a:buFont typeface="Arial"/>
              <a:buChar char="●"/>
            </a:pPr>
            <a:r>
              <a:rPr lang="en" sz="2400">
                <a:solidFill>
                  <a:schemeClr val="lt1"/>
                </a:solidFill>
                <a:latin typeface="Arial"/>
                <a:ea typeface="Arial"/>
                <a:cs typeface="Arial"/>
                <a:sym typeface="Arial"/>
              </a:rPr>
              <a:t>Ambien</a:t>
            </a:r>
            <a:endParaRPr sz="2400">
              <a:solidFill>
                <a:schemeClr val="lt1"/>
              </a:solidFill>
              <a:latin typeface="Arial"/>
              <a:ea typeface="Arial"/>
              <a:cs typeface="Arial"/>
              <a:sym typeface="Arial"/>
            </a:endParaRPr>
          </a:p>
          <a:p>
            <a:pPr indent="-369569" lvl="3" marL="1828800" rtl="0" algn="l">
              <a:spcBef>
                <a:spcPts val="0"/>
              </a:spcBef>
              <a:spcAft>
                <a:spcPts val="0"/>
              </a:spcAft>
              <a:buClr>
                <a:schemeClr val="lt1"/>
              </a:buClr>
              <a:buSzPct val="100000"/>
              <a:buFont typeface="Arial"/>
              <a:buChar char="●"/>
            </a:pPr>
            <a:r>
              <a:rPr lang="en" sz="2400">
                <a:solidFill>
                  <a:schemeClr val="lt1"/>
                </a:solidFill>
                <a:latin typeface="Arial"/>
                <a:ea typeface="Arial"/>
                <a:cs typeface="Arial"/>
                <a:sym typeface="Arial"/>
              </a:rPr>
              <a:t> Klonopin </a:t>
            </a:r>
            <a:endParaRPr sz="2400">
              <a:solidFill>
                <a:schemeClr val="lt1"/>
              </a:solidFill>
              <a:latin typeface="Arial"/>
              <a:ea typeface="Arial"/>
              <a:cs typeface="Arial"/>
              <a:sym typeface="Arial"/>
            </a:endParaRPr>
          </a:p>
          <a:p>
            <a:pPr indent="-369569" lvl="3" marL="1828800" rtl="0" algn="l">
              <a:spcBef>
                <a:spcPts val="0"/>
              </a:spcBef>
              <a:spcAft>
                <a:spcPts val="0"/>
              </a:spcAft>
              <a:buClr>
                <a:schemeClr val="lt1"/>
              </a:buClr>
              <a:buSzPct val="100000"/>
              <a:buFont typeface="Arial"/>
              <a:buChar char="●"/>
            </a:pPr>
            <a:r>
              <a:rPr lang="en" sz="2400">
                <a:solidFill>
                  <a:schemeClr val="lt1"/>
                </a:solidFill>
                <a:latin typeface="Arial"/>
                <a:ea typeface="Arial"/>
                <a:cs typeface="Arial"/>
                <a:sym typeface="Arial"/>
              </a:rPr>
              <a:t>Versed</a:t>
            </a:r>
            <a:endParaRPr sz="2400">
              <a:solidFill>
                <a:schemeClr val="lt1"/>
              </a:solidFill>
              <a:latin typeface="Arial"/>
              <a:ea typeface="Arial"/>
              <a:cs typeface="Arial"/>
              <a:sym typeface="Arial"/>
            </a:endParaRPr>
          </a:p>
          <a:p>
            <a:pPr indent="-369569" lvl="3" marL="1828800" rtl="0" algn="l">
              <a:spcBef>
                <a:spcPts val="0"/>
              </a:spcBef>
              <a:spcAft>
                <a:spcPts val="0"/>
              </a:spcAft>
              <a:buClr>
                <a:schemeClr val="lt1"/>
              </a:buClr>
              <a:buSzPct val="100000"/>
              <a:buFont typeface="Arial"/>
              <a:buChar char="●"/>
            </a:pPr>
            <a:r>
              <a:rPr lang="en" sz="2400">
                <a:solidFill>
                  <a:schemeClr val="lt1"/>
                </a:solidFill>
                <a:latin typeface="Arial"/>
                <a:ea typeface="Arial"/>
                <a:cs typeface="Arial"/>
                <a:sym typeface="Arial"/>
              </a:rPr>
              <a:t>Xanax</a:t>
            </a:r>
            <a:endParaRPr sz="2400">
              <a:solidFill>
                <a:schemeClr val="lt1"/>
              </a:solidFill>
              <a:latin typeface="Arial"/>
              <a:ea typeface="Arial"/>
              <a:cs typeface="Arial"/>
              <a:sym typeface="Arial"/>
            </a:endParaRPr>
          </a:p>
          <a:p>
            <a:pPr indent="0" lvl="0" marL="1828800" rtl="0" algn="l">
              <a:spcBef>
                <a:spcPts val="1200"/>
              </a:spcBef>
              <a:spcAft>
                <a:spcPts val="0"/>
              </a:spcAft>
              <a:buNone/>
            </a:pPr>
            <a:r>
              <a:t/>
            </a:r>
            <a:endParaRPr sz="2400">
              <a:solidFill>
                <a:schemeClr val="lt1"/>
              </a:solidFill>
              <a:latin typeface="Arial"/>
              <a:ea typeface="Arial"/>
              <a:cs typeface="Arial"/>
              <a:sym typeface="Arial"/>
            </a:endParaRPr>
          </a:p>
          <a:p>
            <a:pPr indent="-369569" lvl="2" marL="1371600" rtl="0" algn="l">
              <a:spcBef>
                <a:spcPts val="1200"/>
              </a:spcBef>
              <a:spcAft>
                <a:spcPts val="0"/>
              </a:spcAft>
              <a:buClr>
                <a:schemeClr val="lt1"/>
              </a:buClr>
              <a:buSzPct val="100000"/>
              <a:buFont typeface="Arial"/>
              <a:buChar char="■"/>
            </a:pPr>
            <a:r>
              <a:rPr lang="en" sz="2400">
                <a:solidFill>
                  <a:schemeClr val="lt1"/>
                </a:solidFill>
                <a:latin typeface="Arial"/>
                <a:ea typeface="Arial"/>
                <a:cs typeface="Arial"/>
                <a:sym typeface="Arial"/>
              </a:rPr>
              <a:t>Anti-Anxiety</a:t>
            </a:r>
            <a:endParaRPr sz="2400">
              <a:solidFill>
                <a:schemeClr val="lt1"/>
              </a:solidFill>
              <a:latin typeface="Arial"/>
              <a:ea typeface="Arial"/>
              <a:cs typeface="Arial"/>
              <a:sym typeface="Arial"/>
            </a:endParaRPr>
          </a:p>
          <a:p>
            <a:pPr indent="-369569" lvl="3" marL="1828800" rtl="0" algn="l">
              <a:spcBef>
                <a:spcPts val="0"/>
              </a:spcBef>
              <a:spcAft>
                <a:spcPts val="0"/>
              </a:spcAft>
              <a:buClr>
                <a:schemeClr val="lt1"/>
              </a:buClr>
              <a:buSzPct val="100000"/>
              <a:buFont typeface="Arial"/>
              <a:buChar char="●"/>
            </a:pPr>
            <a:r>
              <a:rPr lang="en" sz="2400">
                <a:solidFill>
                  <a:schemeClr val="lt1"/>
                </a:solidFill>
                <a:latin typeface="Arial"/>
                <a:ea typeface="Arial"/>
                <a:cs typeface="Arial"/>
                <a:sym typeface="Arial"/>
              </a:rPr>
              <a:t>Soma</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43"/>
          <p:cNvSpPr txBox="1"/>
          <p:nvPr>
            <p:ph type="title"/>
          </p:nvPr>
        </p:nvSpPr>
        <p:spPr>
          <a:xfrm>
            <a:off x="311700" y="-82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560">
                <a:solidFill>
                  <a:srgbClr val="20124D"/>
                </a:solidFill>
                <a:latin typeface="Arial"/>
                <a:ea typeface="Arial"/>
                <a:cs typeface="Arial"/>
                <a:sym typeface="Arial"/>
              </a:rPr>
              <a:t>Drug Scheduling  </a:t>
            </a:r>
            <a:r>
              <a:rPr lang="en" sz="2560">
                <a:solidFill>
                  <a:srgbClr val="20124D"/>
                </a:solidFill>
              </a:rPr>
              <a:t> </a:t>
            </a:r>
            <a:endParaRPr sz="2560">
              <a:solidFill>
                <a:srgbClr val="20124D"/>
              </a:solidFill>
            </a:endParaRPr>
          </a:p>
        </p:txBody>
      </p:sp>
      <p:sp>
        <p:nvSpPr>
          <p:cNvPr id="273" name="Google Shape;273;p43"/>
          <p:cNvSpPr txBox="1"/>
          <p:nvPr>
            <p:ph idx="1" type="body"/>
          </p:nvPr>
        </p:nvSpPr>
        <p:spPr>
          <a:xfrm>
            <a:off x="0" y="420050"/>
            <a:ext cx="8832300" cy="4570800"/>
          </a:xfrm>
          <a:prstGeom prst="rect">
            <a:avLst/>
          </a:prstGeom>
        </p:spPr>
        <p:txBody>
          <a:bodyPr anchorCtr="0" anchor="t" bIns="91425" lIns="91425" spcFirstLastPara="1" rIns="91425" wrap="square" tIns="91425">
            <a:normAutofit/>
          </a:bodyPr>
          <a:lstStyle/>
          <a:p>
            <a:pPr indent="-381000" lvl="0" marL="457200" rtl="0" algn="l">
              <a:spcBef>
                <a:spcPts val="0"/>
              </a:spcBef>
              <a:spcAft>
                <a:spcPts val="0"/>
              </a:spcAft>
              <a:buClr>
                <a:schemeClr val="lt1"/>
              </a:buClr>
              <a:buSzPts val="2400"/>
              <a:buFont typeface="Arial"/>
              <a:buChar char="❖"/>
            </a:pPr>
            <a:r>
              <a:rPr lang="en" sz="2400">
                <a:solidFill>
                  <a:schemeClr val="lt1"/>
                </a:solidFill>
                <a:latin typeface="Arial"/>
                <a:ea typeface="Arial"/>
                <a:cs typeface="Arial"/>
                <a:sym typeface="Arial"/>
              </a:rPr>
              <a:t>Schedule V</a:t>
            </a:r>
            <a:endParaRPr sz="2400">
              <a:solidFill>
                <a:schemeClr val="lt1"/>
              </a:solidFill>
              <a:latin typeface="Arial"/>
              <a:ea typeface="Arial"/>
              <a:cs typeface="Arial"/>
              <a:sym typeface="Arial"/>
            </a:endParaRPr>
          </a:p>
          <a:p>
            <a:pPr indent="-381000" lvl="1" marL="914400" rtl="0" algn="l">
              <a:spcBef>
                <a:spcPts val="0"/>
              </a:spcBef>
              <a:spcAft>
                <a:spcPts val="0"/>
              </a:spcAft>
              <a:buClr>
                <a:srgbClr val="0000FF"/>
              </a:buClr>
              <a:buSzPts val="2400"/>
              <a:buFont typeface="Arial"/>
              <a:buChar char="➢"/>
            </a:pPr>
            <a:r>
              <a:rPr lang="en" sz="2400">
                <a:solidFill>
                  <a:srgbClr val="0000FF"/>
                </a:solidFill>
                <a:latin typeface="Arial"/>
                <a:ea typeface="Arial"/>
                <a:cs typeface="Arial"/>
                <a:sym typeface="Arial"/>
              </a:rPr>
              <a:t>Lowest potential for abuse and risk of dependence may be refilled</a:t>
            </a:r>
            <a:endParaRPr sz="2400">
              <a:solidFill>
                <a:srgbClr val="0000FF"/>
              </a:solidFill>
              <a:latin typeface="Arial"/>
              <a:ea typeface="Arial"/>
              <a:cs typeface="Arial"/>
              <a:sym typeface="Arial"/>
            </a:endParaRPr>
          </a:p>
          <a:p>
            <a:pPr indent="-381000" lvl="1" marL="914400" rtl="0" algn="l">
              <a:spcBef>
                <a:spcPts val="0"/>
              </a:spcBef>
              <a:spcAft>
                <a:spcPts val="0"/>
              </a:spcAft>
              <a:buClr>
                <a:schemeClr val="lt1"/>
              </a:buClr>
              <a:buSzPts val="2400"/>
              <a:buFont typeface="Arial"/>
              <a:buChar char="➢"/>
            </a:pPr>
            <a:r>
              <a:rPr lang="en" sz="2400">
                <a:solidFill>
                  <a:schemeClr val="lt1"/>
                </a:solidFill>
                <a:latin typeface="Arial"/>
                <a:ea typeface="Arial"/>
                <a:cs typeface="Arial"/>
                <a:sym typeface="Arial"/>
              </a:rPr>
              <a:t>A</a:t>
            </a:r>
            <a:r>
              <a:rPr lang="en" sz="2400">
                <a:solidFill>
                  <a:schemeClr val="lt1"/>
                </a:solidFill>
                <a:latin typeface="Arial"/>
                <a:ea typeface="Arial"/>
                <a:cs typeface="Arial"/>
                <a:sym typeface="Arial"/>
              </a:rPr>
              <a:t>nalgesic + a</a:t>
            </a:r>
            <a:r>
              <a:rPr lang="en" sz="2400">
                <a:solidFill>
                  <a:schemeClr val="lt1"/>
                </a:solidFill>
                <a:latin typeface="Arial"/>
                <a:ea typeface="Arial"/>
                <a:cs typeface="Arial"/>
                <a:sym typeface="Arial"/>
              </a:rPr>
              <a:t>ntitussives + antidiarrheals + purposes </a:t>
            </a:r>
            <a:endParaRPr sz="2400">
              <a:solidFill>
                <a:schemeClr val="lt1"/>
              </a:solidFill>
              <a:latin typeface="Arial"/>
              <a:ea typeface="Arial"/>
              <a:cs typeface="Arial"/>
              <a:sym typeface="Arial"/>
            </a:endParaRPr>
          </a:p>
          <a:p>
            <a:pPr indent="-381000" lvl="2" marL="1371600" rtl="0" algn="l">
              <a:spcBef>
                <a:spcPts val="0"/>
              </a:spcBef>
              <a:spcAft>
                <a:spcPts val="0"/>
              </a:spcAft>
              <a:buClr>
                <a:schemeClr val="lt1"/>
              </a:buClr>
              <a:buSzPts val="2400"/>
              <a:buFont typeface="Arial"/>
              <a:buChar char="■"/>
            </a:pPr>
            <a:r>
              <a:rPr lang="en" sz="2400">
                <a:solidFill>
                  <a:schemeClr val="lt1"/>
                </a:solidFill>
                <a:latin typeface="Arial"/>
                <a:ea typeface="Arial"/>
                <a:cs typeface="Arial"/>
                <a:sym typeface="Arial"/>
              </a:rPr>
              <a:t>Cough suppressants with no more than 200mg Codeine per 100mL or 100g </a:t>
            </a:r>
            <a:endParaRPr sz="2400">
              <a:solidFill>
                <a:schemeClr val="lt1"/>
              </a:solidFill>
              <a:latin typeface="Arial"/>
              <a:ea typeface="Arial"/>
              <a:cs typeface="Arial"/>
              <a:sym typeface="Arial"/>
            </a:endParaRPr>
          </a:p>
          <a:p>
            <a:pPr indent="-381000" lvl="3" marL="1828800" marR="0" rtl="0" algn="l">
              <a:lnSpc>
                <a:spcPct val="115000"/>
              </a:lnSpc>
              <a:spcBef>
                <a:spcPts val="0"/>
              </a:spcBef>
              <a:spcAft>
                <a:spcPts val="0"/>
              </a:spcAft>
              <a:buClr>
                <a:schemeClr val="lt1"/>
              </a:buClr>
              <a:buSzPts val="2400"/>
              <a:buFont typeface="Arial"/>
              <a:buChar char="●"/>
            </a:pPr>
            <a:r>
              <a:rPr lang="en" sz="2400">
                <a:solidFill>
                  <a:schemeClr val="lt1"/>
                </a:solidFill>
                <a:latin typeface="Arial"/>
                <a:ea typeface="Arial"/>
                <a:cs typeface="Arial"/>
                <a:sym typeface="Arial"/>
              </a:rPr>
              <a:t> Lyrica </a:t>
            </a:r>
            <a:endParaRPr sz="2400">
              <a:solidFill>
                <a:schemeClr val="lt1"/>
              </a:solidFill>
              <a:latin typeface="Arial"/>
              <a:ea typeface="Arial"/>
              <a:cs typeface="Arial"/>
              <a:sym typeface="Arial"/>
            </a:endParaRPr>
          </a:p>
          <a:p>
            <a:pPr indent="-381000" lvl="3" marL="1828800" marR="0" rtl="0" algn="l">
              <a:lnSpc>
                <a:spcPct val="115000"/>
              </a:lnSpc>
              <a:spcBef>
                <a:spcPts val="0"/>
              </a:spcBef>
              <a:spcAft>
                <a:spcPts val="0"/>
              </a:spcAft>
              <a:buClr>
                <a:schemeClr val="lt1"/>
              </a:buClr>
              <a:buSzPts val="2400"/>
              <a:buFont typeface="Arial"/>
              <a:buChar char="●"/>
            </a:pPr>
            <a:r>
              <a:rPr lang="en" sz="2400">
                <a:solidFill>
                  <a:schemeClr val="lt1"/>
                </a:solidFill>
                <a:latin typeface="Arial"/>
                <a:ea typeface="Arial"/>
                <a:cs typeface="Arial"/>
                <a:sym typeface="Arial"/>
              </a:rPr>
              <a:t>Parepectolin</a:t>
            </a:r>
            <a:endParaRPr sz="2400">
              <a:solidFill>
                <a:schemeClr val="lt1"/>
              </a:solidFill>
              <a:latin typeface="Arial"/>
              <a:ea typeface="Arial"/>
              <a:cs typeface="Arial"/>
              <a:sym typeface="Arial"/>
            </a:endParaRPr>
          </a:p>
          <a:p>
            <a:pPr indent="-381000" lvl="3" marL="1828800" marR="0" rtl="0" algn="l">
              <a:lnSpc>
                <a:spcPct val="115000"/>
              </a:lnSpc>
              <a:spcBef>
                <a:spcPts val="0"/>
              </a:spcBef>
              <a:spcAft>
                <a:spcPts val="0"/>
              </a:spcAft>
              <a:buClr>
                <a:schemeClr val="lt1"/>
              </a:buClr>
              <a:buSzPts val="2400"/>
              <a:buFont typeface="Arial"/>
              <a:buChar char="●"/>
            </a:pPr>
            <a:r>
              <a:rPr lang="en" sz="2400">
                <a:solidFill>
                  <a:schemeClr val="lt1"/>
                </a:solidFill>
                <a:latin typeface="Arial"/>
                <a:ea typeface="Arial"/>
                <a:cs typeface="Arial"/>
                <a:sym typeface="Arial"/>
              </a:rPr>
              <a:t> </a:t>
            </a:r>
            <a:r>
              <a:rPr lang="en" sz="2400">
                <a:solidFill>
                  <a:schemeClr val="lt1"/>
                </a:solidFill>
                <a:latin typeface="Arial"/>
                <a:ea typeface="Arial"/>
                <a:cs typeface="Arial"/>
                <a:sym typeface="Arial"/>
              </a:rPr>
              <a:t>Lomotil</a:t>
            </a:r>
            <a:r>
              <a:rPr lang="en" sz="2400">
                <a:solidFill>
                  <a:schemeClr val="lt1"/>
                </a:solidFill>
                <a:latin typeface="Arial"/>
                <a:ea typeface="Arial"/>
                <a:cs typeface="Arial"/>
                <a:sym typeface="Arial"/>
              </a:rPr>
              <a:t> </a:t>
            </a:r>
            <a:endParaRPr sz="2400">
              <a:solidFill>
                <a:schemeClr val="lt1"/>
              </a:solidFill>
              <a:latin typeface="Arial"/>
              <a:ea typeface="Arial"/>
              <a:cs typeface="Arial"/>
              <a:sym typeface="Arial"/>
            </a:endParaRPr>
          </a:p>
          <a:p>
            <a:pPr indent="0" lvl="0" marL="914400" marR="0" rtl="0" algn="l">
              <a:lnSpc>
                <a:spcPct val="115000"/>
              </a:lnSpc>
              <a:spcBef>
                <a:spcPts val="1200"/>
              </a:spcBef>
              <a:spcAft>
                <a:spcPts val="1200"/>
              </a:spcAft>
              <a:buNone/>
            </a:pPr>
            <a:r>
              <a:t/>
            </a:r>
            <a:endParaRPr sz="2400">
              <a:solidFill>
                <a:srgbClr val="073763"/>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3">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3">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3">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3">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3">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3">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3">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3">
                                            <p:txEl>
                                              <p:pRg end="7" st="7"/>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44"/>
          <p:cNvSpPr txBox="1"/>
          <p:nvPr>
            <p:ph type="title"/>
          </p:nvPr>
        </p:nvSpPr>
        <p:spPr>
          <a:xfrm>
            <a:off x="311700" y="-1057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560">
                <a:solidFill>
                  <a:srgbClr val="20124D"/>
                </a:solidFill>
                <a:latin typeface="Arial"/>
                <a:ea typeface="Arial"/>
                <a:cs typeface="Arial"/>
                <a:sym typeface="Arial"/>
              </a:rPr>
              <a:t>NON-Narcotic Analgesics </a:t>
            </a:r>
            <a:endParaRPr sz="2560">
              <a:solidFill>
                <a:srgbClr val="20124D"/>
              </a:solidFill>
              <a:latin typeface="Arial"/>
              <a:ea typeface="Arial"/>
              <a:cs typeface="Arial"/>
              <a:sym typeface="Arial"/>
            </a:endParaRPr>
          </a:p>
        </p:txBody>
      </p:sp>
      <p:sp>
        <p:nvSpPr>
          <p:cNvPr id="279" name="Google Shape;279;p44"/>
          <p:cNvSpPr txBox="1"/>
          <p:nvPr>
            <p:ph idx="1" type="body"/>
          </p:nvPr>
        </p:nvSpPr>
        <p:spPr>
          <a:xfrm>
            <a:off x="108450" y="795800"/>
            <a:ext cx="8927100" cy="4570800"/>
          </a:xfrm>
          <a:prstGeom prst="rect">
            <a:avLst/>
          </a:prstGeom>
        </p:spPr>
        <p:txBody>
          <a:bodyPr anchorCtr="0" anchor="t" bIns="91425" lIns="91425" spcFirstLastPara="1" rIns="91425" wrap="square" tIns="91425">
            <a:normAutofit/>
          </a:bodyPr>
          <a:lstStyle/>
          <a:p>
            <a:pPr indent="-355600" lvl="0" marL="457200" rtl="0" algn="l">
              <a:spcBef>
                <a:spcPts val="0"/>
              </a:spcBef>
              <a:spcAft>
                <a:spcPts val="0"/>
              </a:spcAft>
              <a:buClr>
                <a:schemeClr val="lt1"/>
              </a:buClr>
              <a:buSzPts val="2000"/>
              <a:buChar char="❖"/>
            </a:pPr>
            <a:r>
              <a:rPr lang="en" sz="2000">
                <a:solidFill>
                  <a:schemeClr val="lt1"/>
                </a:solidFill>
                <a:latin typeface="Arial"/>
                <a:ea typeface="Arial"/>
                <a:cs typeface="Arial"/>
                <a:sym typeface="Arial"/>
              </a:rPr>
              <a:t>P</a:t>
            </a:r>
            <a:r>
              <a:rPr lang="en" sz="2000">
                <a:solidFill>
                  <a:schemeClr val="lt1"/>
                </a:solidFill>
                <a:latin typeface="Arial"/>
                <a:ea typeface="Arial"/>
                <a:cs typeface="Arial"/>
                <a:sym typeface="Arial"/>
              </a:rPr>
              <a:t>revent body from producing prostaglandins (lipid compound that causes pain, inflammation, fever) </a:t>
            </a:r>
            <a:r>
              <a:rPr lang="en" sz="2000">
                <a:solidFill>
                  <a:srgbClr val="00FFFF"/>
                </a:solidFill>
                <a:latin typeface="Arial"/>
                <a:ea typeface="Arial"/>
                <a:cs typeface="Arial"/>
                <a:sym typeface="Arial"/>
              </a:rPr>
              <a:t>→</a:t>
            </a:r>
            <a:r>
              <a:rPr lang="en" sz="2000">
                <a:solidFill>
                  <a:schemeClr val="lt1"/>
                </a:solidFill>
                <a:latin typeface="Arial"/>
                <a:ea typeface="Arial"/>
                <a:cs typeface="Arial"/>
                <a:sym typeface="Arial"/>
              </a:rPr>
              <a:t> block transmission of pain from nociceptors</a:t>
            </a:r>
            <a:endParaRPr sz="2000">
              <a:solidFill>
                <a:schemeClr val="lt1"/>
              </a:solidFill>
              <a:latin typeface="Arial"/>
              <a:ea typeface="Arial"/>
              <a:cs typeface="Arial"/>
              <a:sym typeface="Arial"/>
            </a:endParaRPr>
          </a:p>
          <a:p>
            <a:pPr indent="-355600" lvl="1" marL="914400" rtl="0" algn="l">
              <a:spcBef>
                <a:spcPts val="0"/>
              </a:spcBef>
              <a:spcAft>
                <a:spcPts val="0"/>
              </a:spcAft>
              <a:buClr>
                <a:schemeClr val="lt1"/>
              </a:buClr>
              <a:buSzPts val="2000"/>
              <a:buFont typeface="Arial"/>
              <a:buChar char="➢"/>
            </a:pPr>
            <a:r>
              <a:rPr lang="en" sz="2000">
                <a:solidFill>
                  <a:schemeClr val="lt1"/>
                </a:solidFill>
                <a:latin typeface="Arial"/>
                <a:ea typeface="Arial"/>
                <a:cs typeface="Arial"/>
                <a:sym typeface="Arial"/>
              </a:rPr>
              <a:t>Acetaminophen </a:t>
            </a:r>
            <a:endParaRPr sz="2000">
              <a:solidFill>
                <a:schemeClr val="lt1"/>
              </a:solidFill>
              <a:latin typeface="Arial"/>
              <a:ea typeface="Arial"/>
              <a:cs typeface="Arial"/>
              <a:sym typeface="Arial"/>
            </a:endParaRPr>
          </a:p>
          <a:p>
            <a:pPr indent="-355600" lvl="0" marL="457200" rtl="0" algn="l">
              <a:spcBef>
                <a:spcPts val="0"/>
              </a:spcBef>
              <a:spcAft>
                <a:spcPts val="0"/>
              </a:spcAft>
              <a:buClr>
                <a:schemeClr val="lt1"/>
              </a:buClr>
              <a:buSzPts val="2000"/>
              <a:buChar char="❖"/>
            </a:pPr>
            <a:r>
              <a:rPr lang="en" sz="2000">
                <a:solidFill>
                  <a:schemeClr val="lt1"/>
                </a:solidFill>
                <a:latin typeface="Arial"/>
                <a:ea typeface="Arial"/>
                <a:cs typeface="Arial"/>
                <a:sym typeface="Arial"/>
              </a:rPr>
              <a:t>Act on </a:t>
            </a:r>
            <a:r>
              <a:rPr b="1" lang="en" sz="2000">
                <a:solidFill>
                  <a:schemeClr val="lt1"/>
                </a:solidFill>
                <a:latin typeface="Arial"/>
                <a:ea typeface="Arial"/>
                <a:cs typeface="Arial"/>
                <a:sym typeface="Arial"/>
              </a:rPr>
              <a:t>CNS</a:t>
            </a:r>
            <a:r>
              <a:rPr lang="en" sz="2000">
                <a:solidFill>
                  <a:schemeClr val="lt1"/>
                </a:solidFill>
                <a:latin typeface="Arial"/>
                <a:ea typeface="Arial"/>
                <a:cs typeface="Arial"/>
                <a:sym typeface="Arial"/>
              </a:rPr>
              <a:t> and </a:t>
            </a:r>
            <a:r>
              <a:rPr b="1" lang="en" sz="2000">
                <a:solidFill>
                  <a:schemeClr val="lt1"/>
                </a:solidFill>
                <a:latin typeface="Arial"/>
                <a:ea typeface="Arial"/>
                <a:cs typeface="Arial"/>
                <a:sym typeface="Arial"/>
              </a:rPr>
              <a:t>PNS</a:t>
            </a:r>
            <a:r>
              <a:rPr lang="en" sz="2000">
                <a:solidFill>
                  <a:schemeClr val="lt1"/>
                </a:solidFill>
                <a:latin typeface="Arial"/>
                <a:ea typeface="Arial"/>
                <a:cs typeface="Arial"/>
                <a:sym typeface="Arial"/>
              </a:rPr>
              <a:t> to block production of COX 1 and COX 2 in cell membranes and prevent production of prostaglandins  </a:t>
            </a:r>
            <a:endParaRPr sz="2000">
              <a:solidFill>
                <a:schemeClr val="lt1"/>
              </a:solidFill>
              <a:latin typeface="Arial"/>
              <a:ea typeface="Arial"/>
              <a:cs typeface="Arial"/>
              <a:sym typeface="Arial"/>
            </a:endParaRPr>
          </a:p>
          <a:p>
            <a:pPr indent="-355600" lvl="1" marL="914400" rtl="0" algn="l">
              <a:spcBef>
                <a:spcPts val="0"/>
              </a:spcBef>
              <a:spcAft>
                <a:spcPts val="0"/>
              </a:spcAft>
              <a:buClr>
                <a:schemeClr val="lt1"/>
              </a:buClr>
              <a:buSzPts val="2000"/>
              <a:buFont typeface="Arial"/>
              <a:buChar char="➢"/>
            </a:pPr>
            <a:r>
              <a:rPr lang="en" sz="2000">
                <a:solidFill>
                  <a:schemeClr val="lt1"/>
                </a:solidFill>
                <a:latin typeface="Arial"/>
                <a:ea typeface="Arial"/>
                <a:cs typeface="Arial"/>
                <a:sym typeface="Arial"/>
              </a:rPr>
              <a:t>Nonsteroidal Anti-Inflammatory Drugs (NSAIDS) - </a:t>
            </a:r>
            <a:endParaRPr sz="2000">
              <a:solidFill>
                <a:schemeClr val="lt1"/>
              </a:solidFill>
              <a:latin typeface="Arial"/>
              <a:ea typeface="Arial"/>
              <a:cs typeface="Arial"/>
              <a:sym typeface="Arial"/>
            </a:endParaRPr>
          </a:p>
          <a:p>
            <a:pPr indent="-355600" lvl="0" marL="457200" rtl="0" algn="l">
              <a:spcBef>
                <a:spcPts val="0"/>
              </a:spcBef>
              <a:spcAft>
                <a:spcPts val="0"/>
              </a:spcAft>
              <a:buClr>
                <a:schemeClr val="lt1"/>
              </a:buClr>
              <a:buSzPts val="2000"/>
              <a:buFont typeface="Arial"/>
              <a:buChar char="❖"/>
            </a:pPr>
            <a:r>
              <a:rPr lang="en" sz="2000">
                <a:solidFill>
                  <a:schemeClr val="lt1"/>
                </a:solidFill>
                <a:latin typeface="Arial"/>
                <a:ea typeface="Arial"/>
                <a:cs typeface="Arial"/>
                <a:sym typeface="Arial"/>
              </a:rPr>
              <a:t> RX or OTC</a:t>
            </a:r>
            <a:endParaRPr sz="2000">
              <a:solidFill>
                <a:schemeClr val="lt1"/>
              </a:solidFill>
              <a:latin typeface="Arial"/>
              <a:ea typeface="Arial"/>
              <a:cs typeface="Arial"/>
              <a:sym typeface="Arial"/>
            </a:endParaRPr>
          </a:p>
          <a:p>
            <a:pPr indent="-355600" lvl="0" marL="457200" rtl="0" algn="l">
              <a:spcBef>
                <a:spcPts val="0"/>
              </a:spcBef>
              <a:spcAft>
                <a:spcPts val="0"/>
              </a:spcAft>
              <a:buClr>
                <a:schemeClr val="lt1"/>
              </a:buClr>
              <a:buSzPts val="2000"/>
              <a:buFont typeface="Arial"/>
              <a:buChar char="❖"/>
            </a:pPr>
            <a:r>
              <a:rPr lang="en" sz="2000">
                <a:solidFill>
                  <a:schemeClr val="lt1"/>
                </a:solidFill>
                <a:latin typeface="Arial"/>
                <a:ea typeface="Arial"/>
                <a:cs typeface="Arial"/>
                <a:sym typeface="Arial"/>
              </a:rPr>
              <a:t>Good for mild-moderate pain </a:t>
            </a:r>
            <a:endParaRPr sz="2000">
              <a:solidFill>
                <a:schemeClr val="lt1"/>
              </a:solidFill>
              <a:latin typeface="Arial"/>
              <a:ea typeface="Arial"/>
              <a:cs typeface="Arial"/>
              <a:sym typeface="Arial"/>
            </a:endParaRPr>
          </a:p>
          <a:p>
            <a:pPr indent="0" lvl="0" marL="914400" rtl="0" algn="l">
              <a:spcBef>
                <a:spcPts val="1200"/>
              </a:spcBef>
              <a:spcAft>
                <a:spcPts val="1200"/>
              </a:spcAft>
              <a:buNone/>
            </a:pPr>
            <a:r>
              <a:t/>
            </a:r>
            <a:endParaRPr b="1" sz="2000">
              <a:solidFill>
                <a:srgbClr val="0000FF"/>
              </a:solidFill>
              <a:latin typeface="Arial"/>
              <a:ea typeface="Arial"/>
              <a:cs typeface="Arial"/>
              <a:sym typeface="Arial"/>
            </a:endParaRPr>
          </a:p>
        </p:txBody>
      </p:sp>
      <p:pic>
        <p:nvPicPr>
          <p:cNvPr descr="Pill bottles lying on a black counter (Provided by Getty Images)" id="280" name="Google Shape;280;p44"/>
          <p:cNvPicPr preferRelativeResize="0"/>
          <p:nvPr/>
        </p:nvPicPr>
        <p:blipFill>
          <a:blip r:embed="rId3">
            <a:alphaModFix/>
          </a:blip>
          <a:stretch>
            <a:fillRect/>
          </a:stretch>
        </p:blipFill>
        <p:spPr>
          <a:xfrm>
            <a:off x="5840275" y="3443075"/>
            <a:ext cx="3415675" cy="174974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9">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9">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9">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9">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9">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9">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9">
                                            <p:txEl>
                                              <p:pRg end="6" st="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45"/>
          <p:cNvSpPr txBox="1"/>
          <p:nvPr>
            <p:ph type="title"/>
          </p:nvPr>
        </p:nvSpPr>
        <p:spPr>
          <a:xfrm>
            <a:off x="311700" y="-105675"/>
            <a:ext cx="8520600" cy="572700"/>
          </a:xfrm>
          <a:prstGeom prst="rect">
            <a:avLst/>
          </a:prstGeom>
        </p:spPr>
        <p:txBody>
          <a:bodyPr anchorCtr="0" anchor="t" bIns="91425" lIns="91425" spcFirstLastPara="1" rIns="91425" wrap="square" tIns="91425">
            <a:noAutofit/>
          </a:bodyPr>
          <a:lstStyle/>
          <a:p>
            <a:pPr indent="0" lvl="0" marL="457200" rtl="0" algn="l">
              <a:lnSpc>
                <a:spcPct val="115000"/>
              </a:lnSpc>
              <a:spcBef>
                <a:spcPts val="0"/>
              </a:spcBef>
              <a:spcAft>
                <a:spcPts val="1200"/>
              </a:spcAft>
              <a:buNone/>
            </a:pPr>
            <a:r>
              <a:rPr lang="en" sz="2400">
                <a:solidFill>
                  <a:schemeClr val="lt1"/>
                </a:solidFill>
                <a:latin typeface="Arial"/>
                <a:ea typeface="Arial"/>
                <a:cs typeface="Arial"/>
                <a:sym typeface="Arial"/>
              </a:rPr>
              <a:t>Acetaminophen / Tylenol</a:t>
            </a:r>
            <a:endParaRPr sz="2560">
              <a:solidFill>
                <a:srgbClr val="20124D"/>
              </a:solidFill>
              <a:latin typeface="Arial"/>
              <a:ea typeface="Arial"/>
              <a:cs typeface="Arial"/>
              <a:sym typeface="Arial"/>
            </a:endParaRPr>
          </a:p>
        </p:txBody>
      </p:sp>
      <p:sp>
        <p:nvSpPr>
          <p:cNvPr id="286" name="Google Shape;286;p45"/>
          <p:cNvSpPr txBox="1"/>
          <p:nvPr>
            <p:ph idx="1" type="body"/>
          </p:nvPr>
        </p:nvSpPr>
        <p:spPr>
          <a:xfrm>
            <a:off x="-73800" y="608450"/>
            <a:ext cx="9291600" cy="4746300"/>
          </a:xfrm>
          <a:prstGeom prst="rect">
            <a:avLst/>
          </a:prstGeom>
        </p:spPr>
        <p:txBody>
          <a:bodyPr anchorCtr="0" anchor="t" bIns="91425" lIns="91425" spcFirstLastPara="1" rIns="91425" wrap="square" tIns="91425">
            <a:normAutofit lnSpcReduction="10000"/>
          </a:bodyPr>
          <a:lstStyle/>
          <a:p>
            <a:pPr indent="0" lvl="0" marL="457200" rtl="0" algn="l">
              <a:spcBef>
                <a:spcPts val="0"/>
              </a:spcBef>
              <a:spcAft>
                <a:spcPts val="0"/>
              </a:spcAft>
              <a:buNone/>
            </a:pPr>
            <a:r>
              <a:t/>
            </a:r>
            <a:endParaRPr b="1" sz="2400">
              <a:solidFill>
                <a:schemeClr val="lt1"/>
              </a:solidFill>
              <a:latin typeface="Arial"/>
              <a:ea typeface="Arial"/>
              <a:cs typeface="Arial"/>
              <a:sym typeface="Arial"/>
            </a:endParaRPr>
          </a:p>
          <a:p>
            <a:pPr indent="-381000" lvl="1" marL="914400" rtl="0" algn="l">
              <a:spcBef>
                <a:spcPts val="1200"/>
              </a:spcBef>
              <a:spcAft>
                <a:spcPts val="0"/>
              </a:spcAft>
              <a:buClr>
                <a:schemeClr val="lt1"/>
              </a:buClr>
              <a:buSzPts val="2400"/>
              <a:buFont typeface="Arial"/>
              <a:buChar char="➢"/>
            </a:pPr>
            <a:r>
              <a:rPr lang="en" sz="2400">
                <a:solidFill>
                  <a:schemeClr val="lt1"/>
                </a:solidFill>
                <a:latin typeface="Arial"/>
                <a:ea typeface="Arial"/>
                <a:cs typeface="Arial"/>
                <a:sym typeface="Arial"/>
              </a:rPr>
              <a:t>Considered safest analgesic / antipyretic available (liver injury/toxicity with overdose) </a:t>
            </a:r>
            <a:endParaRPr sz="2400">
              <a:solidFill>
                <a:schemeClr val="lt1"/>
              </a:solidFill>
              <a:latin typeface="Arial"/>
              <a:ea typeface="Arial"/>
              <a:cs typeface="Arial"/>
              <a:sym typeface="Arial"/>
            </a:endParaRPr>
          </a:p>
          <a:p>
            <a:pPr indent="-381000" lvl="2" marL="1371600" rtl="0" algn="l">
              <a:spcBef>
                <a:spcPts val="0"/>
              </a:spcBef>
              <a:spcAft>
                <a:spcPts val="0"/>
              </a:spcAft>
              <a:buClr>
                <a:schemeClr val="lt1"/>
              </a:buClr>
              <a:buSzPts val="2400"/>
              <a:buFont typeface="Arial"/>
              <a:buChar char="■"/>
            </a:pPr>
            <a:r>
              <a:rPr lang="en" sz="2400">
                <a:solidFill>
                  <a:schemeClr val="lt1"/>
                </a:solidFill>
                <a:latin typeface="Arial"/>
                <a:ea typeface="Arial"/>
                <a:cs typeface="Arial"/>
                <a:sym typeface="Arial"/>
              </a:rPr>
              <a:t>Safe in pediatric populations</a:t>
            </a:r>
            <a:endParaRPr sz="2400">
              <a:solidFill>
                <a:schemeClr val="lt1"/>
              </a:solidFill>
              <a:latin typeface="Arial"/>
              <a:ea typeface="Arial"/>
              <a:cs typeface="Arial"/>
              <a:sym typeface="Arial"/>
            </a:endParaRPr>
          </a:p>
          <a:p>
            <a:pPr indent="-381000" lvl="2" marL="1371600" rtl="0" algn="l">
              <a:spcBef>
                <a:spcPts val="0"/>
              </a:spcBef>
              <a:spcAft>
                <a:spcPts val="0"/>
              </a:spcAft>
              <a:buClr>
                <a:schemeClr val="lt1"/>
              </a:buClr>
              <a:buSzPts val="2400"/>
              <a:buFont typeface="Arial"/>
              <a:buChar char="■"/>
            </a:pPr>
            <a:r>
              <a:rPr lang="en" sz="2400">
                <a:solidFill>
                  <a:schemeClr val="lt1"/>
                </a:solidFill>
                <a:latin typeface="Arial"/>
                <a:ea typeface="Arial"/>
                <a:cs typeface="Arial"/>
                <a:sym typeface="Arial"/>
              </a:rPr>
              <a:t>Pregnant (yes/no?)</a:t>
            </a:r>
            <a:endParaRPr sz="2400">
              <a:solidFill>
                <a:schemeClr val="lt1"/>
              </a:solidFill>
              <a:latin typeface="Arial"/>
              <a:ea typeface="Arial"/>
              <a:cs typeface="Arial"/>
              <a:sym typeface="Arial"/>
            </a:endParaRPr>
          </a:p>
          <a:p>
            <a:pPr indent="-381000" lvl="2" marL="1371600" rtl="0" algn="l">
              <a:spcBef>
                <a:spcPts val="0"/>
              </a:spcBef>
              <a:spcAft>
                <a:spcPts val="0"/>
              </a:spcAft>
              <a:buClr>
                <a:schemeClr val="lt1"/>
              </a:buClr>
              <a:buSzPts val="2400"/>
              <a:buFont typeface="Arial"/>
              <a:buChar char="■"/>
            </a:pPr>
            <a:r>
              <a:rPr lang="en" sz="2400">
                <a:solidFill>
                  <a:schemeClr val="lt1"/>
                </a:solidFill>
                <a:latin typeface="Arial"/>
                <a:ea typeface="Arial"/>
                <a:cs typeface="Arial"/>
                <a:sym typeface="Arial"/>
              </a:rPr>
              <a:t>Nursing </a:t>
            </a:r>
            <a:endParaRPr sz="2400">
              <a:solidFill>
                <a:schemeClr val="lt1"/>
              </a:solidFill>
              <a:latin typeface="Arial"/>
              <a:ea typeface="Arial"/>
              <a:cs typeface="Arial"/>
              <a:sym typeface="Arial"/>
            </a:endParaRPr>
          </a:p>
          <a:p>
            <a:pPr indent="-381000" lvl="2" marL="1371600" rtl="0" algn="l">
              <a:spcBef>
                <a:spcPts val="0"/>
              </a:spcBef>
              <a:spcAft>
                <a:spcPts val="0"/>
              </a:spcAft>
              <a:buClr>
                <a:schemeClr val="lt1"/>
              </a:buClr>
              <a:buSzPts val="2400"/>
              <a:buFont typeface="Arial"/>
              <a:buChar char="■"/>
            </a:pPr>
            <a:r>
              <a:rPr lang="en" sz="2400">
                <a:solidFill>
                  <a:schemeClr val="lt1"/>
                </a:solidFill>
                <a:latin typeface="Arial"/>
                <a:ea typeface="Arial"/>
                <a:cs typeface="Arial"/>
                <a:sym typeface="Arial"/>
              </a:rPr>
              <a:t>Caution hepatic disease, alcoholism </a:t>
            </a:r>
            <a:endParaRPr sz="2400">
              <a:solidFill>
                <a:schemeClr val="lt1"/>
              </a:solidFill>
              <a:latin typeface="Arial"/>
              <a:ea typeface="Arial"/>
              <a:cs typeface="Arial"/>
              <a:sym typeface="Arial"/>
            </a:endParaRPr>
          </a:p>
          <a:p>
            <a:pPr indent="-381000" lvl="3" marL="1828800" rtl="0" algn="l">
              <a:spcBef>
                <a:spcPts val="0"/>
              </a:spcBef>
              <a:spcAft>
                <a:spcPts val="0"/>
              </a:spcAft>
              <a:buClr>
                <a:schemeClr val="lt1"/>
              </a:buClr>
              <a:buSzPts val="2400"/>
              <a:buFont typeface="Arial"/>
              <a:buChar char="●"/>
            </a:pPr>
            <a:r>
              <a:rPr lang="en" sz="2400">
                <a:solidFill>
                  <a:schemeClr val="lt1"/>
                </a:solidFill>
                <a:latin typeface="Arial"/>
                <a:ea typeface="Arial"/>
                <a:cs typeface="Arial"/>
                <a:sym typeface="Arial"/>
              </a:rPr>
              <a:t>Most common cause of liver failure  </a:t>
            </a:r>
            <a:endParaRPr sz="2400">
              <a:solidFill>
                <a:schemeClr val="lt1"/>
              </a:solidFill>
              <a:latin typeface="Arial"/>
              <a:ea typeface="Arial"/>
              <a:cs typeface="Arial"/>
              <a:sym typeface="Arial"/>
            </a:endParaRPr>
          </a:p>
          <a:p>
            <a:pPr indent="0" lvl="0" marL="914400" rtl="0" algn="l">
              <a:spcBef>
                <a:spcPts val="1200"/>
              </a:spcBef>
              <a:spcAft>
                <a:spcPts val="0"/>
              </a:spcAft>
              <a:buNone/>
            </a:pPr>
            <a:r>
              <a:t/>
            </a:r>
            <a:endParaRPr sz="2400">
              <a:solidFill>
                <a:schemeClr val="lt1"/>
              </a:solidFill>
              <a:latin typeface="Arial"/>
              <a:ea typeface="Arial"/>
              <a:cs typeface="Arial"/>
              <a:sym typeface="Arial"/>
            </a:endParaRPr>
          </a:p>
          <a:p>
            <a:pPr indent="0" lvl="0" marL="1371600" rtl="0" algn="l">
              <a:spcBef>
                <a:spcPts val="1200"/>
              </a:spcBef>
              <a:spcAft>
                <a:spcPts val="1200"/>
              </a:spcAft>
              <a:buNone/>
            </a:pPr>
            <a:r>
              <a:t/>
            </a:r>
            <a:endParaRPr sz="2400">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6">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6">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6">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6">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6">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6">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6">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6">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6">
                                            <p:txEl>
                                              <p:pRg end="8" st="8"/>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46"/>
          <p:cNvSpPr txBox="1"/>
          <p:nvPr>
            <p:ph type="title"/>
          </p:nvPr>
        </p:nvSpPr>
        <p:spPr>
          <a:xfrm>
            <a:off x="2027525" y="563525"/>
            <a:ext cx="6321600" cy="635400"/>
          </a:xfrm>
          <a:prstGeom prst="rect">
            <a:avLst/>
          </a:prstGeom>
        </p:spPr>
        <p:txBody>
          <a:bodyPr anchorCtr="0" anchor="t" bIns="91425" lIns="91425" spcFirstLastPara="1" rIns="91425" wrap="square" tIns="91425">
            <a:normAutofit fontScale="90000"/>
          </a:bodyPr>
          <a:lstStyle/>
          <a:p>
            <a:pPr indent="0" lvl="0" marL="457200" rtl="0" algn="l">
              <a:lnSpc>
                <a:spcPct val="115000"/>
              </a:lnSpc>
              <a:spcBef>
                <a:spcPts val="0"/>
              </a:spcBef>
              <a:spcAft>
                <a:spcPts val="0"/>
              </a:spcAft>
              <a:buNone/>
            </a:pPr>
            <a:r>
              <a:rPr lang="en" sz="2400">
                <a:solidFill>
                  <a:schemeClr val="lt1"/>
                </a:solidFill>
                <a:latin typeface="Arial"/>
                <a:ea typeface="Arial"/>
                <a:cs typeface="Arial"/>
                <a:sym typeface="Arial"/>
              </a:rPr>
              <a:t>Acetaminophen / Tylenol </a:t>
            </a:r>
            <a:endParaRPr sz="2560">
              <a:solidFill>
                <a:srgbClr val="20124D"/>
              </a:solidFill>
              <a:latin typeface="Arial"/>
              <a:ea typeface="Arial"/>
              <a:cs typeface="Arial"/>
              <a:sym typeface="Arial"/>
            </a:endParaRPr>
          </a:p>
          <a:p>
            <a:pPr indent="0" lvl="0" marL="0" rtl="0" algn="l">
              <a:spcBef>
                <a:spcPts val="1200"/>
              </a:spcBef>
              <a:spcAft>
                <a:spcPts val="0"/>
              </a:spcAft>
              <a:buNone/>
            </a:pPr>
            <a:r>
              <a:t/>
            </a:r>
            <a:endParaRPr/>
          </a:p>
        </p:txBody>
      </p:sp>
      <p:sp>
        <p:nvSpPr>
          <p:cNvPr id="292" name="Google Shape;292;p46"/>
          <p:cNvSpPr txBox="1"/>
          <p:nvPr>
            <p:ph idx="1" type="body"/>
          </p:nvPr>
        </p:nvSpPr>
        <p:spPr>
          <a:xfrm>
            <a:off x="2410112" y="1595776"/>
            <a:ext cx="6321600" cy="3002400"/>
          </a:xfrm>
          <a:prstGeom prst="rect">
            <a:avLst/>
          </a:prstGeom>
        </p:spPr>
        <p:txBody>
          <a:bodyPr anchorCtr="0" anchor="t" bIns="91425" lIns="91425" spcFirstLastPara="1" rIns="91425" wrap="square" tIns="91425">
            <a:normAutofit/>
          </a:bodyPr>
          <a:lstStyle/>
          <a:p>
            <a:pPr indent="-381000" lvl="1" marL="914400" rtl="0" algn="l">
              <a:spcBef>
                <a:spcPts val="0"/>
              </a:spcBef>
              <a:spcAft>
                <a:spcPts val="0"/>
              </a:spcAft>
              <a:buClr>
                <a:schemeClr val="lt1"/>
              </a:buClr>
              <a:buSzPts val="2400"/>
              <a:buFont typeface="Arial"/>
              <a:buChar char="➢"/>
            </a:pPr>
            <a:r>
              <a:rPr lang="en" sz="2400">
                <a:solidFill>
                  <a:schemeClr val="lt1"/>
                </a:solidFill>
                <a:latin typeface="Arial"/>
                <a:ea typeface="Arial"/>
                <a:cs typeface="Arial"/>
                <a:sym typeface="Arial"/>
              </a:rPr>
              <a:t> </a:t>
            </a:r>
            <a:r>
              <a:rPr lang="en" sz="2400">
                <a:solidFill>
                  <a:srgbClr val="0000FF"/>
                </a:solidFill>
                <a:latin typeface="Arial"/>
                <a:ea typeface="Arial"/>
                <a:cs typeface="Arial"/>
                <a:sym typeface="Arial"/>
              </a:rPr>
              <a:t>No-little GI issues</a:t>
            </a:r>
            <a:r>
              <a:rPr lang="en" sz="2400">
                <a:solidFill>
                  <a:schemeClr val="lt1"/>
                </a:solidFill>
                <a:latin typeface="Arial"/>
                <a:ea typeface="Arial"/>
                <a:cs typeface="Arial"/>
                <a:sym typeface="Arial"/>
              </a:rPr>
              <a:t> </a:t>
            </a:r>
            <a:endParaRPr sz="2400">
              <a:solidFill>
                <a:schemeClr val="lt1"/>
              </a:solidFill>
              <a:latin typeface="Arial"/>
              <a:ea typeface="Arial"/>
              <a:cs typeface="Arial"/>
              <a:sym typeface="Arial"/>
            </a:endParaRPr>
          </a:p>
          <a:p>
            <a:pPr indent="-381000" lvl="1" marL="914400" rtl="0" algn="l">
              <a:spcBef>
                <a:spcPts val="0"/>
              </a:spcBef>
              <a:spcAft>
                <a:spcPts val="0"/>
              </a:spcAft>
              <a:buClr>
                <a:schemeClr val="lt1"/>
              </a:buClr>
              <a:buSzPts val="2400"/>
              <a:buFont typeface="Arial"/>
              <a:buChar char="➢"/>
            </a:pPr>
            <a:r>
              <a:rPr lang="en" sz="2400">
                <a:solidFill>
                  <a:schemeClr val="lt1"/>
                </a:solidFill>
                <a:latin typeface="Arial"/>
                <a:ea typeface="Arial"/>
                <a:cs typeface="Arial"/>
                <a:sym typeface="Arial"/>
              </a:rPr>
              <a:t>No</a:t>
            </a:r>
            <a:r>
              <a:rPr lang="en" sz="2400">
                <a:solidFill>
                  <a:srgbClr val="0000FF"/>
                </a:solidFill>
                <a:latin typeface="Arial"/>
                <a:ea typeface="Arial"/>
                <a:cs typeface="Arial"/>
                <a:sym typeface="Arial"/>
              </a:rPr>
              <a:t> greater effect with greater dose past 1000mg </a:t>
            </a:r>
            <a:endParaRPr sz="2400">
              <a:solidFill>
                <a:srgbClr val="0000FF"/>
              </a:solidFill>
              <a:latin typeface="Arial"/>
              <a:ea typeface="Arial"/>
              <a:cs typeface="Arial"/>
              <a:sym typeface="Arial"/>
            </a:endParaRPr>
          </a:p>
          <a:p>
            <a:pPr indent="-381000" lvl="2" marL="1371600" rtl="0" algn="l">
              <a:spcBef>
                <a:spcPts val="0"/>
              </a:spcBef>
              <a:spcAft>
                <a:spcPts val="0"/>
              </a:spcAft>
              <a:buClr>
                <a:schemeClr val="lt1"/>
              </a:buClr>
              <a:buSzPts val="2400"/>
              <a:buFont typeface="Arial"/>
              <a:buChar char="■"/>
            </a:pPr>
            <a:r>
              <a:rPr lang="en" sz="2400">
                <a:solidFill>
                  <a:schemeClr val="lt1"/>
                </a:solidFill>
                <a:latin typeface="Arial"/>
                <a:ea typeface="Arial"/>
                <a:cs typeface="Arial"/>
                <a:sym typeface="Arial"/>
              </a:rPr>
              <a:t>Maximum daily dose 3 grams  </a:t>
            </a:r>
            <a:endParaRPr sz="2400">
              <a:solidFill>
                <a:schemeClr val="lt1"/>
              </a:solidFill>
              <a:latin typeface="Arial"/>
              <a:ea typeface="Arial"/>
              <a:cs typeface="Arial"/>
              <a:sym typeface="Arial"/>
            </a:endParaRPr>
          </a:p>
          <a:p>
            <a:pPr indent="-381000" lvl="2" marL="1371600" rtl="0" algn="l">
              <a:spcBef>
                <a:spcPts val="0"/>
              </a:spcBef>
              <a:spcAft>
                <a:spcPts val="0"/>
              </a:spcAft>
              <a:buClr>
                <a:schemeClr val="lt1"/>
              </a:buClr>
              <a:buSzPts val="2400"/>
              <a:buFont typeface="Arial"/>
              <a:buChar char="■"/>
            </a:pPr>
            <a:r>
              <a:rPr lang="en" sz="2400">
                <a:solidFill>
                  <a:srgbClr val="0000FF"/>
                </a:solidFill>
                <a:latin typeface="Arial"/>
                <a:ea typeface="Arial"/>
                <a:cs typeface="Arial"/>
                <a:sym typeface="Arial"/>
              </a:rPr>
              <a:t>Rebound pain/headache </a:t>
            </a:r>
            <a:r>
              <a:rPr lang="en" sz="2400">
                <a:solidFill>
                  <a:schemeClr val="lt1"/>
                </a:solidFill>
                <a:latin typeface="Arial"/>
                <a:ea typeface="Arial"/>
                <a:cs typeface="Arial"/>
                <a:sym typeface="Arial"/>
              </a:rPr>
              <a:t> </a:t>
            </a:r>
            <a:endParaRPr sz="2400">
              <a:solidFill>
                <a:schemeClr val="lt1"/>
              </a:solidFill>
              <a:latin typeface="Arial"/>
              <a:ea typeface="Arial"/>
              <a:cs typeface="Arial"/>
              <a:sym typeface="Arial"/>
            </a:endParaRPr>
          </a:p>
          <a:p>
            <a:pPr indent="-381000" lvl="1" marL="914400" rtl="0" algn="l">
              <a:spcBef>
                <a:spcPts val="0"/>
              </a:spcBef>
              <a:spcAft>
                <a:spcPts val="0"/>
              </a:spcAft>
              <a:buClr>
                <a:schemeClr val="lt1"/>
              </a:buClr>
              <a:buSzPts val="2400"/>
              <a:buFont typeface="Arial"/>
              <a:buChar char="➢"/>
            </a:pPr>
            <a:r>
              <a:rPr lang="en" sz="2400">
                <a:solidFill>
                  <a:schemeClr val="lt1"/>
                </a:solidFill>
                <a:latin typeface="Arial"/>
                <a:ea typeface="Arial"/>
                <a:cs typeface="Arial"/>
                <a:sym typeface="Arial"/>
              </a:rPr>
              <a:t>Commonly Rx’ed with narcotic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47"/>
          <p:cNvSpPr txBox="1"/>
          <p:nvPr>
            <p:ph idx="1" type="body"/>
          </p:nvPr>
        </p:nvSpPr>
        <p:spPr>
          <a:xfrm>
            <a:off x="-107175" y="977300"/>
            <a:ext cx="8943000" cy="4420200"/>
          </a:xfrm>
          <a:prstGeom prst="rect">
            <a:avLst/>
          </a:prstGeom>
        </p:spPr>
        <p:txBody>
          <a:bodyPr anchorCtr="0" anchor="t" bIns="91425" lIns="91425" spcFirstLastPara="1" rIns="91425" wrap="square" tIns="91425">
            <a:noAutofit/>
          </a:bodyPr>
          <a:lstStyle/>
          <a:p>
            <a:pPr indent="0" lvl="0" marL="914400" rtl="0" algn="l">
              <a:spcBef>
                <a:spcPts val="0"/>
              </a:spcBef>
              <a:spcAft>
                <a:spcPts val="0"/>
              </a:spcAft>
              <a:buNone/>
            </a:pPr>
            <a:r>
              <a:rPr b="1" lang="en" sz="2360">
                <a:solidFill>
                  <a:schemeClr val="lt1"/>
                </a:solidFill>
              </a:rPr>
              <a:t>Aspirin and NSAIDS </a:t>
            </a:r>
            <a:endParaRPr b="1" sz="2360">
              <a:solidFill>
                <a:schemeClr val="lt1"/>
              </a:solidFill>
            </a:endParaRPr>
          </a:p>
          <a:p>
            <a:pPr indent="-346710" lvl="2" marL="1371600" rtl="0" algn="l">
              <a:spcBef>
                <a:spcPts val="1200"/>
              </a:spcBef>
              <a:spcAft>
                <a:spcPts val="0"/>
              </a:spcAft>
              <a:buClr>
                <a:schemeClr val="lt1"/>
              </a:buClr>
              <a:buSzPts val="1860"/>
              <a:buChar char="■"/>
            </a:pPr>
            <a:r>
              <a:rPr lang="en" sz="1860">
                <a:solidFill>
                  <a:schemeClr val="lt1"/>
                </a:solidFill>
              </a:rPr>
              <a:t>Analgesic </a:t>
            </a:r>
            <a:endParaRPr sz="1860">
              <a:solidFill>
                <a:schemeClr val="lt1"/>
              </a:solidFill>
            </a:endParaRPr>
          </a:p>
          <a:p>
            <a:pPr indent="-346710" lvl="2" marL="1371600" rtl="0" algn="l">
              <a:spcBef>
                <a:spcPts val="0"/>
              </a:spcBef>
              <a:spcAft>
                <a:spcPts val="0"/>
              </a:spcAft>
              <a:buClr>
                <a:schemeClr val="lt1"/>
              </a:buClr>
              <a:buSzPts val="1860"/>
              <a:buChar char="■"/>
            </a:pPr>
            <a:r>
              <a:rPr lang="en" sz="1860">
                <a:solidFill>
                  <a:schemeClr val="lt1"/>
                </a:solidFill>
              </a:rPr>
              <a:t>Antipyretic </a:t>
            </a:r>
            <a:endParaRPr sz="1860">
              <a:solidFill>
                <a:schemeClr val="lt1"/>
              </a:solidFill>
            </a:endParaRPr>
          </a:p>
          <a:p>
            <a:pPr indent="-346710" lvl="2" marL="1371600" rtl="0" algn="l">
              <a:spcBef>
                <a:spcPts val="0"/>
              </a:spcBef>
              <a:spcAft>
                <a:spcPts val="0"/>
              </a:spcAft>
              <a:buClr>
                <a:schemeClr val="lt1"/>
              </a:buClr>
              <a:buSzPts val="1860"/>
              <a:buChar char="■"/>
            </a:pPr>
            <a:r>
              <a:rPr lang="en" sz="1860">
                <a:solidFill>
                  <a:schemeClr val="lt1"/>
                </a:solidFill>
              </a:rPr>
              <a:t>Antiplatelet</a:t>
            </a:r>
            <a:endParaRPr sz="1860">
              <a:solidFill>
                <a:schemeClr val="lt1"/>
              </a:solidFill>
            </a:endParaRPr>
          </a:p>
          <a:p>
            <a:pPr indent="-346710" lvl="2" marL="1371600" rtl="0" algn="l">
              <a:spcBef>
                <a:spcPts val="0"/>
              </a:spcBef>
              <a:spcAft>
                <a:spcPts val="0"/>
              </a:spcAft>
              <a:buClr>
                <a:schemeClr val="lt1"/>
              </a:buClr>
              <a:buSzPts val="1860"/>
              <a:buChar char="■"/>
            </a:pPr>
            <a:r>
              <a:rPr lang="en" sz="1860">
                <a:solidFill>
                  <a:schemeClr val="lt1"/>
                </a:solidFill>
              </a:rPr>
              <a:t>Anti-inflammatory </a:t>
            </a:r>
            <a:endParaRPr sz="1860">
              <a:solidFill>
                <a:schemeClr val="lt1"/>
              </a:solidFill>
            </a:endParaRPr>
          </a:p>
          <a:p>
            <a:pPr indent="0" lvl="0" marL="0" rtl="0" algn="l">
              <a:spcBef>
                <a:spcPts val="1200"/>
              </a:spcBef>
              <a:spcAft>
                <a:spcPts val="0"/>
              </a:spcAft>
              <a:buNone/>
            </a:pPr>
            <a:r>
              <a:rPr lang="en" sz="1860">
                <a:solidFill>
                  <a:schemeClr val="lt1"/>
                </a:solidFill>
              </a:rPr>
              <a:t>    Decreases the synthesis and release of prostaglandins from cell membranes </a:t>
            </a:r>
            <a:endParaRPr sz="1860">
              <a:solidFill>
                <a:schemeClr val="lt1"/>
              </a:solidFill>
            </a:endParaRPr>
          </a:p>
          <a:p>
            <a:pPr indent="0" lvl="0" marL="1828800" rtl="0" algn="l">
              <a:spcBef>
                <a:spcPts val="1200"/>
              </a:spcBef>
              <a:spcAft>
                <a:spcPts val="0"/>
              </a:spcAft>
              <a:buNone/>
            </a:pPr>
            <a:r>
              <a:t/>
            </a:r>
            <a:endParaRPr sz="1860">
              <a:solidFill>
                <a:schemeClr val="lt1"/>
              </a:solidFill>
            </a:endParaRPr>
          </a:p>
          <a:p>
            <a:pPr indent="0" lvl="0" marL="0" rtl="0" algn="l">
              <a:spcBef>
                <a:spcPts val="1200"/>
              </a:spcBef>
              <a:spcAft>
                <a:spcPts val="0"/>
              </a:spcAft>
              <a:buNone/>
            </a:pPr>
            <a:r>
              <a:t/>
            </a:r>
            <a:endParaRPr b="1" sz="1260">
              <a:solidFill>
                <a:srgbClr val="0000FF"/>
              </a:solidFill>
            </a:endParaRPr>
          </a:p>
          <a:p>
            <a:pPr indent="-295910" lvl="1" marL="914400" rtl="0" algn="l">
              <a:spcBef>
                <a:spcPts val="1200"/>
              </a:spcBef>
              <a:spcAft>
                <a:spcPts val="0"/>
              </a:spcAft>
              <a:buClr>
                <a:srgbClr val="073763"/>
              </a:buClr>
              <a:buSzPts val="1060"/>
              <a:buChar char="➢"/>
            </a:pPr>
            <a:r>
              <a:t/>
            </a:r>
            <a:endParaRPr sz="1060">
              <a:solidFill>
                <a:srgbClr val="073763"/>
              </a:solidFill>
            </a:endParaRPr>
          </a:p>
        </p:txBody>
      </p:sp>
      <p:pic>
        <p:nvPicPr>
          <p:cNvPr descr="Woman with thermometer , lying in bed with flu and fever (Provided by Getty Images)" id="298" name="Google Shape;298;p47"/>
          <p:cNvPicPr preferRelativeResize="0"/>
          <p:nvPr/>
        </p:nvPicPr>
        <p:blipFill>
          <a:blip r:embed="rId3">
            <a:alphaModFix/>
          </a:blip>
          <a:stretch>
            <a:fillRect/>
          </a:stretch>
        </p:blipFill>
        <p:spPr>
          <a:xfrm>
            <a:off x="6015646" y="977301"/>
            <a:ext cx="2986424" cy="19904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7">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7">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7">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7">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7">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7">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7">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7">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7">
                                            <p:txEl>
                                              <p:pRg end="8" st="8"/>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48"/>
          <p:cNvSpPr txBox="1"/>
          <p:nvPr>
            <p:ph type="title"/>
          </p:nvPr>
        </p:nvSpPr>
        <p:spPr>
          <a:xfrm>
            <a:off x="2201475" y="-70100"/>
            <a:ext cx="6321600" cy="635400"/>
          </a:xfrm>
          <a:prstGeom prst="rect">
            <a:avLst/>
          </a:prstGeom>
        </p:spPr>
        <p:txBody>
          <a:bodyPr anchorCtr="0" anchor="t" bIns="91425" lIns="91425" spcFirstLastPara="1" rIns="91425" wrap="square" tIns="91425">
            <a:normAutofit/>
          </a:bodyPr>
          <a:lstStyle/>
          <a:p>
            <a:pPr indent="0" lvl="0" marL="914400" rtl="0" algn="l">
              <a:lnSpc>
                <a:spcPct val="115000"/>
              </a:lnSpc>
              <a:spcBef>
                <a:spcPts val="0"/>
              </a:spcBef>
              <a:spcAft>
                <a:spcPts val="1200"/>
              </a:spcAft>
              <a:buNone/>
            </a:pPr>
            <a:r>
              <a:rPr lang="en" sz="2360">
                <a:solidFill>
                  <a:schemeClr val="lt1"/>
                </a:solidFill>
                <a:latin typeface="Lato"/>
                <a:ea typeface="Lato"/>
                <a:cs typeface="Lato"/>
                <a:sym typeface="Lato"/>
              </a:rPr>
              <a:t>Aspirin and NSAIDS </a:t>
            </a:r>
            <a:endParaRPr/>
          </a:p>
        </p:txBody>
      </p:sp>
      <p:sp>
        <p:nvSpPr>
          <p:cNvPr id="304" name="Google Shape;304;p48"/>
          <p:cNvSpPr txBox="1"/>
          <p:nvPr>
            <p:ph idx="1" type="body"/>
          </p:nvPr>
        </p:nvSpPr>
        <p:spPr>
          <a:xfrm>
            <a:off x="993775" y="565300"/>
            <a:ext cx="7941600" cy="3796800"/>
          </a:xfrm>
          <a:prstGeom prst="rect">
            <a:avLst/>
          </a:prstGeom>
        </p:spPr>
        <p:txBody>
          <a:bodyPr anchorCtr="0" anchor="t" bIns="91425" lIns="91425" spcFirstLastPara="1" rIns="91425" wrap="square" tIns="91425">
            <a:normAutofit/>
          </a:bodyPr>
          <a:lstStyle/>
          <a:p>
            <a:pPr indent="0" lvl="0" marL="1828800" rtl="0" algn="l">
              <a:spcBef>
                <a:spcPts val="0"/>
              </a:spcBef>
              <a:spcAft>
                <a:spcPts val="0"/>
              </a:spcAft>
              <a:buNone/>
            </a:pPr>
            <a:r>
              <a:rPr lang="en" sz="1860">
                <a:solidFill>
                  <a:schemeClr val="lt1"/>
                </a:solidFill>
              </a:rPr>
              <a:t>Attacks </a:t>
            </a:r>
            <a:r>
              <a:rPr lang="en" sz="1860">
                <a:solidFill>
                  <a:schemeClr val="lt1"/>
                </a:solidFill>
              </a:rPr>
              <a:t> CNS / PNS pain</a:t>
            </a:r>
            <a:endParaRPr sz="1860">
              <a:solidFill>
                <a:schemeClr val="lt1"/>
              </a:solidFill>
            </a:endParaRPr>
          </a:p>
          <a:p>
            <a:pPr indent="-346710" lvl="4" marL="2286000" rtl="0" algn="l">
              <a:spcBef>
                <a:spcPts val="1200"/>
              </a:spcBef>
              <a:spcAft>
                <a:spcPts val="0"/>
              </a:spcAft>
              <a:buClr>
                <a:schemeClr val="lt1"/>
              </a:buClr>
              <a:buSzPts val="1860"/>
              <a:buChar char="◆"/>
            </a:pPr>
            <a:r>
              <a:rPr lang="en" sz="1860">
                <a:solidFill>
                  <a:schemeClr val="lt1"/>
                </a:solidFill>
              </a:rPr>
              <a:t>Reduces sensitivity of pain receptors in CNS </a:t>
            </a:r>
            <a:endParaRPr sz="1860">
              <a:solidFill>
                <a:schemeClr val="lt1"/>
              </a:solidFill>
            </a:endParaRPr>
          </a:p>
          <a:p>
            <a:pPr indent="-346710" lvl="4" marL="2286000" rtl="0" algn="l">
              <a:spcBef>
                <a:spcPts val="0"/>
              </a:spcBef>
              <a:spcAft>
                <a:spcPts val="0"/>
              </a:spcAft>
              <a:buClr>
                <a:schemeClr val="lt1"/>
              </a:buClr>
              <a:buSzPts val="1860"/>
              <a:buChar char="◆"/>
            </a:pPr>
            <a:r>
              <a:rPr lang="en" sz="1860">
                <a:solidFill>
                  <a:schemeClr val="lt1"/>
                </a:solidFill>
              </a:rPr>
              <a:t>Decreases COX 1&amp;2 activity → block prostaglandin synthesis </a:t>
            </a:r>
            <a:endParaRPr sz="1860">
              <a:solidFill>
                <a:schemeClr val="lt1"/>
              </a:solidFill>
            </a:endParaRPr>
          </a:p>
          <a:p>
            <a:pPr indent="-346710" lvl="3" marL="1828800" rtl="0" algn="l">
              <a:spcBef>
                <a:spcPts val="0"/>
              </a:spcBef>
              <a:spcAft>
                <a:spcPts val="0"/>
              </a:spcAft>
              <a:buClr>
                <a:schemeClr val="lt1"/>
              </a:buClr>
              <a:buSzPts val="1860"/>
              <a:buChar char="●"/>
            </a:pPr>
            <a:r>
              <a:rPr lang="en" sz="1860">
                <a:solidFill>
                  <a:schemeClr val="lt1"/>
                </a:solidFill>
              </a:rPr>
              <a:t>Aspirin not typically used for  ocular pain </a:t>
            </a:r>
            <a:endParaRPr sz="1860">
              <a:solidFill>
                <a:schemeClr val="lt1"/>
              </a:solidFill>
            </a:endParaRPr>
          </a:p>
          <a:p>
            <a:pPr indent="-346710" lvl="3" marL="1828800" rtl="0" algn="l">
              <a:spcBef>
                <a:spcPts val="0"/>
              </a:spcBef>
              <a:spcAft>
                <a:spcPts val="0"/>
              </a:spcAft>
              <a:buClr>
                <a:schemeClr val="lt1"/>
              </a:buClr>
              <a:buSzPts val="1860"/>
              <a:buChar char="●"/>
            </a:pPr>
            <a:r>
              <a:rPr lang="en" sz="1860">
                <a:solidFill>
                  <a:schemeClr val="lt1"/>
                </a:solidFill>
              </a:rPr>
              <a:t>Selective COX-2 inhibitors </a:t>
            </a:r>
            <a:endParaRPr sz="1860">
              <a:solidFill>
                <a:schemeClr val="lt1"/>
              </a:solidFill>
            </a:endParaRPr>
          </a:p>
          <a:p>
            <a:pPr indent="-346710" lvl="4" marL="2286000" rtl="0" algn="l">
              <a:spcBef>
                <a:spcPts val="0"/>
              </a:spcBef>
              <a:spcAft>
                <a:spcPts val="0"/>
              </a:spcAft>
              <a:buClr>
                <a:schemeClr val="lt1"/>
              </a:buClr>
              <a:buSzPts val="1860"/>
              <a:buChar char="◆"/>
            </a:pPr>
            <a:r>
              <a:rPr lang="en" sz="1860">
                <a:solidFill>
                  <a:schemeClr val="lt1"/>
                </a:solidFill>
              </a:rPr>
              <a:t>Celecoxib is the Rx only selective NSAIDs that DO NOT have antiplatelet activity and cause less GI problems </a:t>
            </a:r>
            <a:endParaRPr/>
          </a:p>
        </p:txBody>
      </p:sp>
      <p:pic>
        <p:nvPicPr>
          <p:cNvPr descr="Pain and sick in stomach Gastritis, indigestion and ulcer problems (Provided by Getty Images)" id="305" name="Google Shape;305;p48"/>
          <p:cNvPicPr preferRelativeResize="0"/>
          <p:nvPr/>
        </p:nvPicPr>
        <p:blipFill>
          <a:blip r:embed="rId3">
            <a:alphaModFix/>
          </a:blip>
          <a:stretch>
            <a:fillRect/>
          </a:stretch>
        </p:blipFill>
        <p:spPr>
          <a:xfrm>
            <a:off x="136675" y="2459925"/>
            <a:ext cx="2114550" cy="257175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49"/>
          <p:cNvSpPr txBox="1"/>
          <p:nvPr>
            <p:ph type="title"/>
          </p:nvPr>
        </p:nvSpPr>
        <p:spPr>
          <a:xfrm>
            <a:off x="1895300" y="-105700"/>
            <a:ext cx="6321600" cy="635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Asprin and NSAIDs</a:t>
            </a:r>
            <a:endParaRPr/>
          </a:p>
        </p:txBody>
      </p:sp>
      <p:sp>
        <p:nvSpPr>
          <p:cNvPr id="311" name="Google Shape;311;p49"/>
          <p:cNvSpPr txBox="1"/>
          <p:nvPr>
            <p:ph idx="1" type="body"/>
          </p:nvPr>
        </p:nvSpPr>
        <p:spPr>
          <a:xfrm>
            <a:off x="624150" y="623675"/>
            <a:ext cx="7895700" cy="3789300"/>
          </a:xfrm>
          <a:prstGeom prst="rect">
            <a:avLst/>
          </a:prstGeom>
        </p:spPr>
        <p:txBody>
          <a:bodyPr anchorCtr="0" anchor="t" bIns="91425" lIns="91425" spcFirstLastPara="1" rIns="91425" wrap="square" tIns="91425">
            <a:noAutofit/>
          </a:bodyPr>
          <a:lstStyle/>
          <a:p>
            <a:pPr indent="-334010" lvl="1" marL="914400" rtl="0" algn="l">
              <a:spcBef>
                <a:spcPts val="0"/>
              </a:spcBef>
              <a:spcAft>
                <a:spcPts val="0"/>
              </a:spcAft>
              <a:buClr>
                <a:schemeClr val="lt1"/>
              </a:buClr>
              <a:buSzPts val="1660"/>
              <a:buChar char="➢"/>
            </a:pPr>
            <a:r>
              <a:rPr lang="en" sz="1660">
                <a:solidFill>
                  <a:schemeClr val="lt1"/>
                </a:solidFill>
              </a:rPr>
              <a:t> P</a:t>
            </a:r>
            <a:r>
              <a:rPr lang="en" sz="1660">
                <a:solidFill>
                  <a:schemeClr val="lt1"/>
                </a:solidFill>
              </a:rPr>
              <a:t>roduces an  </a:t>
            </a:r>
            <a:r>
              <a:rPr b="1" lang="en" sz="1660">
                <a:solidFill>
                  <a:schemeClr val="lt1"/>
                </a:solidFill>
              </a:rPr>
              <a:t>anti-inflammatory </a:t>
            </a:r>
            <a:r>
              <a:rPr lang="en" sz="1660">
                <a:solidFill>
                  <a:schemeClr val="lt1"/>
                </a:solidFill>
              </a:rPr>
              <a:t>effect </a:t>
            </a:r>
            <a:endParaRPr sz="1660">
              <a:solidFill>
                <a:schemeClr val="lt1"/>
              </a:solidFill>
            </a:endParaRPr>
          </a:p>
          <a:p>
            <a:pPr indent="-334010" lvl="2" marL="1371600" rtl="0" algn="l">
              <a:spcBef>
                <a:spcPts val="0"/>
              </a:spcBef>
              <a:spcAft>
                <a:spcPts val="0"/>
              </a:spcAft>
              <a:buClr>
                <a:schemeClr val="lt1"/>
              </a:buClr>
              <a:buSzPts val="1660"/>
              <a:buChar char="■"/>
            </a:pPr>
            <a:r>
              <a:rPr lang="en" sz="1660">
                <a:solidFill>
                  <a:schemeClr val="lt1"/>
                </a:solidFill>
              </a:rPr>
              <a:t>Over 400mg, doesn’t help more</a:t>
            </a:r>
            <a:endParaRPr sz="1660">
              <a:solidFill>
                <a:schemeClr val="lt1"/>
              </a:solidFill>
            </a:endParaRPr>
          </a:p>
          <a:p>
            <a:pPr indent="-334010" lvl="2" marL="1371600" rtl="0" algn="l">
              <a:spcBef>
                <a:spcPts val="0"/>
              </a:spcBef>
              <a:spcAft>
                <a:spcPts val="0"/>
              </a:spcAft>
              <a:buClr>
                <a:schemeClr val="lt1"/>
              </a:buClr>
              <a:buSzPts val="1660"/>
              <a:buChar char="■"/>
            </a:pPr>
            <a:r>
              <a:rPr lang="en" sz="1660">
                <a:solidFill>
                  <a:schemeClr val="lt1"/>
                </a:solidFill>
              </a:rPr>
              <a:t>Can be used with Tylenol </a:t>
            </a:r>
            <a:endParaRPr sz="1660">
              <a:solidFill>
                <a:schemeClr val="lt1"/>
              </a:solidFill>
            </a:endParaRPr>
          </a:p>
          <a:p>
            <a:pPr indent="-334010" lvl="3" marL="1828800" rtl="0" algn="l">
              <a:spcBef>
                <a:spcPts val="0"/>
              </a:spcBef>
              <a:spcAft>
                <a:spcPts val="0"/>
              </a:spcAft>
              <a:buClr>
                <a:schemeClr val="lt1"/>
              </a:buClr>
              <a:buSzPts val="1660"/>
              <a:buChar char="●"/>
            </a:pPr>
            <a:r>
              <a:rPr lang="en" sz="1660">
                <a:solidFill>
                  <a:schemeClr val="lt1"/>
                </a:solidFill>
              </a:rPr>
              <a:t>If your allergic to one form of NSAID, allergic to all</a:t>
            </a:r>
            <a:endParaRPr sz="1660">
              <a:solidFill>
                <a:schemeClr val="lt1"/>
              </a:solidFill>
            </a:endParaRPr>
          </a:p>
          <a:p>
            <a:pPr indent="-334010" lvl="2" marL="1371600" rtl="0" algn="l">
              <a:spcBef>
                <a:spcPts val="0"/>
              </a:spcBef>
              <a:spcAft>
                <a:spcPts val="0"/>
              </a:spcAft>
              <a:buClr>
                <a:schemeClr val="lt1"/>
              </a:buClr>
              <a:buSzPts val="1660"/>
              <a:buChar char="■"/>
            </a:pPr>
            <a:r>
              <a:rPr lang="en" sz="1660">
                <a:solidFill>
                  <a:srgbClr val="0000FF"/>
                </a:solidFill>
              </a:rPr>
              <a:t>Rebound pain/headache </a:t>
            </a:r>
            <a:r>
              <a:rPr lang="en" sz="1660">
                <a:solidFill>
                  <a:schemeClr val="lt1"/>
                </a:solidFill>
              </a:rPr>
              <a:t> </a:t>
            </a:r>
            <a:endParaRPr sz="1660">
              <a:solidFill>
                <a:schemeClr val="lt1"/>
              </a:solidFill>
            </a:endParaRPr>
          </a:p>
          <a:p>
            <a:pPr indent="-334010" lvl="2" marL="1371600" rtl="0" algn="l">
              <a:spcBef>
                <a:spcPts val="0"/>
              </a:spcBef>
              <a:spcAft>
                <a:spcPts val="0"/>
              </a:spcAft>
              <a:buClr>
                <a:srgbClr val="0000FF"/>
              </a:buClr>
              <a:buSzPts val="1660"/>
              <a:buChar char="■"/>
            </a:pPr>
            <a:r>
              <a:rPr lang="en" sz="1660">
                <a:solidFill>
                  <a:srgbClr val="0000FF"/>
                </a:solidFill>
              </a:rPr>
              <a:t>GI issues/ulcers– must take with food </a:t>
            </a:r>
            <a:endParaRPr sz="1660">
              <a:solidFill>
                <a:srgbClr val="0000FF"/>
              </a:solidFill>
            </a:endParaRPr>
          </a:p>
          <a:p>
            <a:pPr indent="-334010" lvl="2" marL="1371600" rtl="0" algn="l">
              <a:spcBef>
                <a:spcPts val="0"/>
              </a:spcBef>
              <a:spcAft>
                <a:spcPts val="0"/>
              </a:spcAft>
              <a:buClr>
                <a:schemeClr val="lt1"/>
              </a:buClr>
              <a:buSzPts val="1660"/>
              <a:buChar char="■"/>
            </a:pPr>
            <a:r>
              <a:rPr lang="en" sz="1660">
                <a:solidFill>
                  <a:schemeClr val="lt1"/>
                </a:solidFill>
              </a:rPr>
              <a:t> Anticoagulant </a:t>
            </a:r>
            <a:endParaRPr sz="1660">
              <a:solidFill>
                <a:schemeClr val="lt1"/>
              </a:solidFill>
            </a:endParaRPr>
          </a:p>
          <a:p>
            <a:pPr indent="-334010" lvl="2" marL="1371600" rtl="0" algn="l">
              <a:spcBef>
                <a:spcPts val="0"/>
              </a:spcBef>
              <a:spcAft>
                <a:spcPts val="0"/>
              </a:spcAft>
              <a:buClr>
                <a:schemeClr val="lt1"/>
              </a:buClr>
              <a:buSzPts val="1660"/>
              <a:buChar char="■"/>
            </a:pPr>
            <a:r>
              <a:rPr lang="en" sz="1660">
                <a:solidFill>
                  <a:schemeClr val="lt1"/>
                </a:solidFill>
              </a:rPr>
              <a:t>May increase risk of heart attack / stroke (except aspirin) </a:t>
            </a:r>
            <a:endParaRPr sz="1660">
              <a:solidFill>
                <a:schemeClr val="lt1"/>
              </a:solidFill>
            </a:endParaRPr>
          </a:p>
          <a:p>
            <a:pPr indent="-334010" lvl="2" marL="1371600" rtl="0" algn="l">
              <a:spcBef>
                <a:spcPts val="0"/>
              </a:spcBef>
              <a:spcAft>
                <a:spcPts val="0"/>
              </a:spcAft>
              <a:buClr>
                <a:schemeClr val="lt1"/>
              </a:buClr>
              <a:buSzPts val="1660"/>
              <a:buChar char="■"/>
            </a:pPr>
            <a:r>
              <a:rPr lang="en" sz="1660">
                <a:solidFill>
                  <a:srgbClr val="0000FF"/>
                </a:solidFill>
              </a:rPr>
              <a:t>Topical can delay wound healing and produce corneal melting</a:t>
            </a:r>
            <a:r>
              <a:rPr lang="en" sz="1660">
                <a:solidFill>
                  <a:schemeClr val="lt1"/>
                </a:solidFill>
              </a:rPr>
              <a:t> </a:t>
            </a:r>
            <a:endParaRPr sz="1660">
              <a:solidFill>
                <a:schemeClr val="lt1"/>
              </a:solidFill>
            </a:endParaRPr>
          </a:p>
          <a:p>
            <a:pPr indent="-334010" lvl="3" marL="1828800" rtl="0" algn="l">
              <a:spcBef>
                <a:spcPts val="0"/>
              </a:spcBef>
              <a:spcAft>
                <a:spcPts val="0"/>
              </a:spcAft>
              <a:buClr>
                <a:schemeClr val="lt1"/>
              </a:buClr>
              <a:buSzPts val="1660"/>
              <a:buChar char="●"/>
            </a:pPr>
            <a:r>
              <a:rPr lang="en" sz="1660">
                <a:solidFill>
                  <a:schemeClr val="lt1"/>
                </a:solidFill>
              </a:rPr>
              <a:t>Walkin clinics, ERs</a:t>
            </a:r>
            <a:endParaRPr sz="1660">
              <a:solidFill>
                <a:schemeClr val="lt1"/>
              </a:solidFill>
            </a:endParaRPr>
          </a:p>
          <a:p>
            <a:pPr indent="-334010" lvl="1" marL="914400" rtl="0" algn="l">
              <a:spcBef>
                <a:spcPts val="0"/>
              </a:spcBef>
              <a:spcAft>
                <a:spcPts val="0"/>
              </a:spcAft>
              <a:buClr>
                <a:schemeClr val="lt1"/>
              </a:buClr>
              <a:buSzPts val="1660"/>
              <a:buChar char="➢"/>
            </a:pPr>
            <a:r>
              <a:rPr lang="en" sz="1660">
                <a:solidFill>
                  <a:schemeClr val="lt1"/>
                </a:solidFill>
              </a:rPr>
              <a:t>Can Rx with narcotic </a:t>
            </a:r>
            <a:endParaRPr sz="1660">
              <a:solidFill>
                <a:schemeClr val="lt1"/>
              </a:solidFill>
            </a:endParaRPr>
          </a:p>
          <a:p>
            <a:pPr indent="0" lvl="0" marL="1371600" rtl="0" algn="l">
              <a:spcBef>
                <a:spcPts val="1200"/>
              </a:spcBef>
              <a:spcAft>
                <a:spcPts val="1200"/>
              </a:spcAft>
              <a:buNone/>
            </a:pPr>
            <a:r>
              <a:t/>
            </a:r>
            <a:endParaRPr sz="2000">
              <a:solidFill>
                <a:schemeClr val="lt1"/>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p50"/>
          <p:cNvSpPr txBox="1"/>
          <p:nvPr>
            <p:ph idx="1" type="body"/>
          </p:nvPr>
        </p:nvSpPr>
        <p:spPr>
          <a:xfrm>
            <a:off x="858275" y="502250"/>
            <a:ext cx="8520600" cy="4312500"/>
          </a:xfrm>
          <a:prstGeom prst="rect">
            <a:avLst/>
          </a:prstGeom>
        </p:spPr>
        <p:txBody>
          <a:bodyPr anchorCtr="0" anchor="t" bIns="91425" lIns="91425" spcFirstLastPara="1" rIns="91425" wrap="square" tIns="91425">
            <a:normAutofit fontScale="70000" lnSpcReduction="20000"/>
          </a:bodyPr>
          <a:lstStyle/>
          <a:p>
            <a:pPr indent="0" lvl="0" marL="457200" rtl="0" algn="l">
              <a:spcBef>
                <a:spcPts val="0"/>
              </a:spcBef>
              <a:spcAft>
                <a:spcPts val="0"/>
              </a:spcAft>
              <a:buNone/>
            </a:pPr>
            <a:r>
              <a:rPr b="1" lang="en" sz="2685">
                <a:solidFill>
                  <a:schemeClr val="lt1"/>
                </a:solidFill>
              </a:rPr>
              <a:t>NSAID - Ibuprofen </a:t>
            </a:r>
            <a:endParaRPr b="1" sz="2685">
              <a:solidFill>
                <a:schemeClr val="lt1"/>
              </a:solidFill>
            </a:endParaRPr>
          </a:p>
          <a:p>
            <a:pPr indent="-335280" lvl="1" marL="914400" rtl="0" algn="l">
              <a:spcBef>
                <a:spcPts val="1200"/>
              </a:spcBef>
              <a:spcAft>
                <a:spcPts val="0"/>
              </a:spcAft>
              <a:buClr>
                <a:schemeClr val="lt1"/>
              </a:buClr>
              <a:buSzPct val="100000"/>
              <a:buChar char="➢"/>
            </a:pPr>
            <a:r>
              <a:rPr lang="en" sz="2400">
                <a:solidFill>
                  <a:schemeClr val="lt1"/>
                </a:solidFill>
              </a:rPr>
              <a:t>Typical dose 400-600mg q 4-6 hours </a:t>
            </a:r>
            <a:endParaRPr sz="2400">
              <a:solidFill>
                <a:schemeClr val="lt1"/>
              </a:solidFill>
            </a:endParaRPr>
          </a:p>
          <a:p>
            <a:pPr indent="-335280" lvl="2" marL="1371600" rtl="0" algn="l">
              <a:spcBef>
                <a:spcPts val="0"/>
              </a:spcBef>
              <a:spcAft>
                <a:spcPts val="0"/>
              </a:spcAft>
              <a:buClr>
                <a:schemeClr val="lt1"/>
              </a:buClr>
              <a:buSzPct val="100000"/>
              <a:buChar char="■"/>
            </a:pPr>
            <a:r>
              <a:rPr lang="en" sz="2400">
                <a:solidFill>
                  <a:schemeClr val="lt1"/>
                </a:solidFill>
              </a:rPr>
              <a:t>Maximum analgesic dose 2400mg/day  </a:t>
            </a:r>
            <a:endParaRPr sz="2400">
              <a:solidFill>
                <a:schemeClr val="lt1"/>
              </a:solidFill>
            </a:endParaRPr>
          </a:p>
          <a:p>
            <a:pPr indent="0" lvl="0" marL="914400" rtl="0" algn="l">
              <a:spcBef>
                <a:spcPts val="1200"/>
              </a:spcBef>
              <a:spcAft>
                <a:spcPts val="0"/>
              </a:spcAft>
              <a:buNone/>
            </a:pPr>
            <a:r>
              <a:rPr lang="en" sz="2400">
                <a:solidFill>
                  <a:schemeClr val="lt1"/>
                </a:solidFill>
              </a:rPr>
              <a:t> </a:t>
            </a:r>
            <a:endParaRPr sz="2400">
              <a:solidFill>
                <a:schemeClr val="lt1"/>
              </a:solidFill>
            </a:endParaRPr>
          </a:p>
          <a:p>
            <a:pPr indent="-347979" lvl="0" marL="457200" rtl="0" algn="l">
              <a:spcBef>
                <a:spcPts val="1200"/>
              </a:spcBef>
              <a:spcAft>
                <a:spcPts val="0"/>
              </a:spcAft>
              <a:buClr>
                <a:schemeClr val="lt1"/>
              </a:buClr>
              <a:buSzPct val="94949"/>
              <a:buChar char="❖"/>
            </a:pPr>
            <a:r>
              <a:rPr b="1" lang="en" sz="2828">
                <a:solidFill>
                  <a:srgbClr val="0000FF"/>
                </a:solidFill>
              </a:rPr>
              <a:t>Aleve (naproxen)</a:t>
            </a:r>
            <a:r>
              <a:rPr lang="en" sz="2685">
                <a:solidFill>
                  <a:schemeClr val="lt1"/>
                </a:solidFill>
              </a:rPr>
              <a:t> </a:t>
            </a:r>
            <a:endParaRPr sz="2685">
              <a:solidFill>
                <a:schemeClr val="lt1"/>
              </a:solidFill>
            </a:endParaRPr>
          </a:p>
          <a:p>
            <a:pPr indent="-347979" lvl="1" marL="914400" rtl="0" algn="l">
              <a:spcBef>
                <a:spcPts val="0"/>
              </a:spcBef>
              <a:spcAft>
                <a:spcPts val="0"/>
              </a:spcAft>
              <a:buClr>
                <a:schemeClr val="lt1"/>
              </a:buClr>
              <a:buSzPct val="100000"/>
              <a:buChar char="➢"/>
            </a:pPr>
            <a:r>
              <a:rPr lang="en" sz="2685">
                <a:solidFill>
                  <a:schemeClr val="lt1"/>
                </a:solidFill>
              </a:rPr>
              <a:t>220-410mg TID with Food OTC</a:t>
            </a:r>
            <a:endParaRPr sz="2685">
              <a:solidFill>
                <a:schemeClr val="lt1"/>
              </a:solidFill>
            </a:endParaRPr>
          </a:p>
          <a:p>
            <a:pPr indent="-347979" lvl="1" marL="914400" rtl="0" algn="l">
              <a:spcBef>
                <a:spcPts val="0"/>
              </a:spcBef>
              <a:spcAft>
                <a:spcPts val="0"/>
              </a:spcAft>
              <a:buClr>
                <a:schemeClr val="lt1"/>
              </a:buClr>
              <a:buSzPct val="100000"/>
              <a:buChar char="➢"/>
            </a:pPr>
            <a:r>
              <a:rPr lang="en" sz="2685">
                <a:solidFill>
                  <a:schemeClr val="lt1"/>
                </a:solidFill>
              </a:rPr>
              <a:t>1250mg maximum daily dose  </a:t>
            </a:r>
            <a:endParaRPr sz="2685">
              <a:solidFill>
                <a:schemeClr val="lt1"/>
              </a:solidFill>
            </a:endParaRPr>
          </a:p>
          <a:p>
            <a:pPr indent="0" lvl="0" marL="914400" rtl="0" algn="l">
              <a:spcBef>
                <a:spcPts val="1200"/>
              </a:spcBef>
              <a:spcAft>
                <a:spcPts val="0"/>
              </a:spcAft>
              <a:buNone/>
            </a:pPr>
            <a:r>
              <a:t/>
            </a:r>
            <a:endParaRPr sz="2400">
              <a:solidFill>
                <a:schemeClr val="lt1"/>
              </a:solidFill>
            </a:endParaRPr>
          </a:p>
          <a:p>
            <a:pPr indent="-335280" lvl="0" marL="457200" rtl="0" algn="l">
              <a:spcBef>
                <a:spcPts val="1200"/>
              </a:spcBef>
              <a:spcAft>
                <a:spcPts val="0"/>
              </a:spcAft>
              <a:buClr>
                <a:schemeClr val="lt1"/>
              </a:buClr>
              <a:buSzPct val="100000"/>
              <a:buChar char="❖"/>
            </a:pPr>
            <a:r>
              <a:rPr lang="en" sz="2400">
                <a:solidFill>
                  <a:schemeClr val="lt1"/>
                </a:solidFill>
              </a:rPr>
              <a:t>Indomethacin</a:t>
            </a:r>
            <a:endParaRPr sz="2400">
              <a:solidFill>
                <a:schemeClr val="lt1"/>
              </a:solidFill>
            </a:endParaRPr>
          </a:p>
          <a:p>
            <a:pPr indent="-335280" lvl="0" marL="457200" rtl="0" algn="l">
              <a:spcBef>
                <a:spcPts val="0"/>
              </a:spcBef>
              <a:spcAft>
                <a:spcPts val="0"/>
              </a:spcAft>
              <a:buClr>
                <a:schemeClr val="lt1"/>
              </a:buClr>
              <a:buSzPct val="100000"/>
              <a:buChar char="❖"/>
            </a:pPr>
            <a:r>
              <a:rPr lang="en" sz="2400">
                <a:solidFill>
                  <a:schemeClr val="lt1"/>
                </a:solidFill>
              </a:rPr>
              <a:t>Ketoprofen</a:t>
            </a:r>
            <a:endParaRPr sz="2400">
              <a:solidFill>
                <a:schemeClr val="lt1"/>
              </a:solidFill>
            </a:endParaRPr>
          </a:p>
          <a:p>
            <a:pPr indent="-335280" lvl="0" marL="457200" rtl="0" algn="l">
              <a:spcBef>
                <a:spcPts val="0"/>
              </a:spcBef>
              <a:spcAft>
                <a:spcPts val="0"/>
              </a:spcAft>
              <a:buClr>
                <a:schemeClr val="lt1"/>
              </a:buClr>
              <a:buSzPct val="100000"/>
              <a:buChar char="❖"/>
            </a:pPr>
            <a:r>
              <a:rPr lang="en" sz="2400">
                <a:solidFill>
                  <a:schemeClr val="lt1"/>
                </a:solidFill>
              </a:rPr>
              <a:t>Celecoxib</a:t>
            </a:r>
            <a:endParaRPr sz="2400">
              <a:solidFill>
                <a:schemeClr val="lt1"/>
              </a:solidFill>
            </a:endParaRPr>
          </a:p>
          <a:p>
            <a:pPr indent="-335280" lvl="0" marL="457200" rtl="0" algn="l">
              <a:spcBef>
                <a:spcPts val="0"/>
              </a:spcBef>
              <a:spcAft>
                <a:spcPts val="0"/>
              </a:spcAft>
              <a:buClr>
                <a:schemeClr val="lt1"/>
              </a:buClr>
              <a:buSzPct val="100000"/>
              <a:buChar char="❖"/>
            </a:pPr>
            <a:r>
              <a:rPr lang="en" sz="2400">
                <a:solidFill>
                  <a:schemeClr val="lt1"/>
                </a:solidFill>
              </a:rPr>
              <a:t>Ketorolac</a:t>
            </a:r>
            <a:endParaRPr sz="2400">
              <a:solidFill>
                <a:schemeClr val="lt1"/>
              </a:solidFill>
            </a:endParaRPr>
          </a:p>
          <a:p>
            <a:pPr indent="-335280" lvl="0" marL="457200" rtl="0" algn="l">
              <a:spcBef>
                <a:spcPts val="0"/>
              </a:spcBef>
              <a:spcAft>
                <a:spcPts val="0"/>
              </a:spcAft>
              <a:buClr>
                <a:schemeClr val="lt1"/>
              </a:buClr>
              <a:buSzPct val="100000"/>
              <a:buChar char="❖"/>
            </a:pPr>
            <a:r>
              <a:rPr lang="en" sz="2400">
                <a:solidFill>
                  <a:schemeClr val="lt1"/>
                </a:solidFill>
              </a:rPr>
              <a:t>Meloxicam</a:t>
            </a:r>
            <a:endParaRPr sz="2400">
              <a:solidFill>
                <a:schemeClr val="lt1"/>
              </a:solidFill>
            </a:endParaRPr>
          </a:p>
        </p:txBody>
      </p:sp>
      <p:sp>
        <p:nvSpPr>
          <p:cNvPr id="317" name="Google Shape;317;p50"/>
          <p:cNvSpPr txBox="1"/>
          <p:nvPr/>
        </p:nvSpPr>
        <p:spPr>
          <a:xfrm>
            <a:off x="6338750" y="2077650"/>
            <a:ext cx="2709000" cy="49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solidFill>
                  <a:schemeClr val="dk2"/>
                </a:solidFill>
                <a:highlight>
                  <a:srgbClr val="FFFF00"/>
                </a:highlight>
              </a:rPr>
              <a:t>*Used for scleritis* </a:t>
            </a:r>
            <a:endParaRPr b="1" sz="1500">
              <a:solidFill>
                <a:schemeClr val="dk2"/>
              </a:solidFill>
              <a:highlight>
                <a:srgbClr val="FFFF00"/>
              </a:highlight>
            </a:endParaRPr>
          </a:p>
        </p:txBody>
      </p:sp>
      <p:pic>
        <p:nvPicPr>
          <p:cNvPr descr="Eye pain and infection thin line icon, illness and injury concept, Sore eyes sign on white background, Redness of eyes icon in outline style for mobile concept and web design. Vector graphics. (Provided by Getty Images)" id="318" name="Google Shape;318;p50"/>
          <p:cNvPicPr preferRelativeResize="0"/>
          <p:nvPr/>
        </p:nvPicPr>
        <p:blipFill>
          <a:blip r:embed="rId3">
            <a:alphaModFix/>
          </a:blip>
          <a:stretch>
            <a:fillRect/>
          </a:stretch>
        </p:blipFill>
        <p:spPr>
          <a:xfrm>
            <a:off x="6065349" y="2571750"/>
            <a:ext cx="3078651" cy="2579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6">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6">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6">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6">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6">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6">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6">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6">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6">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6">
                                            <p:txEl>
                                              <p:pRg end="9" st="9"/>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6">
                                            <p:txEl>
                                              <p:pRg end="10" st="1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6">
                                            <p:txEl>
                                              <p:pRg end="11" st="1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6">
                                            <p:txEl>
                                              <p:pRg end="12" st="1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p51"/>
          <p:cNvSpPr txBox="1"/>
          <p:nvPr>
            <p:ph type="title"/>
          </p:nvPr>
        </p:nvSpPr>
        <p:spPr>
          <a:xfrm>
            <a:off x="820575" y="-939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560">
                <a:solidFill>
                  <a:srgbClr val="20124D"/>
                </a:solidFill>
              </a:rPr>
              <a:t>Anticonvulsants</a:t>
            </a:r>
            <a:r>
              <a:rPr lang="en" sz="2560">
                <a:solidFill>
                  <a:srgbClr val="20124D"/>
                </a:solidFill>
              </a:rPr>
              <a:t> </a:t>
            </a:r>
            <a:endParaRPr sz="2560">
              <a:solidFill>
                <a:srgbClr val="20124D"/>
              </a:solidFill>
            </a:endParaRPr>
          </a:p>
        </p:txBody>
      </p:sp>
      <p:sp>
        <p:nvSpPr>
          <p:cNvPr id="324" name="Google Shape;324;p51"/>
          <p:cNvSpPr txBox="1"/>
          <p:nvPr>
            <p:ph idx="1" type="body"/>
          </p:nvPr>
        </p:nvSpPr>
        <p:spPr>
          <a:xfrm>
            <a:off x="238525" y="-360300"/>
            <a:ext cx="8020500" cy="45708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t/>
            </a:r>
            <a:endParaRPr>
              <a:solidFill>
                <a:schemeClr val="lt1"/>
              </a:solidFill>
            </a:endParaRPr>
          </a:p>
          <a:p>
            <a:pPr indent="0" lvl="0" marL="457200" rtl="0" algn="l">
              <a:spcBef>
                <a:spcPts val="1200"/>
              </a:spcBef>
              <a:spcAft>
                <a:spcPts val="0"/>
              </a:spcAft>
              <a:buNone/>
            </a:pPr>
            <a:r>
              <a:t/>
            </a:r>
            <a:endParaRPr>
              <a:solidFill>
                <a:schemeClr val="lt1"/>
              </a:solidFill>
            </a:endParaRPr>
          </a:p>
          <a:p>
            <a:pPr indent="-342900" lvl="1" marL="914400" rtl="0" algn="l">
              <a:spcBef>
                <a:spcPts val="1200"/>
              </a:spcBef>
              <a:spcAft>
                <a:spcPts val="0"/>
              </a:spcAft>
              <a:buClr>
                <a:schemeClr val="lt1"/>
              </a:buClr>
              <a:buSzPts val="1800"/>
              <a:buChar char="➢"/>
            </a:pPr>
            <a:r>
              <a:rPr lang="en" sz="1800">
                <a:solidFill>
                  <a:schemeClr val="lt1"/>
                </a:solidFill>
              </a:rPr>
              <a:t>Lower neurotransmitter release and/or reduce firing leading to analgesia </a:t>
            </a:r>
            <a:endParaRPr sz="1800">
              <a:solidFill>
                <a:schemeClr val="lt1"/>
              </a:solidFill>
            </a:endParaRPr>
          </a:p>
          <a:p>
            <a:pPr indent="0" lvl="0" marL="1371600" rtl="0" algn="l">
              <a:spcBef>
                <a:spcPts val="1200"/>
              </a:spcBef>
              <a:spcAft>
                <a:spcPts val="0"/>
              </a:spcAft>
              <a:buNone/>
            </a:pPr>
            <a:r>
              <a:rPr lang="en">
                <a:solidFill>
                  <a:schemeClr val="lt1"/>
                </a:solidFill>
              </a:rPr>
              <a:t>Gabapentin (Neurontin):</a:t>
            </a:r>
            <a:endParaRPr>
              <a:solidFill>
                <a:schemeClr val="lt1"/>
              </a:solidFill>
            </a:endParaRPr>
          </a:p>
          <a:p>
            <a:pPr indent="-342900" lvl="2" marL="1371600" rtl="0" algn="l">
              <a:spcBef>
                <a:spcPts val="1200"/>
              </a:spcBef>
              <a:spcAft>
                <a:spcPts val="0"/>
              </a:spcAft>
              <a:buClr>
                <a:schemeClr val="lt1"/>
              </a:buClr>
              <a:buSzPts val="1800"/>
              <a:buChar char="■"/>
            </a:pPr>
            <a:r>
              <a:rPr lang="en" sz="1800">
                <a:solidFill>
                  <a:schemeClr val="lt1"/>
                </a:solidFill>
              </a:rPr>
              <a:t>Postherpetic neuralgia</a:t>
            </a:r>
            <a:endParaRPr sz="1800">
              <a:solidFill>
                <a:schemeClr val="lt1"/>
              </a:solidFill>
            </a:endParaRPr>
          </a:p>
          <a:p>
            <a:pPr indent="-342900" lvl="2" marL="1371600" rtl="0" algn="l">
              <a:spcBef>
                <a:spcPts val="0"/>
              </a:spcBef>
              <a:spcAft>
                <a:spcPts val="0"/>
              </a:spcAft>
              <a:buClr>
                <a:schemeClr val="lt1"/>
              </a:buClr>
              <a:buSzPts val="1800"/>
              <a:buChar char="■"/>
            </a:pPr>
            <a:r>
              <a:rPr lang="en" sz="1800">
                <a:solidFill>
                  <a:schemeClr val="lt1"/>
                </a:solidFill>
              </a:rPr>
              <a:t>Diabetic neuropathy</a:t>
            </a:r>
            <a:endParaRPr sz="1800">
              <a:solidFill>
                <a:schemeClr val="lt1"/>
              </a:solidFill>
            </a:endParaRPr>
          </a:p>
          <a:p>
            <a:pPr indent="-342900" lvl="2" marL="1371600" rtl="0" algn="l">
              <a:spcBef>
                <a:spcPts val="0"/>
              </a:spcBef>
              <a:spcAft>
                <a:spcPts val="0"/>
              </a:spcAft>
              <a:buClr>
                <a:schemeClr val="lt1"/>
              </a:buClr>
              <a:buSzPts val="1800"/>
              <a:buChar char="■"/>
            </a:pPr>
            <a:r>
              <a:rPr lang="en" sz="1800">
                <a:solidFill>
                  <a:schemeClr val="lt1"/>
                </a:solidFill>
              </a:rPr>
              <a:t>PRK pain</a:t>
            </a:r>
            <a:endParaRPr sz="1800">
              <a:solidFill>
                <a:schemeClr val="lt1"/>
              </a:solidFill>
            </a:endParaRPr>
          </a:p>
          <a:p>
            <a:pPr indent="0" lvl="0" marL="1371600" rtl="0" algn="l">
              <a:spcBef>
                <a:spcPts val="1200"/>
              </a:spcBef>
              <a:spcAft>
                <a:spcPts val="0"/>
              </a:spcAft>
              <a:buNone/>
            </a:pPr>
            <a:r>
              <a:rPr lang="en">
                <a:solidFill>
                  <a:schemeClr val="lt1"/>
                </a:solidFill>
              </a:rPr>
              <a:t>Pregabalin (Lyrica):</a:t>
            </a:r>
            <a:endParaRPr>
              <a:solidFill>
                <a:schemeClr val="lt1"/>
              </a:solidFill>
            </a:endParaRPr>
          </a:p>
          <a:p>
            <a:pPr indent="-342900" lvl="2" marL="1371600" rtl="0" algn="l">
              <a:spcBef>
                <a:spcPts val="1200"/>
              </a:spcBef>
              <a:spcAft>
                <a:spcPts val="0"/>
              </a:spcAft>
              <a:buClr>
                <a:schemeClr val="lt1"/>
              </a:buClr>
              <a:buSzPts val="1800"/>
              <a:buChar char="■"/>
            </a:pPr>
            <a:r>
              <a:rPr lang="en" sz="1800">
                <a:solidFill>
                  <a:schemeClr val="lt1"/>
                </a:solidFill>
              </a:rPr>
              <a:t>postherpetic neuralgia</a:t>
            </a:r>
            <a:endParaRPr sz="1800">
              <a:solidFill>
                <a:schemeClr val="lt1"/>
              </a:solidFill>
            </a:endParaRPr>
          </a:p>
          <a:p>
            <a:pPr indent="-342900" lvl="2" marL="1371600" rtl="0" algn="l">
              <a:spcBef>
                <a:spcPts val="0"/>
              </a:spcBef>
              <a:spcAft>
                <a:spcPts val="0"/>
              </a:spcAft>
              <a:buClr>
                <a:schemeClr val="lt1"/>
              </a:buClr>
              <a:buSzPts val="1800"/>
              <a:buChar char="■"/>
            </a:pPr>
            <a:r>
              <a:rPr lang="en" sz="1800">
                <a:solidFill>
                  <a:schemeClr val="lt1"/>
                </a:solidFill>
              </a:rPr>
              <a:t> PRK </a:t>
            </a:r>
            <a:endParaRPr sz="1800">
              <a:solidFill>
                <a:schemeClr val="lt1"/>
              </a:solidFill>
            </a:endParaRPr>
          </a:p>
          <a:p>
            <a:pPr indent="0" lvl="0" marL="1371600" rtl="0" algn="l">
              <a:spcBef>
                <a:spcPts val="1200"/>
              </a:spcBef>
              <a:spcAft>
                <a:spcPts val="0"/>
              </a:spcAft>
              <a:buNone/>
            </a:pPr>
            <a:r>
              <a:rPr lang="en">
                <a:solidFill>
                  <a:schemeClr val="lt1"/>
                </a:solidFill>
              </a:rPr>
              <a:t>Lamotrigine (Lamictal) –for trigeminal neuralgia</a:t>
            </a:r>
            <a:endParaRPr>
              <a:solidFill>
                <a:schemeClr val="lt1"/>
              </a:solidFill>
            </a:endParaRPr>
          </a:p>
          <a:p>
            <a:pPr indent="0" lvl="0" marL="2743200" rtl="0" algn="l">
              <a:spcBef>
                <a:spcPts val="1200"/>
              </a:spcBef>
              <a:spcAft>
                <a:spcPts val="0"/>
              </a:spcAft>
              <a:buNone/>
            </a:pPr>
            <a:r>
              <a:t/>
            </a:r>
            <a:endParaRPr>
              <a:solidFill>
                <a:schemeClr val="lt1"/>
              </a:solidFill>
            </a:endParaRPr>
          </a:p>
          <a:p>
            <a:pPr indent="0" lvl="0" marL="914400" rtl="0" algn="l">
              <a:spcBef>
                <a:spcPts val="1200"/>
              </a:spcBef>
              <a:spcAft>
                <a:spcPts val="1200"/>
              </a:spcAft>
              <a:buNone/>
            </a:pPr>
            <a:r>
              <a:t/>
            </a:r>
            <a:endParaRPr>
              <a:solidFill>
                <a:schemeClr val="lt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4">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4">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4">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4">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4">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4">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4">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4">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4">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4">
                                            <p:txEl>
                                              <p:pRg end="9" st="9"/>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4">
                                            <p:txEl>
                                              <p:pRg end="10" st="1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4">
                                            <p:txEl>
                                              <p:pRg end="11" st="1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4">
                                            <p:txEl>
                                              <p:pRg end="12" st="1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sp>
        <p:nvSpPr>
          <p:cNvPr id="90" name="Google Shape;90;p16"/>
          <p:cNvSpPr txBox="1"/>
          <p:nvPr>
            <p:ph type="title"/>
          </p:nvPr>
        </p:nvSpPr>
        <p:spPr>
          <a:xfrm>
            <a:off x="0" y="-469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560">
                <a:solidFill>
                  <a:srgbClr val="20124D"/>
                </a:solidFill>
                <a:latin typeface="Arial"/>
                <a:ea typeface="Arial"/>
                <a:cs typeface="Arial"/>
                <a:sym typeface="Arial"/>
              </a:rPr>
              <a:t>PAIN in the EYE </a:t>
            </a:r>
            <a:endParaRPr sz="2560">
              <a:solidFill>
                <a:srgbClr val="20124D"/>
              </a:solidFill>
              <a:latin typeface="Arial"/>
              <a:ea typeface="Arial"/>
              <a:cs typeface="Arial"/>
              <a:sym typeface="Arial"/>
            </a:endParaRPr>
          </a:p>
        </p:txBody>
      </p:sp>
      <p:sp>
        <p:nvSpPr>
          <p:cNvPr id="91" name="Google Shape;91;p16"/>
          <p:cNvSpPr txBox="1"/>
          <p:nvPr>
            <p:ph idx="1" type="body"/>
          </p:nvPr>
        </p:nvSpPr>
        <p:spPr>
          <a:xfrm>
            <a:off x="0" y="443525"/>
            <a:ext cx="8974200" cy="4570800"/>
          </a:xfrm>
          <a:prstGeom prst="rect">
            <a:avLst/>
          </a:prstGeom>
        </p:spPr>
        <p:txBody>
          <a:bodyPr anchorCtr="0" anchor="t" bIns="91425" lIns="91425" spcFirstLastPara="1" rIns="91425" wrap="square" tIns="91425">
            <a:normAutofit/>
          </a:bodyPr>
          <a:lstStyle/>
          <a:p>
            <a:pPr indent="-381000" lvl="0" marL="457200" marR="0" rtl="0" algn="l">
              <a:lnSpc>
                <a:spcPct val="115000"/>
              </a:lnSpc>
              <a:spcBef>
                <a:spcPts val="0"/>
              </a:spcBef>
              <a:spcAft>
                <a:spcPts val="0"/>
              </a:spcAft>
              <a:buClr>
                <a:schemeClr val="lt1"/>
              </a:buClr>
              <a:buSzPts val="2400"/>
              <a:buFont typeface="Arial"/>
              <a:buChar char="❖"/>
            </a:pPr>
            <a:r>
              <a:rPr lang="en" sz="2400">
                <a:solidFill>
                  <a:schemeClr val="lt1"/>
                </a:solidFill>
                <a:latin typeface="Arial"/>
                <a:ea typeface="Arial"/>
                <a:cs typeface="Arial"/>
                <a:sym typeface="Arial"/>
              </a:rPr>
              <a:t>Intraocular Pain </a:t>
            </a:r>
            <a:endParaRPr sz="2400">
              <a:solidFill>
                <a:schemeClr val="lt1"/>
              </a:solidFill>
              <a:latin typeface="Arial"/>
              <a:ea typeface="Arial"/>
              <a:cs typeface="Arial"/>
              <a:sym typeface="Arial"/>
            </a:endParaRPr>
          </a:p>
          <a:p>
            <a:pPr indent="-381000" lvl="1" marL="914400" marR="0" rtl="0" algn="l">
              <a:lnSpc>
                <a:spcPct val="115000"/>
              </a:lnSpc>
              <a:spcBef>
                <a:spcPts val="0"/>
              </a:spcBef>
              <a:spcAft>
                <a:spcPts val="0"/>
              </a:spcAft>
              <a:buClr>
                <a:schemeClr val="lt1"/>
              </a:buClr>
              <a:buSzPts val="2400"/>
              <a:buFont typeface="Arial"/>
              <a:buChar char="➢"/>
            </a:pPr>
            <a:r>
              <a:rPr lang="en" sz="2400">
                <a:solidFill>
                  <a:schemeClr val="lt1"/>
                </a:solidFill>
                <a:latin typeface="Arial"/>
                <a:ea typeface="Arial"/>
                <a:cs typeface="Arial"/>
                <a:sym typeface="Arial"/>
              </a:rPr>
              <a:t>Injury</a:t>
            </a:r>
            <a:endParaRPr sz="2400">
              <a:solidFill>
                <a:schemeClr val="lt1"/>
              </a:solidFill>
              <a:latin typeface="Arial"/>
              <a:ea typeface="Arial"/>
              <a:cs typeface="Arial"/>
              <a:sym typeface="Arial"/>
            </a:endParaRPr>
          </a:p>
          <a:p>
            <a:pPr indent="-381000" lvl="1" marL="914400" marR="0" rtl="0" algn="l">
              <a:lnSpc>
                <a:spcPct val="115000"/>
              </a:lnSpc>
              <a:spcBef>
                <a:spcPts val="0"/>
              </a:spcBef>
              <a:spcAft>
                <a:spcPts val="0"/>
              </a:spcAft>
              <a:buClr>
                <a:schemeClr val="lt1"/>
              </a:buClr>
              <a:buSzPts val="2400"/>
              <a:buFont typeface="Arial"/>
              <a:buChar char="➢"/>
            </a:pPr>
            <a:r>
              <a:rPr lang="en" sz="2400">
                <a:solidFill>
                  <a:schemeClr val="lt1"/>
                </a:solidFill>
                <a:latin typeface="Arial"/>
                <a:ea typeface="Arial"/>
                <a:cs typeface="Arial"/>
                <a:sym typeface="Arial"/>
              </a:rPr>
              <a:t>Inflammatory</a:t>
            </a:r>
            <a:endParaRPr sz="2400">
              <a:solidFill>
                <a:schemeClr val="lt1"/>
              </a:solidFill>
              <a:latin typeface="Arial"/>
              <a:ea typeface="Arial"/>
              <a:cs typeface="Arial"/>
              <a:sym typeface="Arial"/>
            </a:endParaRPr>
          </a:p>
          <a:p>
            <a:pPr indent="-381000" lvl="1" marL="914400" marR="0" rtl="0" algn="l">
              <a:lnSpc>
                <a:spcPct val="115000"/>
              </a:lnSpc>
              <a:spcBef>
                <a:spcPts val="0"/>
              </a:spcBef>
              <a:spcAft>
                <a:spcPts val="0"/>
              </a:spcAft>
              <a:buClr>
                <a:schemeClr val="lt1"/>
              </a:buClr>
              <a:buSzPts val="2400"/>
              <a:buFont typeface="Arial"/>
              <a:buChar char="➢"/>
            </a:pPr>
            <a:r>
              <a:rPr lang="en" sz="2400">
                <a:solidFill>
                  <a:schemeClr val="lt1"/>
                </a:solidFill>
                <a:latin typeface="Arial"/>
                <a:ea typeface="Arial"/>
                <a:cs typeface="Arial"/>
                <a:sym typeface="Arial"/>
              </a:rPr>
              <a:t>Neuropathic from proximal nerve damage</a:t>
            </a:r>
            <a:endParaRPr sz="2400">
              <a:solidFill>
                <a:schemeClr val="lt1"/>
              </a:solidFill>
              <a:latin typeface="Arial"/>
              <a:ea typeface="Arial"/>
              <a:cs typeface="Arial"/>
              <a:sym typeface="Arial"/>
            </a:endParaRPr>
          </a:p>
          <a:p>
            <a:pPr indent="-381000" lvl="1" marL="914400" marR="0" rtl="0" algn="l">
              <a:lnSpc>
                <a:spcPct val="115000"/>
              </a:lnSpc>
              <a:spcBef>
                <a:spcPts val="0"/>
              </a:spcBef>
              <a:spcAft>
                <a:spcPts val="0"/>
              </a:spcAft>
              <a:buClr>
                <a:schemeClr val="lt1"/>
              </a:buClr>
              <a:buSzPts val="2400"/>
              <a:buFont typeface="Arial"/>
              <a:buChar char="➢"/>
            </a:pPr>
            <a:r>
              <a:rPr lang="en" sz="2400">
                <a:solidFill>
                  <a:schemeClr val="lt1"/>
                </a:solidFill>
                <a:latin typeface="Arial"/>
                <a:ea typeface="Arial"/>
                <a:cs typeface="Arial"/>
                <a:sym typeface="Arial"/>
              </a:rPr>
              <a:t>Infection </a:t>
            </a:r>
            <a:endParaRPr sz="2400">
              <a:solidFill>
                <a:schemeClr val="lt1"/>
              </a:solidFill>
              <a:latin typeface="Arial"/>
              <a:ea typeface="Arial"/>
              <a:cs typeface="Arial"/>
              <a:sym typeface="Arial"/>
            </a:endParaRPr>
          </a:p>
          <a:p>
            <a:pPr indent="-381000" lvl="0" marL="457200" marR="0" rtl="0" algn="l">
              <a:lnSpc>
                <a:spcPct val="115000"/>
              </a:lnSpc>
              <a:spcBef>
                <a:spcPts val="0"/>
              </a:spcBef>
              <a:spcAft>
                <a:spcPts val="0"/>
              </a:spcAft>
              <a:buClr>
                <a:schemeClr val="lt1"/>
              </a:buClr>
              <a:buSzPts val="2400"/>
              <a:buFont typeface="Arial"/>
              <a:buChar char="❖"/>
            </a:pPr>
            <a:r>
              <a:rPr lang="en" sz="2400">
                <a:solidFill>
                  <a:schemeClr val="lt1"/>
                </a:solidFill>
                <a:latin typeface="Arial"/>
                <a:ea typeface="Arial"/>
                <a:cs typeface="Arial"/>
                <a:sym typeface="Arial"/>
              </a:rPr>
              <a:t>Retrobulbar Pain </a:t>
            </a:r>
            <a:endParaRPr sz="2400">
              <a:solidFill>
                <a:schemeClr val="lt1"/>
              </a:solidFill>
              <a:latin typeface="Arial"/>
              <a:ea typeface="Arial"/>
              <a:cs typeface="Arial"/>
              <a:sym typeface="Arial"/>
            </a:endParaRPr>
          </a:p>
          <a:p>
            <a:pPr indent="-381000" lvl="1" marL="914400" marR="0" rtl="0" algn="l">
              <a:lnSpc>
                <a:spcPct val="115000"/>
              </a:lnSpc>
              <a:spcBef>
                <a:spcPts val="0"/>
              </a:spcBef>
              <a:spcAft>
                <a:spcPts val="0"/>
              </a:spcAft>
              <a:buClr>
                <a:schemeClr val="lt1"/>
              </a:buClr>
              <a:buSzPts val="2400"/>
              <a:buFont typeface="Arial"/>
              <a:buChar char="➢"/>
            </a:pPr>
            <a:r>
              <a:rPr lang="en" sz="2400">
                <a:solidFill>
                  <a:schemeClr val="lt1"/>
                </a:solidFill>
                <a:latin typeface="Arial"/>
                <a:ea typeface="Arial"/>
                <a:cs typeface="Arial"/>
                <a:sym typeface="Arial"/>
              </a:rPr>
              <a:t>Inflammatory </a:t>
            </a:r>
            <a:endParaRPr sz="2400">
              <a:solidFill>
                <a:schemeClr val="lt1"/>
              </a:solidFill>
              <a:latin typeface="Arial"/>
              <a:ea typeface="Arial"/>
              <a:cs typeface="Arial"/>
              <a:sym typeface="Arial"/>
            </a:endParaRPr>
          </a:p>
          <a:p>
            <a:pPr indent="-381000" lvl="1" marL="914400" marR="0" rtl="0" algn="l">
              <a:lnSpc>
                <a:spcPct val="115000"/>
              </a:lnSpc>
              <a:spcBef>
                <a:spcPts val="0"/>
              </a:spcBef>
              <a:spcAft>
                <a:spcPts val="0"/>
              </a:spcAft>
              <a:buClr>
                <a:schemeClr val="lt1"/>
              </a:buClr>
              <a:buSzPts val="2400"/>
              <a:buFont typeface="Arial"/>
              <a:buChar char="➢"/>
            </a:pPr>
            <a:r>
              <a:rPr lang="en" sz="2400">
                <a:solidFill>
                  <a:schemeClr val="lt1"/>
                </a:solidFill>
                <a:latin typeface="Arial"/>
                <a:ea typeface="Arial"/>
                <a:cs typeface="Arial"/>
                <a:sym typeface="Arial"/>
              </a:rPr>
              <a:t>Infection</a:t>
            </a:r>
            <a:endParaRPr sz="2400">
              <a:solidFill>
                <a:schemeClr val="lt1"/>
              </a:solidFill>
              <a:latin typeface="Arial"/>
              <a:ea typeface="Arial"/>
              <a:cs typeface="Arial"/>
              <a:sym typeface="Arial"/>
            </a:endParaRPr>
          </a:p>
          <a:p>
            <a:pPr indent="-381000" lvl="1" marL="914400" marR="0" rtl="0" algn="l">
              <a:lnSpc>
                <a:spcPct val="115000"/>
              </a:lnSpc>
              <a:spcBef>
                <a:spcPts val="0"/>
              </a:spcBef>
              <a:spcAft>
                <a:spcPts val="0"/>
              </a:spcAft>
              <a:buClr>
                <a:schemeClr val="lt1"/>
              </a:buClr>
              <a:buSzPts val="2400"/>
              <a:buFont typeface="Arial"/>
              <a:buChar char="➢"/>
            </a:pPr>
            <a:r>
              <a:rPr lang="en" sz="2400">
                <a:solidFill>
                  <a:schemeClr val="lt1"/>
                </a:solidFill>
                <a:latin typeface="Arial"/>
                <a:ea typeface="Arial"/>
                <a:cs typeface="Arial"/>
                <a:sym typeface="Arial"/>
              </a:rPr>
              <a:t>Injury</a:t>
            </a:r>
            <a:endParaRPr sz="2400">
              <a:solidFill>
                <a:schemeClr val="lt1"/>
              </a:solidFill>
              <a:latin typeface="Arial"/>
              <a:ea typeface="Arial"/>
              <a:cs typeface="Arial"/>
              <a:sym typeface="Arial"/>
            </a:endParaRPr>
          </a:p>
          <a:p>
            <a:pPr indent="-381000" lvl="1" marL="914400" marR="0" rtl="0" algn="l">
              <a:lnSpc>
                <a:spcPct val="115000"/>
              </a:lnSpc>
              <a:spcBef>
                <a:spcPts val="0"/>
              </a:spcBef>
              <a:spcAft>
                <a:spcPts val="0"/>
              </a:spcAft>
              <a:buClr>
                <a:schemeClr val="lt1"/>
              </a:buClr>
              <a:buSzPts val="2400"/>
              <a:buFont typeface="Arial"/>
              <a:buChar char="➢"/>
            </a:pPr>
            <a:r>
              <a:rPr lang="en" sz="2400">
                <a:solidFill>
                  <a:schemeClr val="lt1"/>
                </a:solidFill>
                <a:latin typeface="Arial"/>
                <a:ea typeface="Arial"/>
                <a:cs typeface="Arial"/>
                <a:sym typeface="Arial"/>
              </a:rPr>
              <a:t>Neuropathic from proximal nerve damage</a:t>
            </a:r>
            <a:endParaRPr sz="2400">
              <a:solidFill>
                <a:schemeClr val="lt1"/>
              </a:solidFill>
              <a:latin typeface="Arial"/>
              <a:ea typeface="Arial"/>
              <a:cs typeface="Arial"/>
              <a:sym typeface="Arial"/>
            </a:endParaRPr>
          </a:p>
        </p:txBody>
      </p:sp>
      <p:pic>
        <p:nvPicPr>
          <p:cNvPr descr="Closeup of eyes (Provided by Getty Images)" id="92" name="Google Shape;92;p16"/>
          <p:cNvPicPr preferRelativeResize="0"/>
          <p:nvPr/>
        </p:nvPicPr>
        <p:blipFill>
          <a:blip r:embed="rId3">
            <a:alphaModFix/>
          </a:blip>
          <a:stretch>
            <a:fillRect/>
          </a:stretch>
        </p:blipFill>
        <p:spPr>
          <a:xfrm>
            <a:off x="4572000" y="82200"/>
            <a:ext cx="4450652" cy="174502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1">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1">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1">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1">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1">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1">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1">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1">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1">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1">
                                            <p:txEl>
                                              <p:pRg end="9" st="9"/>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52"/>
          <p:cNvSpPr txBox="1"/>
          <p:nvPr>
            <p:ph type="title"/>
          </p:nvPr>
        </p:nvSpPr>
        <p:spPr>
          <a:xfrm>
            <a:off x="2588125" y="-93925"/>
            <a:ext cx="6321600" cy="635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Neuropathic vs Neurotrophic </a:t>
            </a:r>
            <a:endParaRPr/>
          </a:p>
        </p:txBody>
      </p:sp>
      <p:sp>
        <p:nvSpPr>
          <p:cNvPr id="330" name="Google Shape;330;p52"/>
          <p:cNvSpPr txBox="1"/>
          <p:nvPr/>
        </p:nvSpPr>
        <p:spPr>
          <a:xfrm>
            <a:off x="1975200" y="922850"/>
            <a:ext cx="6987300" cy="275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lt1"/>
                </a:solidFill>
                <a:latin typeface="Raleway"/>
                <a:ea typeface="Raleway"/>
                <a:cs typeface="Raleway"/>
                <a:sym typeface="Raleway"/>
              </a:rPr>
              <a:t>Neurotrophic is stain with no pain while Neuropathic is pain with little stain. </a:t>
            </a:r>
            <a:endParaRPr b="1" sz="1800">
              <a:solidFill>
                <a:schemeClr val="lt1"/>
              </a:solidFill>
              <a:latin typeface="Raleway"/>
              <a:ea typeface="Raleway"/>
              <a:cs typeface="Raleway"/>
              <a:sym typeface="Raleway"/>
            </a:endParaRPr>
          </a:p>
          <a:p>
            <a:pPr indent="0" lvl="0" marL="0" rtl="0" algn="l">
              <a:spcBef>
                <a:spcPts val="0"/>
              </a:spcBef>
              <a:spcAft>
                <a:spcPts val="0"/>
              </a:spcAft>
              <a:buNone/>
            </a:pPr>
            <a:r>
              <a:t/>
            </a:r>
            <a:endParaRPr b="1" sz="1800">
              <a:solidFill>
                <a:schemeClr val="lt1"/>
              </a:solidFill>
              <a:latin typeface="Raleway"/>
              <a:ea typeface="Raleway"/>
              <a:cs typeface="Raleway"/>
              <a:sym typeface="Raleway"/>
            </a:endParaRPr>
          </a:p>
          <a:p>
            <a:pPr indent="0" lvl="0" marL="0" rtl="0" algn="l">
              <a:spcBef>
                <a:spcPts val="0"/>
              </a:spcBef>
              <a:spcAft>
                <a:spcPts val="0"/>
              </a:spcAft>
              <a:buNone/>
            </a:pPr>
            <a:r>
              <a:rPr b="1" lang="en" sz="1800">
                <a:solidFill>
                  <a:schemeClr val="lt1"/>
                </a:solidFill>
                <a:latin typeface="Raleway"/>
                <a:ea typeface="Raleway"/>
                <a:cs typeface="Raleway"/>
                <a:sym typeface="Raleway"/>
              </a:rPr>
              <a:t>Neuropathic pain: </a:t>
            </a:r>
            <a:r>
              <a:rPr b="1" lang="en" sz="1800">
                <a:solidFill>
                  <a:schemeClr val="lt1"/>
                </a:solidFill>
                <a:latin typeface="Raleway"/>
                <a:ea typeface="Raleway"/>
                <a:cs typeface="Raleway"/>
                <a:sym typeface="Raleway"/>
              </a:rPr>
              <a:t>How</a:t>
            </a:r>
            <a:r>
              <a:rPr b="1" lang="en" sz="1800">
                <a:solidFill>
                  <a:schemeClr val="lt1"/>
                </a:solidFill>
                <a:latin typeface="Raleway"/>
                <a:ea typeface="Raleway"/>
                <a:cs typeface="Raleway"/>
                <a:sym typeface="Raleway"/>
              </a:rPr>
              <a:t> can you tell the difference between central and peripheral? </a:t>
            </a:r>
            <a:endParaRPr b="1" sz="1800">
              <a:solidFill>
                <a:schemeClr val="lt1"/>
              </a:solidFill>
              <a:latin typeface="Raleway"/>
              <a:ea typeface="Raleway"/>
              <a:cs typeface="Raleway"/>
              <a:sym typeface="Raleway"/>
            </a:endParaRPr>
          </a:p>
          <a:p>
            <a:pPr indent="0" lvl="0" marL="0" rtl="0" algn="l">
              <a:spcBef>
                <a:spcPts val="0"/>
              </a:spcBef>
              <a:spcAft>
                <a:spcPts val="0"/>
              </a:spcAft>
              <a:buNone/>
            </a:pPr>
            <a:r>
              <a:t/>
            </a:r>
            <a:endParaRPr b="1" sz="1800">
              <a:solidFill>
                <a:schemeClr val="lt1"/>
              </a:solidFill>
              <a:latin typeface="Raleway"/>
              <a:ea typeface="Raleway"/>
              <a:cs typeface="Raleway"/>
              <a:sym typeface="Raleway"/>
            </a:endParaRPr>
          </a:p>
          <a:p>
            <a:pPr indent="-342900" lvl="0" marL="457200" rtl="0" algn="l">
              <a:spcBef>
                <a:spcPts val="0"/>
              </a:spcBef>
              <a:spcAft>
                <a:spcPts val="0"/>
              </a:spcAft>
              <a:buClr>
                <a:schemeClr val="lt1"/>
              </a:buClr>
              <a:buSzPts val="1800"/>
              <a:buFont typeface="Raleway"/>
              <a:buChar char="●"/>
            </a:pPr>
            <a:r>
              <a:rPr b="1" lang="en" sz="1800">
                <a:solidFill>
                  <a:schemeClr val="lt1"/>
                </a:solidFill>
                <a:latin typeface="Raleway"/>
                <a:ea typeface="Raleway"/>
                <a:cs typeface="Raleway"/>
                <a:sym typeface="Raleway"/>
              </a:rPr>
              <a:t> 	1 drop of </a:t>
            </a:r>
            <a:r>
              <a:rPr b="1" lang="en" sz="1800">
                <a:solidFill>
                  <a:schemeClr val="lt1"/>
                </a:solidFill>
                <a:latin typeface="Raleway"/>
                <a:ea typeface="Raleway"/>
                <a:cs typeface="Raleway"/>
                <a:sym typeface="Raleway"/>
              </a:rPr>
              <a:t>proparacaine</a:t>
            </a:r>
            <a:r>
              <a:rPr b="1" lang="en" sz="1800">
                <a:solidFill>
                  <a:schemeClr val="lt1"/>
                </a:solidFill>
                <a:latin typeface="Raleway"/>
                <a:ea typeface="Raleway"/>
                <a:cs typeface="Raleway"/>
                <a:sym typeface="Raleway"/>
              </a:rPr>
              <a:t>, if no relief, central, much harder to treat, pt needs a pain specialist</a:t>
            </a:r>
            <a:endParaRPr b="1" sz="1800">
              <a:solidFill>
                <a:schemeClr val="lt1"/>
              </a:solidFill>
              <a:latin typeface="Raleway"/>
              <a:ea typeface="Raleway"/>
              <a:cs typeface="Raleway"/>
              <a:sym typeface="Raleway"/>
            </a:endParaRPr>
          </a:p>
          <a:p>
            <a:pPr indent="0" lvl="0" marL="0" rtl="0" algn="l">
              <a:spcBef>
                <a:spcPts val="0"/>
              </a:spcBef>
              <a:spcAft>
                <a:spcPts val="0"/>
              </a:spcAft>
              <a:buNone/>
            </a:pPr>
            <a:r>
              <a:t/>
            </a:r>
            <a:endParaRPr sz="1800">
              <a:solidFill>
                <a:schemeClr val="lt1"/>
              </a:solidFill>
              <a:latin typeface="Lato"/>
              <a:ea typeface="Lato"/>
              <a:cs typeface="Lato"/>
              <a:sym typeface="Lato"/>
            </a:endParaRPr>
          </a:p>
        </p:txBody>
      </p:sp>
      <p:pic>
        <p:nvPicPr>
          <p:cNvPr descr="Taking eye drops (Provided by Getty Images)" id="331" name="Google Shape;331;p52"/>
          <p:cNvPicPr preferRelativeResize="0"/>
          <p:nvPr/>
        </p:nvPicPr>
        <p:blipFill>
          <a:blip r:embed="rId3">
            <a:alphaModFix/>
          </a:blip>
          <a:stretch>
            <a:fillRect/>
          </a:stretch>
        </p:blipFill>
        <p:spPr>
          <a:xfrm>
            <a:off x="0" y="2954025"/>
            <a:ext cx="1975199" cy="2189476"/>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53"/>
          <p:cNvSpPr txBox="1"/>
          <p:nvPr>
            <p:ph type="title"/>
          </p:nvPr>
        </p:nvSpPr>
        <p:spPr>
          <a:xfrm>
            <a:off x="315600" y="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560">
                <a:solidFill>
                  <a:srgbClr val="20124D"/>
                </a:solidFill>
              </a:rPr>
              <a:t>Topical Analgesics</a:t>
            </a:r>
            <a:r>
              <a:rPr lang="en" sz="2560">
                <a:solidFill>
                  <a:srgbClr val="20124D"/>
                </a:solidFill>
              </a:rPr>
              <a:t> </a:t>
            </a:r>
            <a:endParaRPr sz="2560">
              <a:solidFill>
                <a:srgbClr val="20124D"/>
              </a:solidFill>
            </a:endParaRPr>
          </a:p>
        </p:txBody>
      </p:sp>
      <p:sp>
        <p:nvSpPr>
          <p:cNvPr id="337" name="Google Shape;337;p53"/>
          <p:cNvSpPr txBox="1"/>
          <p:nvPr>
            <p:ph idx="1" type="body"/>
          </p:nvPr>
        </p:nvSpPr>
        <p:spPr>
          <a:xfrm>
            <a:off x="0" y="572700"/>
            <a:ext cx="7687200" cy="4570800"/>
          </a:xfrm>
          <a:prstGeom prst="rect">
            <a:avLst/>
          </a:prstGeom>
        </p:spPr>
        <p:txBody>
          <a:bodyPr anchorCtr="0" anchor="t" bIns="91425" lIns="91425" spcFirstLastPara="1" rIns="91425" wrap="square" tIns="91425">
            <a:normAutofit/>
          </a:bodyPr>
          <a:lstStyle/>
          <a:p>
            <a:pPr indent="0" lvl="0" marL="457200" rtl="0" algn="l">
              <a:spcBef>
                <a:spcPts val="0"/>
              </a:spcBef>
              <a:spcAft>
                <a:spcPts val="0"/>
              </a:spcAft>
              <a:buNone/>
            </a:pPr>
            <a:r>
              <a:t/>
            </a:r>
            <a:endParaRPr sz="2200">
              <a:solidFill>
                <a:schemeClr val="lt1"/>
              </a:solidFill>
            </a:endParaRPr>
          </a:p>
          <a:p>
            <a:pPr indent="-368300" lvl="1" marL="914400" rtl="0" algn="l">
              <a:spcBef>
                <a:spcPts val="1200"/>
              </a:spcBef>
              <a:spcAft>
                <a:spcPts val="0"/>
              </a:spcAft>
              <a:buClr>
                <a:schemeClr val="lt1"/>
              </a:buClr>
              <a:buSzPts val="2200"/>
              <a:buChar char="➢"/>
            </a:pPr>
            <a:r>
              <a:rPr lang="en" sz="2200">
                <a:solidFill>
                  <a:schemeClr val="lt1"/>
                </a:solidFill>
              </a:rPr>
              <a:t>Lidocaine → blocks nerve signals that send feeling of pain to brain </a:t>
            </a:r>
            <a:endParaRPr sz="2200">
              <a:solidFill>
                <a:schemeClr val="lt1"/>
              </a:solidFill>
            </a:endParaRPr>
          </a:p>
          <a:p>
            <a:pPr indent="-368300" lvl="1" marL="914400" rtl="0" algn="l">
              <a:spcBef>
                <a:spcPts val="0"/>
              </a:spcBef>
              <a:spcAft>
                <a:spcPts val="0"/>
              </a:spcAft>
              <a:buClr>
                <a:schemeClr val="lt1"/>
              </a:buClr>
              <a:buSzPts val="2200"/>
              <a:buChar char="➢"/>
            </a:pPr>
            <a:r>
              <a:rPr lang="en" sz="2200">
                <a:solidFill>
                  <a:schemeClr val="lt1"/>
                </a:solidFill>
              </a:rPr>
              <a:t>Capsaicin → chili pepper extract that depletes local neurons of substance P, required in transmission of nociceptive input </a:t>
            </a:r>
            <a:endParaRPr sz="2200">
              <a:solidFill>
                <a:schemeClr val="lt1"/>
              </a:solidFill>
            </a:endParaRPr>
          </a:p>
          <a:p>
            <a:pPr indent="-368300" lvl="2" marL="1371600" rtl="0" algn="l">
              <a:spcBef>
                <a:spcPts val="0"/>
              </a:spcBef>
              <a:spcAft>
                <a:spcPts val="0"/>
              </a:spcAft>
              <a:buClr>
                <a:schemeClr val="lt1"/>
              </a:buClr>
              <a:buSzPts val="2200"/>
              <a:buChar char="■"/>
            </a:pPr>
            <a:r>
              <a:rPr lang="en" sz="2200">
                <a:solidFill>
                  <a:schemeClr val="lt1"/>
                </a:solidFill>
              </a:rPr>
              <a:t>Has anti-inflammatory effects </a:t>
            </a:r>
            <a:endParaRPr sz="2200">
              <a:solidFill>
                <a:schemeClr val="lt1"/>
              </a:solidFill>
            </a:endParaRPr>
          </a:p>
          <a:p>
            <a:pPr indent="-368300" lvl="2" marL="1371600" rtl="0" algn="l">
              <a:spcBef>
                <a:spcPts val="0"/>
              </a:spcBef>
              <a:spcAft>
                <a:spcPts val="0"/>
              </a:spcAft>
              <a:buClr>
                <a:schemeClr val="lt1"/>
              </a:buClr>
              <a:buSzPts val="2200"/>
              <a:buChar char="■"/>
            </a:pPr>
            <a:r>
              <a:rPr lang="en" sz="2200">
                <a:solidFill>
                  <a:schemeClr val="lt1"/>
                </a:solidFill>
              </a:rPr>
              <a:t> Used in RA and Zoster pts</a:t>
            </a:r>
            <a:endParaRPr sz="2200">
              <a:solidFill>
                <a:schemeClr val="lt1"/>
              </a:solidFill>
            </a:endParaRPr>
          </a:p>
        </p:txBody>
      </p:sp>
      <p:pic>
        <p:nvPicPr>
          <p:cNvPr descr="Raw fresh organic, red pepper flakes and dried ground chili pepper with sliced (Provided by Getty Images)" id="338" name="Google Shape;338;p53"/>
          <p:cNvPicPr preferRelativeResize="0"/>
          <p:nvPr/>
        </p:nvPicPr>
        <p:blipFill>
          <a:blip r:embed="rId3">
            <a:alphaModFix/>
          </a:blip>
          <a:stretch>
            <a:fillRect/>
          </a:stretch>
        </p:blipFill>
        <p:spPr>
          <a:xfrm>
            <a:off x="6619225" y="3249925"/>
            <a:ext cx="2524774" cy="189357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7">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7">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7">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7">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7">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54"/>
          <p:cNvSpPr txBox="1"/>
          <p:nvPr>
            <p:ph type="title"/>
          </p:nvPr>
        </p:nvSpPr>
        <p:spPr>
          <a:xfrm>
            <a:off x="237150" y="-994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560">
                <a:solidFill>
                  <a:srgbClr val="20124D"/>
                </a:solidFill>
              </a:rPr>
              <a:t>Combination Therapy!!!</a:t>
            </a:r>
            <a:endParaRPr sz="2560">
              <a:solidFill>
                <a:srgbClr val="20124D"/>
              </a:solidFill>
            </a:endParaRPr>
          </a:p>
        </p:txBody>
      </p:sp>
      <p:sp>
        <p:nvSpPr>
          <p:cNvPr id="344" name="Google Shape;344;p54"/>
          <p:cNvSpPr txBox="1"/>
          <p:nvPr>
            <p:ph idx="1" type="body"/>
          </p:nvPr>
        </p:nvSpPr>
        <p:spPr>
          <a:xfrm>
            <a:off x="0" y="525725"/>
            <a:ext cx="5381400" cy="4570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sz="1760">
              <a:solidFill>
                <a:schemeClr val="lt1"/>
              </a:solidFill>
            </a:endParaRPr>
          </a:p>
          <a:p>
            <a:pPr indent="-340360" lvl="1" marL="914400" marR="0" rtl="0" algn="l">
              <a:lnSpc>
                <a:spcPct val="115000"/>
              </a:lnSpc>
              <a:spcBef>
                <a:spcPts val="1200"/>
              </a:spcBef>
              <a:spcAft>
                <a:spcPts val="0"/>
              </a:spcAft>
              <a:buClr>
                <a:schemeClr val="lt1"/>
              </a:buClr>
              <a:buSzPts val="1760"/>
              <a:buChar char="➢"/>
            </a:pPr>
            <a:r>
              <a:rPr lang="en" sz="1760">
                <a:solidFill>
                  <a:schemeClr val="lt1"/>
                </a:solidFill>
              </a:rPr>
              <a:t>Acetaminophen and ibuprofen block the COX 1, 2, 3 enzymes at different locations</a:t>
            </a:r>
            <a:endParaRPr sz="1760">
              <a:solidFill>
                <a:schemeClr val="lt1"/>
              </a:solidFill>
            </a:endParaRPr>
          </a:p>
          <a:p>
            <a:pPr indent="-340360" lvl="1" marL="914400" marR="0" rtl="0" algn="l">
              <a:lnSpc>
                <a:spcPct val="115000"/>
              </a:lnSpc>
              <a:spcBef>
                <a:spcPts val="0"/>
              </a:spcBef>
              <a:spcAft>
                <a:spcPts val="0"/>
              </a:spcAft>
              <a:buClr>
                <a:schemeClr val="lt1"/>
              </a:buClr>
              <a:buSzPts val="1760"/>
              <a:buChar char="➢"/>
            </a:pPr>
            <a:r>
              <a:rPr lang="en" sz="1760">
                <a:solidFill>
                  <a:schemeClr val="lt1"/>
                </a:solidFill>
              </a:rPr>
              <a:t>When used together, acetaminophen and ibuprofen should be dosed every 3-6 hours alternatively without exceeding maximum daily recommended dose for either medication</a:t>
            </a:r>
            <a:endParaRPr sz="1760">
              <a:solidFill>
                <a:schemeClr val="lt1"/>
              </a:solidFill>
            </a:endParaRPr>
          </a:p>
          <a:p>
            <a:pPr indent="-340360" lvl="1" marL="914400" marR="0" rtl="0" algn="l">
              <a:lnSpc>
                <a:spcPct val="115000"/>
              </a:lnSpc>
              <a:spcBef>
                <a:spcPts val="0"/>
              </a:spcBef>
              <a:spcAft>
                <a:spcPts val="0"/>
              </a:spcAft>
              <a:buClr>
                <a:schemeClr val="lt1"/>
              </a:buClr>
              <a:buSzPts val="1760"/>
              <a:buChar char="➢"/>
            </a:pPr>
            <a:r>
              <a:rPr lang="en" sz="1760">
                <a:solidFill>
                  <a:schemeClr val="lt1"/>
                </a:solidFill>
              </a:rPr>
              <a:t>2017 study in JAMA found it worked as well as an </a:t>
            </a:r>
            <a:r>
              <a:rPr lang="en" sz="1760">
                <a:solidFill>
                  <a:schemeClr val="lt1"/>
                </a:solidFill>
              </a:rPr>
              <a:t>oxycodone</a:t>
            </a:r>
            <a:r>
              <a:rPr lang="en" sz="1760">
                <a:solidFill>
                  <a:schemeClr val="lt1"/>
                </a:solidFill>
              </a:rPr>
              <a:t>. </a:t>
            </a:r>
            <a:endParaRPr sz="1760">
              <a:solidFill>
                <a:schemeClr val="lt1"/>
              </a:solidFill>
            </a:endParaRPr>
          </a:p>
          <a:p>
            <a:pPr indent="-340360" lvl="1" marL="914400" rtl="0" algn="l">
              <a:spcBef>
                <a:spcPts val="0"/>
              </a:spcBef>
              <a:spcAft>
                <a:spcPts val="0"/>
              </a:spcAft>
              <a:buClr>
                <a:schemeClr val="lt1"/>
              </a:buClr>
              <a:buSzPts val="1760"/>
              <a:buChar char="➢"/>
            </a:pPr>
            <a:r>
              <a:rPr lang="en" sz="1760">
                <a:solidFill>
                  <a:schemeClr val="lt1"/>
                </a:solidFill>
              </a:rPr>
              <a:t>Now Available as a combo drug OTC</a:t>
            </a:r>
            <a:endParaRPr sz="1760">
              <a:solidFill>
                <a:schemeClr val="lt1"/>
              </a:solidFill>
            </a:endParaRPr>
          </a:p>
        </p:txBody>
      </p:sp>
      <p:pic>
        <p:nvPicPr>
          <p:cNvPr id="345" name="Google Shape;345;p54"/>
          <p:cNvPicPr preferRelativeResize="0"/>
          <p:nvPr/>
        </p:nvPicPr>
        <p:blipFill rotWithShape="1">
          <a:blip r:embed="rId3">
            <a:alphaModFix/>
          </a:blip>
          <a:srcRect b="11045" l="0" r="0" t="12625"/>
          <a:stretch/>
        </p:blipFill>
        <p:spPr>
          <a:xfrm>
            <a:off x="5646350" y="1243775"/>
            <a:ext cx="3185950" cy="23778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4">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4">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4">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4">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4">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p55"/>
          <p:cNvSpPr txBox="1"/>
          <p:nvPr>
            <p:ph type="title"/>
          </p:nvPr>
        </p:nvSpPr>
        <p:spPr>
          <a:xfrm>
            <a:off x="311700" y="-704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560">
                <a:solidFill>
                  <a:srgbClr val="FF0000"/>
                </a:solidFill>
              </a:rPr>
              <a:t>NARCOTIC Analgesics </a:t>
            </a:r>
            <a:endParaRPr sz="2560">
              <a:solidFill>
                <a:srgbClr val="FF0000"/>
              </a:solidFill>
            </a:endParaRPr>
          </a:p>
        </p:txBody>
      </p:sp>
      <p:sp>
        <p:nvSpPr>
          <p:cNvPr id="351" name="Google Shape;351;p55"/>
          <p:cNvSpPr txBox="1"/>
          <p:nvPr>
            <p:ph idx="1" type="body"/>
          </p:nvPr>
        </p:nvSpPr>
        <p:spPr>
          <a:xfrm>
            <a:off x="0" y="196925"/>
            <a:ext cx="8645400" cy="4570800"/>
          </a:xfrm>
          <a:prstGeom prst="rect">
            <a:avLst/>
          </a:prstGeom>
        </p:spPr>
        <p:txBody>
          <a:bodyPr anchorCtr="0" anchor="t" bIns="91425" lIns="91425" spcFirstLastPara="1" rIns="91425" wrap="square" tIns="91425">
            <a:normAutofit fontScale="70000" lnSpcReduction="20000"/>
          </a:bodyPr>
          <a:lstStyle/>
          <a:p>
            <a:pPr indent="0" lvl="0" marL="457200" marR="0" rtl="0" algn="l">
              <a:lnSpc>
                <a:spcPct val="115000"/>
              </a:lnSpc>
              <a:spcBef>
                <a:spcPts val="0"/>
              </a:spcBef>
              <a:spcAft>
                <a:spcPts val="0"/>
              </a:spcAft>
              <a:buNone/>
            </a:pPr>
            <a:r>
              <a:t/>
            </a:r>
            <a:endParaRPr sz="2971">
              <a:solidFill>
                <a:srgbClr val="073763"/>
              </a:solidFill>
            </a:endParaRPr>
          </a:p>
          <a:p>
            <a:pPr indent="0" lvl="0" marL="457200" rtl="0" algn="l">
              <a:spcBef>
                <a:spcPts val="1200"/>
              </a:spcBef>
              <a:spcAft>
                <a:spcPts val="0"/>
              </a:spcAft>
              <a:buNone/>
            </a:pPr>
            <a:r>
              <a:rPr lang="en" sz="2971">
                <a:solidFill>
                  <a:schemeClr val="lt1"/>
                </a:solidFill>
              </a:rPr>
              <a:t>Narcotic refers to </a:t>
            </a:r>
            <a:r>
              <a:rPr lang="en" sz="2971">
                <a:solidFill>
                  <a:schemeClr val="lt1"/>
                </a:solidFill>
              </a:rPr>
              <a:t>opium (natural and unnatural forms):</a:t>
            </a:r>
            <a:endParaRPr sz="2971">
              <a:solidFill>
                <a:schemeClr val="lt1"/>
              </a:solidFill>
            </a:endParaRPr>
          </a:p>
          <a:p>
            <a:pPr indent="0" lvl="0" marL="457200" rtl="0" algn="l">
              <a:spcBef>
                <a:spcPts val="1200"/>
              </a:spcBef>
              <a:spcAft>
                <a:spcPts val="0"/>
              </a:spcAft>
              <a:buNone/>
            </a:pPr>
            <a:r>
              <a:rPr lang="en" sz="2971">
                <a:solidFill>
                  <a:schemeClr val="lt1"/>
                </a:solidFill>
              </a:rPr>
              <a:t>Natural form</a:t>
            </a:r>
            <a:endParaRPr sz="2971">
              <a:solidFill>
                <a:schemeClr val="lt1"/>
              </a:solidFill>
            </a:endParaRPr>
          </a:p>
          <a:p>
            <a:pPr indent="-335280" lvl="0" marL="457200" rtl="0" algn="l">
              <a:spcBef>
                <a:spcPts val="1200"/>
              </a:spcBef>
              <a:spcAft>
                <a:spcPts val="0"/>
              </a:spcAft>
              <a:buClr>
                <a:schemeClr val="lt1"/>
              </a:buClr>
              <a:buSzPct val="100000"/>
              <a:buChar char="❖"/>
            </a:pPr>
            <a:r>
              <a:rPr lang="en" sz="2400">
                <a:solidFill>
                  <a:schemeClr val="lt1"/>
                </a:solidFill>
              </a:rPr>
              <a:t>Opium</a:t>
            </a:r>
            <a:endParaRPr sz="2400">
              <a:solidFill>
                <a:schemeClr val="lt1"/>
              </a:solidFill>
            </a:endParaRPr>
          </a:p>
          <a:p>
            <a:pPr indent="-335280" lvl="0" marL="457200" rtl="0" algn="l">
              <a:spcBef>
                <a:spcPts val="0"/>
              </a:spcBef>
              <a:spcAft>
                <a:spcPts val="0"/>
              </a:spcAft>
              <a:buClr>
                <a:schemeClr val="lt1"/>
              </a:buClr>
              <a:buSzPct val="100000"/>
              <a:buChar char="❖"/>
            </a:pPr>
            <a:r>
              <a:rPr lang="en" sz="2400">
                <a:solidFill>
                  <a:schemeClr val="lt1"/>
                </a:solidFill>
              </a:rPr>
              <a:t>morphine </a:t>
            </a:r>
            <a:endParaRPr sz="2400">
              <a:solidFill>
                <a:schemeClr val="lt1"/>
              </a:solidFill>
            </a:endParaRPr>
          </a:p>
          <a:p>
            <a:pPr indent="-335280" lvl="0" marL="457200" rtl="0" algn="l">
              <a:spcBef>
                <a:spcPts val="0"/>
              </a:spcBef>
              <a:spcAft>
                <a:spcPts val="0"/>
              </a:spcAft>
              <a:buClr>
                <a:schemeClr val="lt1"/>
              </a:buClr>
              <a:buSzPct val="100000"/>
              <a:buChar char="❖"/>
            </a:pPr>
            <a:r>
              <a:rPr lang="en" sz="2400">
                <a:solidFill>
                  <a:schemeClr val="lt1"/>
                </a:solidFill>
              </a:rPr>
              <a:t>codeine or </a:t>
            </a:r>
            <a:endParaRPr sz="2400">
              <a:solidFill>
                <a:schemeClr val="lt1"/>
              </a:solidFill>
            </a:endParaRPr>
          </a:p>
          <a:p>
            <a:pPr indent="-335280" lvl="0" marL="457200" rtl="0" algn="l">
              <a:spcBef>
                <a:spcPts val="0"/>
              </a:spcBef>
              <a:spcAft>
                <a:spcPts val="0"/>
              </a:spcAft>
              <a:buClr>
                <a:schemeClr val="lt1"/>
              </a:buClr>
              <a:buSzPct val="100000"/>
              <a:buChar char="❖"/>
            </a:pPr>
            <a:r>
              <a:rPr lang="en" sz="2400">
                <a:solidFill>
                  <a:schemeClr val="lt1"/>
                </a:solidFill>
              </a:rPr>
              <a:t>The poppy plant which produces poppy seeds, possess no opium </a:t>
            </a:r>
            <a:endParaRPr sz="2400">
              <a:solidFill>
                <a:schemeClr val="lt1"/>
              </a:solidFill>
            </a:endParaRPr>
          </a:p>
          <a:p>
            <a:pPr indent="-335280" lvl="0" marL="457200" rtl="0" algn="l">
              <a:spcBef>
                <a:spcPts val="0"/>
              </a:spcBef>
              <a:spcAft>
                <a:spcPts val="0"/>
              </a:spcAft>
              <a:buClr>
                <a:schemeClr val="lt1"/>
              </a:buClr>
              <a:buSzPct val="100000"/>
              <a:buChar char="❖"/>
            </a:pPr>
            <a:r>
              <a:rPr lang="en" sz="2400">
                <a:solidFill>
                  <a:schemeClr val="lt1"/>
                </a:solidFill>
              </a:rPr>
              <a:t>The opium is found in the milky white fluid that exudes from the pod when it is cut.</a:t>
            </a:r>
            <a:endParaRPr sz="2400">
              <a:solidFill>
                <a:schemeClr val="lt1"/>
              </a:solidFill>
            </a:endParaRPr>
          </a:p>
          <a:p>
            <a:pPr indent="0" lvl="0" marL="914400" marR="0" rtl="0" algn="l">
              <a:lnSpc>
                <a:spcPct val="115000"/>
              </a:lnSpc>
              <a:spcBef>
                <a:spcPts val="1200"/>
              </a:spcBef>
              <a:spcAft>
                <a:spcPts val="0"/>
              </a:spcAft>
              <a:buNone/>
            </a:pPr>
            <a:r>
              <a:t/>
            </a:r>
            <a:endParaRPr sz="2400">
              <a:solidFill>
                <a:schemeClr val="lt1"/>
              </a:solidFill>
            </a:endParaRPr>
          </a:p>
          <a:p>
            <a:pPr indent="-335280" lvl="0" marL="457200" marR="0" rtl="0" algn="l">
              <a:lnSpc>
                <a:spcPct val="115000"/>
              </a:lnSpc>
              <a:spcBef>
                <a:spcPts val="1200"/>
              </a:spcBef>
              <a:spcAft>
                <a:spcPts val="0"/>
              </a:spcAft>
              <a:buClr>
                <a:schemeClr val="lt1"/>
              </a:buClr>
              <a:buSzPct val="100000"/>
              <a:buChar char="❖"/>
            </a:pPr>
            <a:r>
              <a:rPr lang="en" sz="2400">
                <a:solidFill>
                  <a:schemeClr val="lt1"/>
                </a:solidFill>
              </a:rPr>
              <a:t>Opioids are used to provide relief from moderate-to-severe acute or chronic pain </a:t>
            </a:r>
            <a:r>
              <a:rPr lang="en" sz="2400">
                <a:solidFill>
                  <a:srgbClr val="0000FF"/>
                </a:solidFill>
              </a:rPr>
              <a:t>without</a:t>
            </a:r>
            <a:r>
              <a:rPr lang="en" sz="2400">
                <a:solidFill>
                  <a:schemeClr val="lt1"/>
                </a:solidFill>
              </a:rPr>
              <a:t> a  ceiling effect</a:t>
            </a:r>
            <a:endParaRPr sz="2400">
              <a:solidFill>
                <a:schemeClr val="lt1"/>
              </a:solidFill>
            </a:endParaRPr>
          </a:p>
          <a:p>
            <a:pPr indent="-335280" lvl="1" marL="914400" rtl="0" algn="l">
              <a:spcBef>
                <a:spcPts val="0"/>
              </a:spcBef>
              <a:spcAft>
                <a:spcPts val="0"/>
              </a:spcAft>
              <a:buClr>
                <a:schemeClr val="lt1"/>
              </a:buClr>
              <a:buSzPct val="100000"/>
              <a:buChar char="➢"/>
            </a:pPr>
            <a:r>
              <a:rPr lang="en" sz="2400">
                <a:solidFill>
                  <a:schemeClr val="lt1"/>
                </a:solidFill>
              </a:rPr>
              <a:t>Heroine was used as a cough suppressant when it was first introduced and cocaine was once in Coke!</a:t>
            </a:r>
            <a:endParaRPr sz="2400">
              <a:solidFill>
                <a:schemeClr val="lt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1">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1">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1">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1">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1">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1">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1">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1">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1">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1">
                                            <p:txEl>
                                              <p:pRg end="9" st="9"/>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1">
                                            <p:txEl>
                                              <p:pRg end="10" st="1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p56"/>
          <p:cNvSpPr txBox="1"/>
          <p:nvPr>
            <p:ph type="title"/>
          </p:nvPr>
        </p:nvSpPr>
        <p:spPr>
          <a:xfrm>
            <a:off x="2213900" y="-107375"/>
            <a:ext cx="6321600" cy="635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Narcotics Synthetic Form</a:t>
            </a:r>
            <a:endParaRPr/>
          </a:p>
        </p:txBody>
      </p:sp>
      <p:sp>
        <p:nvSpPr>
          <p:cNvPr id="357" name="Google Shape;357;p56"/>
          <p:cNvSpPr txBox="1"/>
          <p:nvPr>
            <p:ph idx="1" type="body"/>
          </p:nvPr>
        </p:nvSpPr>
        <p:spPr>
          <a:xfrm>
            <a:off x="909423" y="1045200"/>
            <a:ext cx="7151400" cy="3837900"/>
          </a:xfrm>
          <a:prstGeom prst="rect">
            <a:avLst/>
          </a:prstGeom>
        </p:spPr>
        <p:txBody>
          <a:bodyPr anchorCtr="0" anchor="t" bIns="91425" lIns="91425" spcFirstLastPara="1" rIns="91425" wrap="square" tIns="91425">
            <a:normAutofit/>
          </a:bodyPr>
          <a:lstStyle/>
          <a:p>
            <a:pPr indent="-381000" lvl="0" marL="457200" rtl="0" algn="l">
              <a:spcBef>
                <a:spcPts val="0"/>
              </a:spcBef>
              <a:spcAft>
                <a:spcPts val="0"/>
              </a:spcAft>
              <a:buClr>
                <a:schemeClr val="lt1"/>
              </a:buClr>
              <a:buSzPts val="2400"/>
              <a:buChar char="●"/>
            </a:pPr>
            <a:r>
              <a:rPr lang="en" sz="2400">
                <a:solidFill>
                  <a:schemeClr val="lt1"/>
                </a:solidFill>
              </a:rPr>
              <a:t>H</a:t>
            </a:r>
            <a:r>
              <a:rPr lang="en" sz="2400">
                <a:solidFill>
                  <a:schemeClr val="lt1"/>
                </a:solidFill>
              </a:rPr>
              <a:t>eroine</a:t>
            </a:r>
            <a:endParaRPr sz="2400">
              <a:solidFill>
                <a:schemeClr val="lt1"/>
              </a:solidFill>
            </a:endParaRPr>
          </a:p>
          <a:p>
            <a:pPr indent="-381000" lvl="0" marL="457200" rtl="0" algn="l">
              <a:spcBef>
                <a:spcPts val="0"/>
              </a:spcBef>
              <a:spcAft>
                <a:spcPts val="0"/>
              </a:spcAft>
              <a:buClr>
                <a:schemeClr val="lt1"/>
              </a:buClr>
              <a:buSzPts val="2400"/>
              <a:buChar char="●"/>
            </a:pPr>
            <a:r>
              <a:rPr lang="en" sz="2400">
                <a:solidFill>
                  <a:schemeClr val="lt1"/>
                </a:solidFill>
              </a:rPr>
              <a:t> Methadone </a:t>
            </a:r>
            <a:endParaRPr sz="2400">
              <a:solidFill>
                <a:schemeClr val="lt1"/>
              </a:solidFill>
            </a:endParaRPr>
          </a:p>
          <a:p>
            <a:pPr indent="-381000" lvl="0" marL="457200" rtl="0" algn="l">
              <a:spcBef>
                <a:spcPts val="0"/>
              </a:spcBef>
              <a:spcAft>
                <a:spcPts val="0"/>
              </a:spcAft>
              <a:buClr>
                <a:schemeClr val="lt1"/>
              </a:buClr>
              <a:buSzPts val="2400"/>
              <a:buChar char="●"/>
            </a:pPr>
            <a:r>
              <a:rPr lang="en" sz="2400">
                <a:solidFill>
                  <a:schemeClr val="lt1"/>
                </a:solidFill>
              </a:rPr>
              <a:t>Oxycodone</a:t>
            </a:r>
            <a:endParaRPr sz="2400">
              <a:solidFill>
                <a:schemeClr val="lt1"/>
              </a:solidFill>
            </a:endParaRPr>
          </a:p>
          <a:p>
            <a:pPr indent="-381000" lvl="0" marL="457200" rtl="0" algn="l">
              <a:spcBef>
                <a:spcPts val="0"/>
              </a:spcBef>
              <a:spcAft>
                <a:spcPts val="0"/>
              </a:spcAft>
              <a:buClr>
                <a:schemeClr val="lt1"/>
              </a:buClr>
              <a:buSzPts val="2400"/>
              <a:buChar char="●"/>
            </a:pPr>
            <a:r>
              <a:rPr lang="en" sz="2400">
                <a:solidFill>
                  <a:schemeClr val="lt1"/>
                </a:solidFill>
              </a:rPr>
              <a:t>Hydrocodone </a:t>
            </a:r>
            <a:endParaRPr sz="2400">
              <a:solidFill>
                <a:schemeClr val="lt1"/>
              </a:solidFill>
            </a:endParaRPr>
          </a:p>
          <a:p>
            <a:pPr indent="-381000" lvl="0" marL="457200" rtl="0" algn="l">
              <a:spcBef>
                <a:spcPts val="0"/>
              </a:spcBef>
              <a:spcAft>
                <a:spcPts val="0"/>
              </a:spcAft>
              <a:buClr>
                <a:schemeClr val="lt1"/>
              </a:buClr>
              <a:buSzPts val="2400"/>
              <a:buChar char="●"/>
            </a:pPr>
            <a:r>
              <a:rPr lang="en" sz="2400">
                <a:solidFill>
                  <a:schemeClr val="lt1"/>
                </a:solidFill>
              </a:rPr>
              <a:t>Fentanyl</a:t>
            </a:r>
            <a:endParaRPr sz="2400">
              <a:solidFill>
                <a:schemeClr val="lt1"/>
              </a:solidFill>
            </a:endParaRPr>
          </a:p>
          <a:p>
            <a:pPr indent="0" lvl="0" marL="0" rtl="0" algn="l">
              <a:spcBef>
                <a:spcPts val="1200"/>
              </a:spcBef>
              <a:spcAft>
                <a:spcPts val="1200"/>
              </a:spcAft>
              <a:buNone/>
            </a:pPr>
            <a:r>
              <a:t/>
            </a:r>
            <a:endParaRPr/>
          </a:p>
        </p:txBody>
      </p:sp>
      <p:pic>
        <p:nvPicPr>
          <p:cNvPr descr="Medicinal different pills on the background of banknotes (Provided by Getty Images)" id="358" name="Google Shape;358;p56"/>
          <p:cNvPicPr preferRelativeResize="0"/>
          <p:nvPr/>
        </p:nvPicPr>
        <p:blipFill>
          <a:blip r:embed="rId3">
            <a:alphaModFix/>
          </a:blip>
          <a:stretch>
            <a:fillRect/>
          </a:stretch>
        </p:blipFill>
        <p:spPr>
          <a:xfrm>
            <a:off x="5183251" y="1045200"/>
            <a:ext cx="3834977" cy="2342551"/>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id="363" name="Google Shape;363;p57"/>
          <p:cNvSpPr txBox="1"/>
          <p:nvPr>
            <p:ph type="title"/>
          </p:nvPr>
        </p:nvSpPr>
        <p:spPr>
          <a:xfrm>
            <a:off x="311700" y="-1174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560">
                <a:solidFill>
                  <a:srgbClr val="20124D"/>
                </a:solidFill>
              </a:rPr>
              <a:t>Opiate vs. Opioid </a:t>
            </a:r>
            <a:endParaRPr sz="2560">
              <a:solidFill>
                <a:srgbClr val="20124D"/>
              </a:solidFill>
            </a:endParaRPr>
          </a:p>
        </p:txBody>
      </p:sp>
      <p:sp>
        <p:nvSpPr>
          <p:cNvPr id="364" name="Google Shape;364;p57"/>
          <p:cNvSpPr txBox="1"/>
          <p:nvPr>
            <p:ph idx="1" type="body"/>
          </p:nvPr>
        </p:nvSpPr>
        <p:spPr>
          <a:xfrm>
            <a:off x="-281825" y="270100"/>
            <a:ext cx="8786100" cy="4387500"/>
          </a:xfrm>
          <a:prstGeom prst="rect">
            <a:avLst/>
          </a:prstGeom>
          <a:ln cap="flat" cmpd="sng" w="9525">
            <a:solidFill>
              <a:srgbClr val="000000"/>
            </a:solidFill>
            <a:prstDash val="dashDot"/>
            <a:round/>
            <a:headEnd len="sm" w="sm" type="none"/>
            <a:tailEnd len="sm" w="sm" type="none"/>
          </a:ln>
        </p:spPr>
        <p:txBody>
          <a:bodyPr anchorCtr="0" anchor="t" bIns="91425" lIns="91425" spcFirstLastPara="1" rIns="91425" wrap="square" tIns="91425">
            <a:normAutofit/>
          </a:bodyPr>
          <a:lstStyle/>
          <a:p>
            <a:pPr indent="-381000" lvl="0" marL="457200" rtl="0" algn="l">
              <a:spcBef>
                <a:spcPts val="0"/>
              </a:spcBef>
              <a:spcAft>
                <a:spcPts val="0"/>
              </a:spcAft>
              <a:buClr>
                <a:schemeClr val="lt1"/>
              </a:buClr>
              <a:buSzPts val="2400"/>
              <a:buFont typeface="Arial"/>
              <a:buChar char="❖"/>
            </a:pPr>
            <a:r>
              <a:t/>
            </a:r>
            <a:endParaRPr sz="2400">
              <a:solidFill>
                <a:schemeClr val="lt1"/>
              </a:solidFill>
              <a:latin typeface="Arial"/>
              <a:ea typeface="Arial"/>
              <a:cs typeface="Arial"/>
              <a:sym typeface="Arial"/>
            </a:endParaRPr>
          </a:p>
          <a:p>
            <a:pPr indent="-381000" lvl="0" marL="457200" rtl="0" algn="l">
              <a:spcBef>
                <a:spcPts val="0"/>
              </a:spcBef>
              <a:spcAft>
                <a:spcPts val="0"/>
              </a:spcAft>
              <a:buClr>
                <a:schemeClr val="lt1"/>
              </a:buClr>
              <a:buSzPts val="2400"/>
              <a:buFont typeface="Arial"/>
              <a:buChar char="❖"/>
            </a:pPr>
            <a:r>
              <a:rPr lang="en" sz="2400">
                <a:solidFill>
                  <a:schemeClr val="lt1"/>
                </a:solidFill>
                <a:latin typeface="Arial"/>
                <a:ea typeface="Arial"/>
                <a:cs typeface="Arial"/>
                <a:sym typeface="Arial"/>
              </a:rPr>
              <a:t>Opiate </a:t>
            </a:r>
            <a:endParaRPr sz="2400">
              <a:solidFill>
                <a:schemeClr val="lt1"/>
              </a:solidFill>
              <a:latin typeface="Arial"/>
              <a:ea typeface="Arial"/>
              <a:cs typeface="Arial"/>
              <a:sym typeface="Arial"/>
            </a:endParaRPr>
          </a:p>
          <a:p>
            <a:pPr indent="-381000" lvl="1" marL="914400" rtl="0" algn="l">
              <a:spcBef>
                <a:spcPts val="0"/>
              </a:spcBef>
              <a:spcAft>
                <a:spcPts val="0"/>
              </a:spcAft>
              <a:buClr>
                <a:schemeClr val="lt1"/>
              </a:buClr>
              <a:buSzPts val="2400"/>
              <a:buFont typeface="Arial"/>
              <a:buChar char="➢"/>
            </a:pPr>
            <a:r>
              <a:rPr lang="en" sz="2400">
                <a:solidFill>
                  <a:schemeClr val="lt1"/>
                </a:solidFill>
                <a:latin typeface="Arial"/>
                <a:ea typeface="Arial"/>
                <a:cs typeface="Arial"/>
                <a:sym typeface="Arial"/>
              </a:rPr>
              <a:t>Extracted from poppy plant: oopium, morphine, codeine</a:t>
            </a:r>
            <a:endParaRPr sz="2400">
              <a:solidFill>
                <a:schemeClr val="lt1"/>
              </a:solidFill>
              <a:latin typeface="Arial"/>
              <a:ea typeface="Arial"/>
              <a:cs typeface="Arial"/>
              <a:sym typeface="Arial"/>
            </a:endParaRPr>
          </a:p>
          <a:p>
            <a:pPr indent="0" lvl="0" marL="914400" rtl="0" algn="l">
              <a:spcBef>
                <a:spcPts val="1200"/>
              </a:spcBef>
              <a:spcAft>
                <a:spcPts val="0"/>
              </a:spcAft>
              <a:buNone/>
            </a:pPr>
            <a:r>
              <a:rPr lang="en" sz="2400">
                <a:solidFill>
                  <a:schemeClr val="lt1"/>
                </a:solidFill>
                <a:latin typeface="Arial"/>
                <a:ea typeface="Arial"/>
                <a:cs typeface="Arial"/>
                <a:sym typeface="Arial"/>
              </a:rPr>
              <a:t>Can I fail a drug test is I eat a poppy seed bagel?</a:t>
            </a:r>
            <a:endParaRPr sz="2400">
              <a:solidFill>
                <a:schemeClr val="lt1"/>
              </a:solidFill>
              <a:latin typeface="Arial"/>
              <a:ea typeface="Arial"/>
              <a:cs typeface="Arial"/>
              <a:sym typeface="Arial"/>
            </a:endParaRPr>
          </a:p>
          <a:p>
            <a:pPr indent="0" lvl="0" marL="914400" rtl="0" algn="l">
              <a:spcBef>
                <a:spcPts val="1200"/>
              </a:spcBef>
              <a:spcAft>
                <a:spcPts val="0"/>
              </a:spcAft>
              <a:buNone/>
            </a:pPr>
            <a:r>
              <a:rPr lang="en" sz="2400">
                <a:solidFill>
                  <a:srgbClr val="0000FF"/>
                </a:solidFill>
                <a:latin typeface="Arial"/>
                <a:ea typeface="Arial"/>
                <a:cs typeface="Arial"/>
                <a:sym typeface="Arial"/>
              </a:rPr>
              <a:t>YES!!! Even though washed, traces can cause a false positive. Still Detectable 48 to 60 hrs later!</a:t>
            </a:r>
            <a:endParaRPr sz="2400">
              <a:solidFill>
                <a:srgbClr val="0000FF"/>
              </a:solidFill>
              <a:latin typeface="Arial"/>
              <a:ea typeface="Arial"/>
              <a:cs typeface="Arial"/>
              <a:sym typeface="Arial"/>
            </a:endParaRPr>
          </a:p>
          <a:p>
            <a:pPr indent="-381000" lvl="0" marL="457200" rtl="0" algn="l">
              <a:spcBef>
                <a:spcPts val="1200"/>
              </a:spcBef>
              <a:spcAft>
                <a:spcPts val="0"/>
              </a:spcAft>
              <a:buClr>
                <a:schemeClr val="lt1"/>
              </a:buClr>
              <a:buSzPts val="2400"/>
              <a:buFont typeface="Arial"/>
              <a:buChar char="❖"/>
            </a:pPr>
            <a:r>
              <a:rPr lang="en" sz="2400">
                <a:solidFill>
                  <a:schemeClr val="lt1"/>
                </a:solidFill>
                <a:latin typeface="Arial"/>
                <a:ea typeface="Arial"/>
                <a:cs typeface="Arial"/>
                <a:sym typeface="Arial"/>
              </a:rPr>
              <a:t>Opioid</a:t>
            </a:r>
            <a:endParaRPr sz="2400">
              <a:solidFill>
                <a:schemeClr val="lt1"/>
              </a:solidFill>
              <a:latin typeface="Arial"/>
              <a:ea typeface="Arial"/>
              <a:cs typeface="Arial"/>
              <a:sym typeface="Arial"/>
            </a:endParaRPr>
          </a:p>
          <a:p>
            <a:pPr indent="-381000" lvl="1" marL="914400" rtl="0" algn="l">
              <a:spcBef>
                <a:spcPts val="0"/>
              </a:spcBef>
              <a:spcAft>
                <a:spcPts val="0"/>
              </a:spcAft>
              <a:buClr>
                <a:schemeClr val="lt1"/>
              </a:buClr>
              <a:buSzPts val="2400"/>
              <a:buFont typeface="Arial"/>
              <a:buChar char="➢"/>
            </a:pPr>
            <a:r>
              <a:rPr lang="en" sz="2400">
                <a:solidFill>
                  <a:schemeClr val="lt1"/>
                </a:solidFill>
                <a:latin typeface="Arial"/>
                <a:ea typeface="Arial"/>
                <a:cs typeface="Arial"/>
                <a:sym typeface="Arial"/>
              </a:rPr>
              <a:t>Synthesized from an opiate: methadone, heroin, hydrocodone, oxycodone </a:t>
            </a:r>
            <a:endParaRPr sz="2400">
              <a:solidFill>
                <a:schemeClr val="lt1"/>
              </a:solidFill>
              <a:latin typeface="Arial"/>
              <a:ea typeface="Arial"/>
              <a:cs typeface="Arial"/>
              <a:sym typeface="Arial"/>
            </a:endParaRPr>
          </a:p>
        </p:txBody>
      </p:sp>
      <p:pic>
        <p:nvPicPr>
          <p:cNvPr descr="Blooming poppy (Provided by Getty Images)" id="365" name="Google Shape;365;p57"/>
          <p:cNvPicPr preferRelativeResize="0"/>
          <p:nvPr/>
        </p:nvPicPr>
        <p:blipFill>
          <a:blip r:embed="rId3">
            <a:alphaModFix/>
          </a:blip>
          <a:stretch>
            <a:fillRect/>
          </a:stretch>
        </p:blipFill>
        <p:spPr>
          <a:xfrm>
            <a:off x="7590899" y="3038225"/>
            <a:ext cx="1500650" cy="19995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4">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4">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4">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4">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4">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4">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4">
                                            <p:txEl>
                                              <p:pRg end="6" st="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sp>
        <p:nvSpPr>
          <p:cNvPr id="370" name="Google Shape;370;p58"/>
          <p:cNvSpPr txBox="1"/>
          <p:nvPr>
            <p:ph idx="1" type="body"/>
          </p:nvPr>
        </p:nvSpPr>
        <p:spPr>
          <a:xfrm>
            <a:off x="0" y="572700"/>
            <a:ext cx="6408900" cy="4312500"/>
          </a:xfrm>
          <a:prstGeom prst="rect">
            <a:avLst/>
          </a:prstGeom>
        </p:spPr>
        <p:txBody>
          <a:bodyPr anchorCtr="0" anchor="t" bIns="91425" lIns="91425" spcFirstLastPara="1" rIns="91425" wrap="square" tIns="91425">
            <a:normAutofit/>
          </a:bodyPr>
          <a:lstStyle/>
          <a:p>
            <a:pPr indent="-381000" lvl="0" marL="457200" rtl="0" algn="l">
              <a:spcBef>
                <a:spcPts val="0"/>
              </a:spcBef>
              <a:spcAft>
                <a:spcPts val="0"/>
              </a:spcAft>
              <a:buClr>
                <a:schemeClr val="lt1"/>
              </a:buClr>
              <a:buSzPts val="2400"/>
              <a:buChar char="❖"/>
            </a:pPr>
            <a:r>
              <a:rPr lang="en" sz="2400">
                <a:solidFill>
                  <a:schemeClr val="lt1"/>
                </a:solidFill>
              </a:rPr>
              <a:t>Endorphin: a chemical messenger / neurotransmitter produced by brain during stress, pain, pleasure, eating, exercise </a:t>
            </a:r>
            <a:endParaRPr sz="2400">
              <a:solidFill>
                <a:schemeClr val="lt1"/>
              </a:solidFill>
            </a:endParaRPr>
          </a:p>
          <a:p>
            <a:pPr indent="0" lvl="0" marL="457200" rtl="0" algn="l">
              <a:spcBef>
                <a:spcPts val="1200"/>
              </a:spcBef>
              <a:spcAft>
                <a:spcPts val="0"/>
              </a:spcAft>
              <a:buNone/>
            </a:pPr>
            <a:r>
              <a:rPr lang="en" sz="2400">
                <a:solidFill>
                  <a:schemeClr val="lt1"/>
                </a:solidFill>
              </a:rPr>
              <a:t>→ bind to opioid receptors in brain </a:t>
            </a:r>
            <a:endParaRPr sz="2400">
              <a:solidFill>
                <a:schemeClr val="lt1"/>
              </a:solidFill>
            </a:endParaRPr>
          </a:p>
          <a:p>
            <a:pPr indent="0" lvl="0" marL="457200" rtl="0" algn="l">
              <a:spcBef>
                <a:spcPts val="1200"/>
              </a:spcBef>
              <a:spcAft>
                <a:spcPts val="0"/>
              </a:spcAft>
              <a:buNone/>
            </a:pPr>
            <a:r>
              <a:rPr lang="en" sz="2400">
                <a:solidFill>
                  <a:schemeClr val="lt1"/>
                </a:solidFill>
              </a:rPr>
              <a:t>→ pain relief, stress reduction, euphoria </a:t>
            </a:r>
            <a:endParaRPr sz="2400">
              <a:solidFill>
                <a:schemeClr val="lt1"/>
              </a:solidFill>
            </a:endParaRPr>
          </a:p>
          <a:p>
            <a:pPr indent="0" lvl="0" marL="914400" marR="0" rtl="0" algn="l">
              <a:lnSpc>
                <a:spcPct val="115000"/>
              </a:lnSpc>
              <a:spcBef>
                <a:spcPts val="1200"/>
              </a:spcBef>
              <a:spcAft>
                <a:spcPts val="1200"/>
              </a:spcAft>
              <a:buNone/>
            </a:pPr>
            <a:r>
              <a:t/>
            </a:r>
            <a:endParaRPr sz="2400">
              <a:solidFill>
                <a:schemeClr val="lt1"/>
              </a:solidFill>
            </a:endParaRPr>
          </a:p>
        </p:txBody>
      </p:sp>
      <p:pic>
        <p:nvPicPr>
          <p:cNvPr descr="Central Organ of Human Nervous System Brain Anatomy (Provided by Getty Images)" id="371" name="Google Shape;371;p58"/>
          <p:cNvPicPr preferRelativeResize="0"/>
          <p:nvPr/>
        </p:nvPicPr>
        <p:blipFill>
          <a:blip r:embed="rId3">
            <a:alphaModFix/>
          </a:blip>
          <a:stretch>
            <a:fillRect/>
          </a:stretch>
        </p:blipFill>
        <p:spPr>
          <a:xfrm>
            <a:off x="6573050" y="1183100"/>
            <a:ext cx="2430300" cy="24303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0">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0">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0">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0">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id="376" name="Google Shape;376;p59"/>
          <p:cNvSpPr txBox="1"/>
          <p:nvPr>
            <p:ph type="title"/>
          </p:nvPr>
        </p:nvSpPr>
        <p:spPr>
          <a:xfrm>
            <a:off x="2400250" y="575950"/>
            <a:ext cx="6321600" cy="635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Opioid Narcotics</a:t>
            </a:r>
            <a:endParaRPr/>
          </a:p>
        </p:txBody>
      </p:sp>
      <p:sp>
        <p:nvSpPr>
          <p:cNvPr id="377" name="Google Shape;377;p59"/>
          <p:cNvSpPr txBox="1"/>
          <p:nvPr>
            <p:ph idx="1" type="body"/>
          </p:nvPr>
        </p:nvSpPr>
        <p:spPr>
          <a:xfrm>
            <a:off x="2400250" y="1211350"/>
            <a:ext cx="6321600" cy="3329100"/>
          </a:xfrm>
          <a:prstGeom prst="rect">
            <a:avLst/>
          </a:prstGeom>
        </p:spPr>
        <p:txBody>
          <a:bodyPr anchorCtr="0" anchor="t" bIns="91425" lIns="91425" spcFirstLastPara="1" rIns="91425" wrap="square" tIns="91425">
            <a:normAutofit fontScale="92500" lnSpcReduction="10000"/>
          </a:bodyPr>
          <a:lstStyle/>
          <a:p>
            <a:pPr indent="-369569" lvl="1" marL="914400" rtl="0" algn="l">
              <a:spcBef>
                <a:spcPts val="0"/>
              </a:spcBef>
              <a:spcAft>
                <a:spcPts val="0"/>
              </a:spcAft>
              <a:buClr>
                <a:schemeClr val="lt1"/>
              </a:buClr>
              <a:buSzPct val="100000"/>
              <a:buChar char="➢"/>
            </a:pPr>
            <a:r>
              <a:rPr lang="en" sz="2400">
                <a:solidFill>
                  <a:schemeClr val="lt1"/>
                </a:solidFill>
              </a:rPr>
              <a:t>R</a:t>
            </a:r>
            <a:r>
              <a:rPr lang="en" sz="2400">
                <a:solidFill>
                  <a:schemeClr val="lt1"/>
                </a:solidFill>
              </a:rPr>
              <a:t>elieve pain by activating receptors in CNS and PNS controlled by endorphins </a:t>
            </a:r>
            <a:endParaRPr sz="2400">
              <a:solidFill>
                <a:schemeClr val="lt1"/>
              </a:solidFill>
            </a:endParaRPr>
          </a:p>
          <a:p>
            <a:pPr indent="0" lvl="0" marL="0" rtl="0" algn="l">
              <a:spcBef>
                <a:spcPts val="1200"/>
              </a:spcBef>
              <a:spcAft>
                <a:spcPts val="0"/>
              </a:spcAft>
              <a:buClr>
                <a:schemeClr val="dk2"/>
              </a:buClr>
              <a:buSzPct val="45833"/>
              <a:buFont typeface="Arial"/>
              <a:buNone/>
            </a:pPr>
            <a:r>
              <a:t/>
            </a:r>
            <a:endParaRPr sz="2400">
              <a:solidFill>
                <a:schemeClr val="lt1"/>
              </a:solidFill>
            </a:endParaRPr>
          </a:p>
          <a:p>
            <a:pPr indent="-369569" lvl="1" marL="914400" rtl="0" algn="l">
              <a:spcBef>
                <a:spcPts val="1200"/>
              </a:spcBef>
              <a:spcAft>
                <a:spcPts val="0"/>
              </a:spcAft>
              <a:buClr>
                <a:schemeClr val="lt1"/>
              </a:buClr>
              <a:buSzPct val="100000"/>
              <a:buChar char="➢"/>
            </a:pPr>
            <a:r>
              <a:rPr lang="en" sz="2400">
                <a:solidFill>
                  <a:schemeClr val="lt1"/>
                </a:solidFill>
              </a:rPr>
              <a:t>Activation of opioid receptors stops transmission of pain signal through the spinal cord and brainstem →reduced effects of stress →releases large amounts of dopamine throughout the body</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p60"/>
          <p:cNvSpPr txBox="1"/>
          <p:nvPr>
            <p:ph type="title"/>
          </p:nvPr>
        </p:nvSpPr>
        <p:spPr>
          <a:xfrm>
            <a:off x="315600" y="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560">
                <a:solidFill>
                  <a:srgbClr val="20124D"/>
                </a:solidFill>
              </a:rPr>
              <a:t>NARCOTIC Analgesics </a:t>
            </a:r>
            <a:endParaRPr sz="2560">
              <a:solidFill>
                <a:srgbClr val="20124D"/>
              </a:solidFill>
            </a:endParaRPr>
          </a:p>
        </p:txBody>
      </p:sp>
      <p:sp>
        <p:nvSpPr>
          <p:cNvPr id="383" name="Google Shape;383;p60"/>
          <p:cNvSpPr txBox="1"/>
          <p:nvPr>
            <p:ph idx="1" type="body"/>
          </p:nvPr>
        </p:nvSpPr>
        <p:spPr>
          <a:xfrm>
            <a:off x="0" y="572700"/>
            <a:ext cx="8997600" cy="4312500"/>
          </a:xfrm>
          <a:prstGeom prst="rect">
            <a:avLst/>
          </a:prstGeom>
        </p:spPr>
        <p:txBody>
          <a:bodyPr anchorCtr="0" anchor="t" bIns="91425" lIns="91425" spcFirstLastPara="1" rIns="91425" wrap="square" tIns="91425">
            <a:normAutofit fontScale="62500" lnSpcReduction="10000"/>
          </a:bodyPr>
          <a:lstStyle/>
          <a:p>
            <a:pPr indent="-323850" lvl="0" marL="457200" rtl="0" algn="l">
              <a:spcBef>
                <a:spcPts val="0"/>
              </a:spcBef>
              <a:spcAft>
                <a:spcPts val="0"/>
              </a:spcAft>
              <a:buClr>
                <a:schemeClr val="lt1"/>
              </a:buClr>
              <a:buSzPct val="100000"/>
              <a:buChar char="❖"/>
            </a:pPr>
            <a:r>
              <a:rPr lang="en" sz="2400">
                <a:solidFill>
                  <a:schemeClr val="lt1"/>
                </a:solidFill>
              </a:rPr>
              <a:t>For patients with severe pain and acute </a:t>
            </a:r>
            <a:r>
              <a:rPr lang="en" sz="2400">
                <a:solidFill>
                  <a:schemeClr val="lt1"/>
                </a:solidFill>
              </a:rPr>
              <a:t> pain</a:t>
            </a:r>
            <a:endParaRPr sz="2400">
              <a:solidFill>
                <a:schemeClr val="lt1"/>
              </a:solidFill>
            </a:endParaRPr>
          </a:p>
          <a:p>
            <a:pPr indent="-323850" lvl="1" marL="914400" rtl="0" algn="l">
              <a:spcBef>
                <a:spcPts val="0"/>
              </a:spcBef>
              <a:spcAft>
                <a:spcPts val="0"/>
              </a:spcAft>
              <a:buClr>
                <a:schemeClr val="lt1"/>
              </a:buClr>
              <a:buSzPct val="100000"/>
              <a:buChar char="➢"/>
            </a:pPr>
            <a:r>
              <a:rPr lang="en" sz="2400">
                <a:solidFill>
                  <a:schemeClr val="lt1"/>
                </a:solidFill>
              </a:rPr>
              <a:t>Pain is still there, pt can deal with it.</a:t>
            </a:r>
            <a:endParaRPr sz="2400">
              <a:solidFill>
                <a:schemeClr val="lt1"/>
              </a:solidFill>
            </a:endParaRPr>
          </a:p>
          <a:p>
            <a:pPr indent="-323850" lvl="2" marL="1371600" rtl="0" algn="l">
              <a:spcBef>
                <a:spcPts val="0"/>
              </a:spcBef>
              <a:spcAft>
                <a:spcPts val="0"/>
              </a:spcAft>
              <a:buClr>
                <a:schemeClr val="lt1"/>
              </a:buClr>
              <a:buSzPct val="100000"/>
              <a:buChar char="■"/>
            </a:pPr>
            <a:r>
              <a:rPr lang="en" sz="2400">
                <a:solidFill>
                  <a:schemeClr val="lt1"/>
                </a:solidFill>
              </a:rPr>
              <a:t>Nociceptive pain from stimulation of peripheral pain receptors relieved better than pain produced by inflammation or damage of nerves (ie trigeminal neuralgia)</a:t>
            </a:r>
            <a:endParaRPr sz="2400">
              <a:solidFill>
                <a:schemeClr val="lt1"/>
              </a:solidFill>
            </a:endParaRPr>
          </a:p>
          <a:p>
            <a:pPr indent="0" lvl="0" marL="914400" rtl="0" algn="l">
              <a:spcBef>
                <a:spcPts val="1200"/>
              </a:spcBef>
              <a:spcAft>
                <a:spcPts val="0"/>
              </a:spcAft>
              <a:buNone/>
            </a:pPr>
            <a:r>
              <a:rPr lang="en" sz="2400">
                <a:solidFill>
                  <a:schemeClr val="lt1"/>
                </a:solidFill>
              </a:rPr>
              <a:t> </a:t>
            </a:r>
            <a:endParaRPr sz="2400">
              <a:solidFill>
                <a:schemeClr val="lt1"/>
              </a:solidFill>
            </a:endParaRPr>
          </a:p>
          <a:p>
            <a:pPr indent="-323850" lvl="0" marL="457200" rtl="0" algn="l">
              <a:spcBef>
                <a:spcPts val="1200"/>
              </a:spcBef>
              <a:spcAft>
                <a:spcPts val="0"/>
              </a:spcAft>
              <a:buClr>
                <a:schemeClr val="lt1"/>
              </a:buClr>
              <a:buSzPct val="100000"/>
              <a:buChar char="❖"/>
            </a:pPr>
            <a:r>
              <a:rPr lang="en" sz="2400">
                <a:solidFill>
                  <a:schemeClr val="lt1"/>
                </a:solidFill>
              </a:rPr>
              <a:t>Causes</a:t>
            </a:r>
            <a:r>
              <a:rPr lang="en" sz="2400">
                <a:solidFill>
                  <a:schemeClr val="lt1"/>
                </a:solidFill>
              </a:rPr>
              <a:t>  sedation and respiratory depression, take with food  </a:t>
            </a:r>
            <a:endParaRPr sz="2400">
              <a:solidFill>
                <a:schemeClr val="lt1"/>
              </a:solidFill>
            </a:endParaRPr>
          </a:p>
          <a:p>
            <a:pPr indent="-323850" lvl="1" marL="914400" rtl="0" algn="l">
              <a:spcBef>
                <a:spcPts val="0"/>
              </a:spcBef>
              <a:spcAft>
                <a:spcPts val="0"/>
              </a:spcAft>
              <a:buClr>
                <a:schemeClr val="lt1"/>
              </a:buClr>
              <a:buSzPct val="100000"/>
              <a:buChar char="➢"/>
            </a:pPr>
            <a:r>
              <a:rPr lang="en" sz="2400">
                <a:solidFill>
                  <a:schemeClr val="lt1"/>
                </a:solidFill>
              </a:rPr>
              <a:t>Caution to not drive or use machinery  </a:t>
            </a:r>
            <a:endParaRPr sz="2400">
              <a:solidFill>
                <a:schemeClr val="lt1"/>
              </a:solidFill>
            </a:endParaRPr>
          </a:p>
          <a:p>
            <a:pPr indent="-323850" lvl="1" marL="914400" rtl="0" algn="l">
              <a:spcBef>
                <a:spcPts val="0"/>
              </a:spcBef>
              <a:spcAft>
                <a:spcPts val="0"/>
              </a:spcAft>
              <a:buClr>
                <a:srgbClr val="0000FF"/>
              </a:buClr>
              <a:buSzPct val="100000"/>
              <a:buChar char="➢"/>
            </a:pPr>
            <a:r>
              <a:rPr lang="en" sz="2400">
                <a:solidFill>
                  <a:srgbClr val="0000FF"/>
                </a:solidFill>
              </a:rPr>
              <a:t>No Alcohol with Tylenol </a:t>
            </a:r>
            <a:endParaRPr sz="2400">
              <a:solidFill>
                <a:srgbClr val="0000FF"/>
              </a:solidFill>
            </a:endParaRPr>
          </a:p>
          <a:p>
            <a:pPr indent="0" lvl="0" marL="457200" rtl="0" algn="l">
              <a:spcBef>
                <a:spcPts val="1200"/>
              </a:spcBef>
              <a:spcAft>
                <a:spcPts val="0"/>
              </a:spcAft>
              <a:buNone/>
            </a:pPr>
            <a:r>
              <a:t/>
            </a:r>
            <a:endParaRPr sz="2400">
              <a:solidFill>
                <a:schemeClr val="lt1"/>
              </a:solidFill>
            </a:endParaRPr>
          </a:p>
          <a:p>
            <a:pPr indent="-323850" lvl="0" marL="457200" rtl="0" algn="l">
              <a:spcBef>
                <a:spcPts val="1200"/>
              </a:spcBef>
              <a:spcAft>
                <a:spcPts val="0"/>
              </a:spcAft>
              <a:buClr>
                <a:schemeClr val="lt1"/>
              </a:buClr>
              <a:buSzPct val="100000"/>
              <a:buChar char="❖"/>
            </a:pPr>
            <a:r>
              <a:rPr lang="en" sz="2400">
                <a:solidFill>
                  <a:schemeClr val="lt1"/>
                </a:solidFill>
              </a:rPr>
              <a:t>Usually pregnancy category C </a:t>
            </a:r>
            <a:endParaRPr sz="2400">
              <a:solidFill>
                <a:schemeClr val="lt1"/>
              </a:solidFill>
            </a:endParaRPr>
          </a:p>
          <a:p>
            <a:pPr indent="-323850" lvl="0" marL="457200" rtl="0" algn="l">
              <a:spcBef>
                <a:spcPts val="0"/>
              </a:spcBef>
              <a:spcAft>
                <a:spcPts val="0"/>
              </a:spcAft>
              <a:buClr>
                <a:schemeClr val="lt1"/>
              </a:buClr>
              <a:buSzPct val="100000"/>
              <a:buChar char="❖"/>
            </a:pPr>
            <a:r>
              <a:rPr lang="en" sz="2400">
                <a:solidFill>
                  <a:schemeClr val="lt1"/>
                </a:solidFill>
              </a:rPr>
              <a:t>Unlike Non-Narcotics, has no ceiling effect</a:t>
            </a:r>
            <a:endParaRPr sz="2400">
              <a:solidFill>
                <a:schemeClr val="lt1"/>
              </a:solidFill>
            </a:endParaRPr>
          </a:p>
          <a:p>
            <a:pPr indent="0" lvl="0" marL="457200" rtl="0" algn="l">
              <a:spcBef>
                <a:spcPts val="1200"/>
              </a:spcBef>
              <a:spcAft>
                <a:spcPts val="0"/>
              </a:spcAft>
              <a:buNone/>
            </a:pPr>
            <a:r>
              <a:t/>
            </a:r>
            <a:endParaRPr sz="2400">
              <a:solidFill>
                <a:srgbClr val="0000FF"/>
              </a:solidFill>
            </a:endParaRPr>
          </a:p>
          <a:p>
            <a:pPr indent="0" lvl="0" marL="0" rtl="0" algn="l">
              <a:spcBef>
                <a:spcPts val="1200"/>
              </a:spcBef>
              <a:spcAft>
                <a:spcPts val="1200"/>
              </a:spcAft>
              <a:buNone/>
            </a:pPr>
            <a:r>
              <a:t/>
            </a:r>
            <a:endParaRPr sz="2400">
              <a:solidFill>
                <a:srgbClr val="073763"/>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3">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3">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3">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3">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3">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3">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3">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3">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3">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3">
                                            <p:txEl>
                                              <p:pRg end="9" st="9"/>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3">
                                            <p:txEl>
                                              <p:pRg end="10" st="1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3">
                                            <p:txEl>
                                              <p:pRg end="11" st="1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p61"/>
          <p:cNvSpPr txBox="1"/>
          <p:nvPr>
            <p:ph type="title"/>
          </p:nvPr>
        </p:nvSpPr>
        <p:spPr>
          <a:xfrm>
            <a:off x="315600" y="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560">
                <a:solidFill>
                  <a:srgbClr val="20124D"/>
                </a:solidFill>
              </a:rPr>
              <a:t>NARCOTIC Analgesics </a:t>
            </a:r>
            <a:endParaRPr sz="2560">
              <a:solidFill>
                <a:srgbClr val="20124D"/>
              </a:solidFill>
            </a:endParaRPr>
          </a:p>
        </p:txBody>
      </p:sp>
      <p:sp>
        <p:nvSpPr>
          <p:cNvPr id="389" name="Google Shape;389;p61"/>
          <p:cNvSpPr txBox="1"/>
          <p:nvPr>
            <p:ph idx="1" type="body"/>
          </p:nvPr>
        </p:nvSpPr>
        <p:spPr>
          <a:xfrm>
            <a:off x="0" y="396550"/>
            <a:ext cx="6330600" cy="4678500"/>
          </a:xfrm>
          <a:prstGeom prst="rect">
            <a:avLst/>
          </a:prstGeom>
        </p:spPr>
        <p:txBody>
          <a:bodyPr anchorCtr="0" anchor="t" bIns="91425" lIns="91425" spcFirstLastPara="1" rIns="91425" wrap="square" tIns="91425">
            <a:normAutofit/>
          </a:bodyPr>
          <a:lstStyle/>
          <a:p>
            <a:pPr indent="-381000" lvl="0" marL="457200" rtl="0" algn="l">
              <a:spcBef>
                <a:spcPts val="0"/>
              </a:spcBef>
              <a:spcAft>
                <a:spcPts val="0"/>
              </a:spcAft>
              <a:buClr>
                <a:schemeClr val="lt1"/>
              </a:buClr>
              <a:buSzPts val="2400"/>
              <a:buChar char="❖"/>
            </a:pPr>
            <a:r>
              <a:rPr lang="en" sz="2400">
                <a:solidFill>
                  <a:schemeClr val="lt1"/>
                </a:solidFill>
              </a:rPr>
              <a:t>Codeine </a:t>
            </a:r>
            <a:endParaRPr sz="2400">
              <a:solidFill>
                <a:schemeClr val="lt1"/>
              </a:solidFill>
            </a:endParaRPr>
          </a:p>
          <a:p>
            <a:pPr indent="-381000" lvl="1" marL="914400" rtl="0" algn="l">
              <a:spcBef>
                <a:spcPts val="0"/>
              </a:spcBef>
              <a:spcAft>
                <a:spcPts val="0"/>
              </a:spcAft>
              <a:buClr>
                <a:schemeClr val="lt1"/>
              </a:buClr>
              <a:buSzPts val="2400"/>
              <a:buChar char="➢"/>
            </a:pPr>
            <a:r>
              <a:rPr lang="en" sz="2400">
                <a:solidFill>
                  <a:schemeClr val="lt1"/>
                </a:solidFill>
              </a:rPr>
              <a:t>Weak narcotic analge</a:t>
            </a:r>
            <a:r>
              <a:rPr lang="en" sz="2400">
                <a:solidFill>
                  <a:schemeClr val="lt1"/>
                </a:solidFill>
              </a:rPr>
              <a:t>sic </a:t>
            </a:r>
            <a:endParaRPr sz="2400">
              <a:solidFill>
                <a:schemeClr val="lt1"/>
              </a:solidFill>
            </a:endParaRPr>
          </a:p>
          <a:p>
            <a:pPr indent="-381000" lvl="1" marL="914400" rtl="0" algn="l">
              <a:spcBef>
                <a:spcPts val="0"/>
              </a:spcBef>
              <a:spcAft>
                <a:spcPts val="0"/>
              </a:spcAft>
              <a:buClr>
                <a:schemeClr val="lt1"/>
              </a:buClr>
              <a:buSzPts val="2400"/>
              <a:buChar char="➢"/>
            </a:pPr>
            <a:r>
              <a:rPr lang="en" sz="2400">
                <a:solidFill>
                  <a:schemeClr val="lt1"/>
                </a:solidFill>
              </a:rPr>
              <a:t>Rx’d as a </a:t>
            </a:r>
            <a:r>
              <a:rPr lang="en" sz="2400">
                <a:solidFill>
                  <a:schemeClr val="lt1"/>
                </a:solidFill>
              </a:rPr>
              <a:t>cough suppressant </a:t>
            </a:r>
            <a:endParaRPr sz="2400">
              <a:solidFill>
                <a:schemeClr val="lt1"/>
              </a:solidFill>
            </a:endParaRPr>
          </a:p>
          <a:p>
            <a:pPr indent="-381000" lvl="2" marL="1371600" rtl="0" algn="l">
              <a:spcBef>
                <a:spcPts val="0"/>
              </a:spcBef>
              <a:spcAft>
                <a:spcPts val="0"/>
              </a:spcAft>
              <a:buClr>
                <a:schemeClr val="lt1"/>
              </a:buClr>
              <a:buSzPts val="2400"/>
              <a:buChar char="■"/>
            </a:pPr>
            <a:r>
              <a:rPr lang="en" sz="2400">
                <a:solidFill>
                  <a:srgbClr val="0000FF"/>
                </a:solidFill>
              </a:rPr>
              <a:t>L</a:t>
            </a:r>
            <a:r>
              <a:rPr lang="en" sz="2400">
                <a:solidFill>
                  <a:srgbClr val="0000FF"/>
                </a:solidFill>
              </a:rPr>
              <a:t>east addictive</a:t>
            </a:r>
            <a:r>
              <a:rPr lang="en" sz="2400">
                <a:solidFill>
                  <a:schemeClr val="lt1"/>
                </a:solidFill>
              </a:rPr>
              <a:t> </a:t>
            </a:r>
            <a:r>
              <a:rPr lang="en" sz="2400">
                <a:solidFill>
                  <a:schemeClr val="lt1"/>
                </a:solidFill>
              </a:rPr>
              <a:t> opiate drug</a:t>
            </a:r>
            <a:endParaRPr sz="2400">
              <a:solidFill>
                <a:schemeClr val="lt1"/>
              </a:solidFill>
            </a:endParaRPr>
          </a:p>
          <a:p>
            <a:pPr indent="-381000" lvl="2" marL="1371600" rtl="0" algn="l">
              <a:spcBef>
                <a:spcPts val="0"/>
              </a:spcBef>
              <a:spcAft>
                <a:spcPts val="0"/>
              </a:spcAft>
              <a:buClr>
                <a:schemeClr val="lt1"/>
              </a:buClr>
              <a:buSzPts val="2400"/>
              <a:buChar char="■"/>
            </a:pPr>
            <a:r>
              <a:rPr lang="en" sz="2400">
                <a:solidFill>
                  <a:schemeClr val="lt1"/>
                </a:solidFill>
              </a:rPr>
              <a:t>Only for mild to moderate pain  </a:t>
            </a:r>
            <a:endParaRPr sz="2400">
              <a:solidFill>
                <a:schemeClr val="lt1"/>
              </a:solidFill>
            </a:endParaRPr>
          </a:p>
          <a:p>
            <a:pPr indent="-381000" lvl="1" marL="914400" rtl="0" algn="l">
              <a:spcBef>
                <a:spcPts val="0"/>
              </a:spcBef>
              <a:spcAft>
                <a:spcPts val="0"/>
              </a:spcAft>
              <a:buClr>
                <a:schemeClr val="lt1"/>
              </a:buClr>
              <a:buSzPts val="2400"/>
              <a:buChar char="➢"/>
            </a:pPr>
            <a:r>
              <a:rPr lang="en" sz="2400">
                <a:solidFill>
                  <a:schemeClr val="lt1"/>
                </a:solidFill>
              </a:rPr>
              <a:t>Sedates the patient, helps with pain</a:t>
            </a:r>
            <a:endParaRPr sz="2400">
              <a:solidFill>
                <a:schemeClr val="lt1"/>
              </a:solidFill>
            </a:endParaRPr>
          </a:p>
          <a:p>
            <a:pPr indent="-381000" lvl="1" marL="914400" rtl="0" algn="l">
              <a:spcBef>
                <a:spcPts val="0"/>
              </a:spcBef>
              <a:spcAft>
                <a:spcPts val="0"/>
              </a:spcAft>
              <a:buClr>
                <a:schemeClr val="lt1"/>
              </a:buClr>
              <a:buSzPts val="2400"/>
              <a:buChar char="➢"/>
            </a:pPr>
            <a:r>
              <a:rPr lang="en" sz="2400">
                <a:solidFill>
                  <a:schemeClr val="lt1"/>
                </a:solidFill>
              </a:rPr>
              <a:t>Commonly abused</a:t>
            </a:r>
            <a:endParaRPr sz="2400">
              <a:solidFill>
                <a:schemeClr val="lt1"/>
              </a:solidFill>
            </a:endParaRPr>
          </a:p>
        </p:txBody>
      </p:sp>
      <p:pic>
        <p:nvPicPr>
          <p:cNvPr descr="strawberry juice glass with straw beverage flat design icon. (Provided by Getty Images)" id="390" name="Google Shape;390;p61"/>
          <p:cNvPicPr preferRelativeResize="0"/>
          <p:nvPr/>
        </p:nvPicPr>
        <p:blipFill>
          <a:blip r:embed="rId3">
            <a:alphaModFix/>
          </a:blip>
          <a:stretch>
            <a:fillRect/>
          </a:stretch>
        </p:blipFill>
        <p:spPr>
          <a:xfrm>
            <a:off x="6635400" y="572700"/>
            <a:ext cx="2268252" cy="2508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9">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9">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9">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9">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9">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9">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9">
                                            <p:txEl>
                                              <p:pRg end="6" st="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17"/>
          <p:cNvSpPr txBox="1"/>
          <p:nvPr>
            <p:ph type="title"/>
          </p:nvPr>
        </p:nvSpPr>
        <p:spPr>
          <a:xfrm>
            <a:off x="2400250" y="575950"/>
            <a:ext cx="6321600" cy="635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How Many Rx’s?</a:t>
            </a:r>
            <a:endParaRPr/>
          </a:p>
        </p:txBody>
      </p:sp>
      <p:sp>
        <p:nvSpPr>
          <p:cNvPr id="98" name="Google Shape;98;p17"/>
          <p:cNvSpPr txBox="1"/>
          <p:nvPr>
            <p:ph idx="1" type="body"/>
          </p:nvPr>
        </p:nvSpPr>
        <p:spPr>
          <a:xfrm>
            <a:off x="2410112" y="1595776"/>
            <a:ext cx="6321600" cy="30024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en"/>
              <a:t>American Academy of Optometrist in 2021</a:t>
            </a:r>
            <a:endParaRPr/>
          </a:p>
          <a:p>
            <a:pPr indent="0" lvl="0" marL="0" rtl="0" algn="l">
              <a:spcBef>
                <a:spcPts val="1200"/>
              </a:spcBef>
              <a:spcAft>
                <a:spcPts val="0"/>
              </a:spcAft>
              <a:buNone/>
            </a:pPr>
            <a:r>
              <a:rPr lang="en"/>
              <a:t>Opioid</a:t>
            </a:r>
            <a:r>
              <a:rPr lang="en"/>
              <a:t> Prescribing Patterns of Optometrist in the Medicare Part D Database</a:t>
            </a:r>
            <a:endParaRPr/>
          </a:p>
          <a:p>
            <a:pPr indent="0" lvl="0" marL="0" rtl="0" algn="l">
              <a:spcBef>
                <a:spcPts val="1200"/>
              </a:spcBef>
              <a:spcAft>
                <a:spcPts val="0"/>
              </a:spcAft>
              <a:buNone/>
            </a:pPr>
            <a:r>
              <a:rPr lang="en"/>
              <a:t>Results:</a:t>
            </a:r>
            <a:endParaRPr/>
          </a:p>
          <a:p>
            <a:pPr indent="0" lvl="0" marL="0" rtl="0" algn="l">
              <a:spcBef>
                <a:spcPts val="1200"/>
              </a:spcBef>
              <a:spcAft>
                <a:spcPts val="0"/>
              </a:spcAft>
              <a:buNone/>
            </a:pPr>
            <a:r>
              <a:rPr lang="en"/>
              <a:t>26,477 optometrist in the CMS database from 2013-2017 of which 5.9% prescribed opioids and of those, about 6 were written by them on average. The most, 24 per year.</a:t>
            </a:r>
            <a:endParaRPr/>
          </a:p>
          <a:p>
            <a:pPr indent="0" lvl="0" marL="0" rtl="0" algn="l">
              <a:spcBef>
                <a:spcPts val="1200"/>
              </a:spcBef>
              <a:spcAft>
                <a:spcPts val="1200"/>
              </a:spcAft>
              <a:buNone/>
            </a:pPr>
            <a:r>
              <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p62"/>
          <p:cNvSpPr txBox="1"/>
          <p:nvPr>
            <p:ph type="title"/>
          </p:nvPr>
        </p:nvSpPr>
        <p:spPr>
          <a:xfrm>
            <a:off x="-6900" y="0"/>
            <a:ext cx="88431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990"/>
              <a:buFont typeface="Arial"/>
              <a:buNone/>
            </a:pPr>
            <a:r>
              <a:rPr lang="en" sz="2460">
                <a:solidFill>
                  <a:srgbClr val="20124D"/>
                </a:solidFill>
              </a:rPr>
              <a:t>Definition</a:t>
            </a:r>
            <a:r>
              <a:rPr lang="en" sz="2460">
                <a:solidFill>
                  <a:srgbClr val="20124D"/>
                </a:solidFill>
              </a:rPr>
              <a:t>s</a:t>
            </a:r>
            <a:endParaRPr sz="2460">
              <a:solidFill>
                <a:srgbClr val="20124D"/>
              </a:solidFill>
            </a:endParaRPr>
          </a:p>
        </p:txBody>
      </p:sp>
      <p:sp>
        <p:nvSpPr>
          <p:cNvPr id="396" name="Google Shape;396;p62"/>
          <p:cNvSpPr txBox="1"/>
          <p:nvPr>
            <p:ph idx="1" type="body"/>
          </p:nvPr>
        </p:nvSpPr>
        <p:spPr>
          <a:xfrm>
            <a:off x="-74525" y="783900"/>
            <a:ext cx="5134200" cy="4140900"/>
          </a:xfrm>
          <a:prstGeom prst="rect">
            <a:avLst/>
          </a:prstGeom>
        </p:spPr>
        <p:txBody>
          <a:bodyPr anchorCtr="0" anchor="t" bIns="91425" lIns="91425" spcFirstLastPara="1" rIns="91425" wrap="square" tIns="91425">
            <a:normAutofit/>
          </a:bodyPr>
          <a:lstStyle/>
          <a:p>
            <a:pPr indent="-336550" lvl="0" marL="457200" rtl="0" algn="l">
              <a:spcBef>
                <a:spcPts val="0"/>
              </a:spcBef>
              <a:spcAft>
                <a:spcPts val="0"/>
              </a:spcAft>
              <a:buClr>
                <a:schemeClr val="lt1"/>
              </a:buClr>
              <a:buSzPts val="1700"/>
              <a:buChar char="❖"/>
            </a:pPr>
            <a:r>
              <a:rPr lang="en" sz="1700">
                <a:solidFill>
                  <a:schemeClr val="lt1"/>
                </a:solidFill>
              </a:rPr>
              <a:t>Tolerance </a:t>
            </a:r>
            <a:endParaRPr sz="1700">
              <a:solidFill>
                <a:schemeClr val="lt1"/>
              </a:solidFill>
            </a:endParaRPr>
          </a:p>
          <a:p>
            <a:pPr indent="-336550" lvl="1" marL="914400" rtl="0" algn="l">
              <a:spcBef>
                <a:spcPts val="0"/>
              </a:spcBef>
              <a:spcAft>
                <a:spcPts val="0"/>
              </a:spcAft>
              <a:buClr>
                <a:schemeClr val="lt1"/>
              </a:buClr>
              <a:buSzPts val="1700"/>
              <a:buChar char="➢"/>
            </a:pPr>
            <a:r>
              <a:rPr lang="en" sz="1700">
                <a:solidFill>
                  <a:srgbClr val="0000FF"/>
                </a:solidFill>
              </a:rPr>
              <a:t>Pt needs higher / more frequent dose to get same effect </a:t>
            </a:r>
            <a:endParaRPr sz="1700">
              <a:solidFill>
                <a:srgbClr val="0000FF"/>
              </a:solidFill>
            </a:endParaRPr>
          </a:p>
          <a:p>
            <a:pPr indent="-336550" lvl="1" marL="914400" rtl="0" algn="l">
              <a:spcBef>
                <a:spcPts val="0"/>
              </a:spcBef>
              <a:spcAft>
                <a:spcPts val="0"/>
              </a:spcAft>
              <a:buClr>
                <a:schemeClr val="lt1"/>
              </a:buClr>
              <a:buSzPts val="1700"/>
              <a:buChar char="➢"/>
            </a:pPr>
            <a:r>
              <a:rPr lang="en" sz="1700">
                <a:solidFill>
                  <a:schemeClr val="lt1"/>
                </a:solidFill>
              </a:rPr>
              <a:t> </a:t>
            </a:r>
            <a:r>
              <a:rPr lang="en" sz="1700">
                <a:solidFill>
                  <a:srgbClr val="0000FF"/>
                </a:solidFill>
              </a:rPr>
              <a:t>2-3 weeks of continued use before it becomes an issue</a:t>
            </a:r>
            <a:endParaRPr sz="1700">
              <a:solidFill>
                <a:srgbClr val="0000FF"/>
              </a:solidFill>
            </a:endParaRPr>
          </a:p>
          <a:p>
            <a:pPr indent="-336550" lvl="2" marL="1371600" rtl="0" algn="l">
              <a:spcBef>
                <a:spcPts val="0"/>
              </a:spcBef>
              <a:spcAft>
                <a:spcPts val="0"/>
              </a:spcAft>
              <a:buClr>
                <a:schemeClr val="lt1"/>
              </a:buClr>
              <a:buSzPts val="1700"/>
              <a:buChar char="■"/>
            </a:pPr>
            <a:r>
              <a:rPr lang="en" sz="1700">
                <a:solidFill>
                  <a:schemeClr val="lt1"/>
                </a:solidFill>
              </a:rPr>
              <a:t> H</a:t>
            </a:r>
            <a:r>
              <a:rPr lang="en" sz="1700">
                <a:solidFill>
                  <a:schemeClr val="lt1"/>
                </a:solidFill>
              </a:rPr>
              <a:t>igher doses at </a:t>
            </a:r>
            <a:r>
              <a:rPr b="1" lang="en" sz="1700">
                <a:solidFill>
                  <a:schemeClr val="lt1"/>
                </a:solidFill>
              </a:rPr>
              <a:t>short intervals is the most dangerous </a:t>
            </a:r>
            <a:r>
              <a:rPr lang="en" sz="1700">
                <a:solidFill>
                  <a:schemeClr val="lt1"/>
                </a:solidFill>
              </a:rPr>
              <a:t> </a:t>
            </a:r>
            <a:endParaRPr sz="1700">
              <a:solidFill>
                <a:schemeClr val="lt1"/>
              </a:solidFill>
            </a:endParaRPr>
          </a:p>
          <a:p>
            <a:pPr indent="0" lvl="0" marL="457200" rtl="0" algn="l">
              <a:spcBef>
                <a:spcPts val="1200"/>
              </a:spcBef>
              <a:spcAft>
                <a:spcPts val="1200"/>
              </a:spcAft>
              <a:buNone/>
            </a:pPr>
            <a:r>
              <a:t/>
            </a:r>
            <a:endParaRPr sz="1700">
              <a:solidFill>
                <a:schemeClr val="lt1"/>
              </a:solidFill>
            </a:endParaRPr>
          </a:p>
        </p:txBody>
      </p:sp>
      <p:pic>
        <p:nvPicPr>
          <p:cNvPr descr="Vials of Pills (Provided by Getty Images)" id="397" name="Google Shape;397;p62"/>
          <p:cNvPicPr preferRelativeResize="0"/>
          <p:nvPr/>
        </p:nvPicPr>
        <p:blipFill>
          <a:blip r:embed="rId3">
            <a:alphaModFix/>
          </a:blip>
          <a:stretch>
            <a:fillRect/>
          </a:stretch>
        </p:blipFill>
        <p:spPr>
          <a:xfrm>
            <a:off x="5450225" y="1053900"/>
            <a:ext cx="3248773" cy="324877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6">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6">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6">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6">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6">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sp>
        <p:nvSpPr>
          <p:cNvPr id="402" name="Google Shape;402;p63"/>
          <p:cNvSpPr txBox="1"/>
          <p:nvPr>
            <p:ph type="title"/>
          </p:nvPr>
        </p:nvSpPr>
        <p:spPr>
          <a:xfrm>
            <a:off x="315600" y="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990"/>
              <a:buFont typeface="Arial"/>
              <a:buNone/>
            </a:pPr>
            <a:r>
              <a:rPr lang="en" sz="2560">
                <a:solidFill>
                  <a:srgbClr val="20124D"/>
                </a:solidFill>
              </a:rPr>
              <a:t> </a:t>
            </a:r>
            <a:r>
              <a:rPr lang="en" sz="2560">
                <a:solidFill>
                  <a:srgbClr val="20124D"/>
                </a:solidFill>
              </a:rPr>
              <a:t>Prescribing TIPS</a:t>
            </a:r>
            <a:endParaRPr sz="2560">
              <a:solidFill>
                <a:srgbClr val="20124D"/>
              </a:solidFill>
            </a:endParaRPr>
          </a:p>
        </p:txBody>
      </p:sp>
      <p:sp>
        <p:nvSpPr>
          <p:cNvPr id="403" name="Google Shape;403;p63"/>
          <p:cNvSpPr txBox="1"/>
          <p:nvPr>
            <p:ph idx="1" type="body"/>
          </p:nvPr>
        </p:nvSpPr>
        <p:spPr>
          <a:xfrm>
            <a:off x="236050" y="870875"/>
            <a:ext cx="6618600" cy="4570800"/>
          </a:xfrm>
          <a:prstGeom prst="rect">
            <a:avLst/>
          </a:prstGeom>
        </p:spPr>
        <p:txBody>
          <a:bodyPr anchorCtr="0" anchor="t" bIns="91425" lIns="91425" spcFirstLastPara="1" rIns="91425" wrap="square" tIns="91425">
            <a:normAutofit/>
          </a:bodyPr>
          <a:lstStyle/>
          <a:p>
            <a:pPr indent="-381000" lvl="0" marL="457200" rtl="0" algn="l">
              <a:spcBef>
                <a:spcPts val="0"/>
              </a:spcBef>
              <a:spcAft>
                <a:spcPts val="0"/>
              </a:spcAft>
              <a:buClr>
                <a:schemeClr val="lt1"/>
              </a:buClr>
              <a:buSzPts val="2400"/>
              <a:buChar char="❖"/>
            </a:pPr>
            <a:r>
              <a:rPr lang="en" sz="2400">
                <a:solidFill>
                  <a:schemeClr val="lt1"/>
                </a:solidFill>
              </a:rPr>
              <a:t>Opioids shouldn’t be 1st line therapy </a:t>
            </a:r>
            <a:endParaRPr sz="2400">
              <a:solidFill>
                <a:schemeClr val="lt1"/>
              </a:solidFill>
            </a:endParaRPr>
          </a:p>
          <a:p>
            <a:pPr indent="-381000" lvl="0" marL="457200" rtl="0" algn="l">
              <a:spcBef>
                <a:spcPts val="0"/>
              </a:spcBef>
              <a:spcAft>
                <a:spcPts val="0"/>
              </a:spcAft>
              <a:buClr>
                <a:schemeClr val="lt1"/>
              </a:buClr>
              <a:buSzPts val="2400"/>
              <a:buChar char="❖"/>
            </a:pPr>
            <a:r>
              <a:rPr lang="en" sz="2400">
                <a:solidFill>
                  <a:schemeClr val="lt1"/>
                </a:solidFill>
              </a:rPr>
              <a:t>Benefits of opioid use must outweigh risks </a:t>
            </a:r>
            <a:endParaRPr sz="2400">
              <a:solidFill>
                <a:schemeClr val="lt1"/>
              </a:solidFill>
            </a:endParaRPr>
          </a:p>
          <a:p>
            <a:pPr indent="-381000" lvl="0" marL="457200" rtl="0" algn="l">
              <a:spcBef>
                <a:spcPts val="0"/>
              </a:spcBef>
              <a:spcAft>
                <a:spcPts val="0"/>
              </a:spcAft>
              <a:buClr>
                <a:schemeClr val="lt1"/>
              </a:buClr>
              <a:buSzPts val="2400"/>
              <a:buChar char="❖"/>
            </a:pPr>
            <a:r>
              <a:rPr lang="en" sz="2400">
                <a:solidFill>
                  <a:schemeClr val="lt1"/>
                </a:solidFill>
              </a:rPr>
              <a:t>If opioids are necessary, need to be used with non-opioid pharmacologic therapy  and /or non-pharmacologic therapy </a:t>
            </a:r>
            <a:endParaRPr sz="2400">
              <a:solidFill>
                <a:schemeClr val="lt1"/>
              </a:solidFill>
            </a:endParaRPr>
          </a:p>
          <a:p>
            <a:pPr indent="0" lvl="0" marL="457200" rtl="0" algn="l">
              <a:spcBef>
                <a:spcPts val="1200"/>
              </a:spcBef>
              <a:spcAft>
                <a:spcPts val="1200"/>
              </a:spcAft>
              <a:buNone/>
            </a:pPr>
            <a:r>
              <a:t/>
            </a:r>
            <a:endParaRPr sz="2400">
              <a:solidFill>
                <a:schemeClr val="lt1"/>
              </a:solidFill>
            </a:endParaRPr>
          </a:p>
        </p:txBody>
      </p:sp>
      <p:sp>
        <p:nvSpPr>
          <p:cNvPr id="404" name="Google Shape;404;p63"/>
          <p:cNvSpPr txBox="1"/>
          <p:nvPr/>
        </p:nvSpPr>
        <p:spPr>
          <a:xfrm>
            <a:off x="7282900" y="23513500"/>
            <a:ext cx="161700" cy="66556800"/>
          </a:xfrm>
          <a:prstGeom prst="rect">
            <a:avLst/>
          </a:prstGeom>
          <a:solidFill>
            <a:srgbClr val="CFE2F3"/>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t>CDC</a:t>
            </a:r>
            <a:endParaRPr b="1"/>
          </a:p>
          <a:p>
            <a:pPr indent="-317500" lvl="0" marL="457200" rtl="0" algn="l">
              <a:spcBef>
                <a:spcPts val="0"/>
              </a:spcBef>
              <a:spcAft>
                <a:spcPts val="0"/>
              </a:spcAft>
              <a:buSzPts val="1400"/>
              <a:buChar char="●"/>
            </a:pPr>
            <a:r>
              <a:rPr lang="en"/>
              <a:t>Consider opioid therapy only if expected benefits for both pain and function will outweigh risks to patient</a:t>
            </a:r>
            <a:endParaRPr/>
          </a:p>
          <a:p>
            <a:pPr indent="-317500" lvl="0" marL="457200" rtl="0" algn="l">
              <a:spcBef>
                <a:spcPts val="0"/>
              </a:spcBef>
              <a:spcAft>
                <a:spcPts val="0"/>
              </a:spcAft>
              <a:buSzPts val="1400"/>
              <a:buChar char="●"/>
            </a:pPr>
            <a:r>
              <a:rPr lang="en"/>
              <a:t>When opioids are used for acute pain, prescribe the lowest effective dose of immedia-release opioids </a:t>
            </a:r>
            <a:endParaRPr/>
          </a:p>
          <a:p>
            <a:pPr indent="-317500" lvl="0" marL="457200" rtl="0" algn="l">
              <a:spcBef>
                <a:spcPts val="0"/>
              </a:spcBef>
              <a:spcAft>
                <a:spcPts val="0"/>
              </a:spcAft>
              <a:buSzPts val="1400"/>
              <a:buChar char="●"/>
            </a:pPr>
            <a:r>
              <a:rPr lang="en"/>
              <a:t>Prescribe no greater quantity than needed for the expected duration of pain severe enough to require opioids</a:t>
            </a:r>
            <a:endParaRPr/>
          </a:p>
          <a:p>
            <a:pPr indent="-317500" lvl="0" marL="457200" rtl="0" algn="l">
              <a:spcBef>
                <a:spcPts val="0"/>
              </a:spcBef>
              <a:spcAft>
                <a:spcPts val="0"/>
              </a:spcAft>
              <a:buSzPts val="1400"/>
              <a:buChar char="●"/>
            </a:pPr>
            <a:r>
              <a:rPr lang="en"/>
              <a:t>Three days or less will often be sufficient </a:t>
            </a:r>
            <a:endParaRPr>
              <a:highlight>
                <a:srgbClr val="CFE2F3"/>
              </a:highlight>
            </a:endParaRPr>
          </a:p>
        </p:txBody>
      </p:sp>
      <p:pic>
        <p:nvPicPr>
          <p:cNvPr descr="Forest (Provided by Getty Images)" id="405" name="Google Shape;405;p63"/>
          <p:cNvPicPr preferRelativeResize="0"/>
          <p:nvPr/>
        </p:nvPicPr>
        <p:blipFill>
          <a:blip r:embed="rId3">
            <a:alphaModFix/>
          </a:blip>
          <a:stretch>
            <a:fillRect/>
          </a:stretch>
        </p:blipFill>
        <p:spPr>
          <a:xfrm>
            <a:off x="6935050" y="0"/>
            <a:ext cx="2208952" cy="51435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3">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3">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3">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3">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sp>
        <p:nvSpPr>
          <p:cNvPr id="410" name="Google Shape;410;p64"/>
          <p:cNvSpPr txBox="1"/>
          <p:nvPr>
            <p:ph type="title"/>
          </p:nvPr>
        </p:nvSpPr>
        <p:spPr>
          <a:xfrm>
            <a:off x="2410100" y="-94950"/>
            <a:ext cx="6321600" cy="635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Prescribing Tips</a:t>
            </a:r>
            <a:endParaRPr/>
          </a:p>
        </p:txBody>
      </p:sp>
      <p:sp>
        <p:nvSpPr>
          <p:cNvPr id="411" name="Google Shape;411;p64"/>
          <p:cNvSpPr txBox="1"/>
          <p:nvPr>
            <p:ph idx="1" type="body"/>
          </p:nvPr>
        </p:nvSpPr>
        <p:spPr>
          <a:xfrm>
            <a:off x="959125" y="540450"/>
            <a:ext cx="7772700" cy="4260000"/>
          </a:xfrm>
          <a:prstGeom prst="rect">
            <a:avLst/>
          </a:prstGeom>
        </p:spPr>
        <p:txBody>
          <a:bodyPr anchorCtr="0" anchor="t" bIns="91425" lIns="91425" spcFirstLastPara="1" rIns="91425" wrap="square" tIns="91425">
            <a:normAutofit/>
          </a:bodyPr>
          <a:lstStyle/>
          <a:p>
            <a:pPr indent="-381000" lvl="0" marL="457200" rtl="0" algn="l">
              <a:spcBef>
                <a:spcPts val="0"/>
              </a:spcBef>
              <a:spcAft>
                <a:spcPts val="0"/>
              </a:spcAft>
              <a:buClr>
                <a:schemeClr val="lt1"/>
              </a:buClr>
              <a:buSzPts val="2400"/>
              <a:buChar char="❖"/>
            </a:pPr>
            <a:r>
              <a:rPr lang="en" sz="2400">
                <a:solidFill>
                  <a:schemeClr val="lt1"/>
                </a:solidFill>
              </a:rPr>
              <a:t>Opioid use and a plan to D/C the meds need to be discussed prior to opioid prescribing </a:t>
            </a:r>
            <a:endParaRPr sz="2400">
              <a:solidFill>
                <a:schemeClr val="lt1"/>
              </a:solidFill>
            </a:endParaRPr>
          </a:p>
          <a:p>
            <a:pPr indent="-381000" lvl="1" marL="914400" rtl="0" algn="l">
              <a:spcBef>
                <a:spcPts val="0"/>
              </a:spcBef>
              <a:spcAft>
                <a:spcPts val="0"/>
              </a:spcAft>
              <a:buClr>
                <a:schemeClr val="lt1"/>
              </a:buClr>
              <a:buSzPts val="2400"/>
              <a:buChar char="➢"/>
            </a:pPr>
            <a:r>
              <a:rPr lang="en" sz="2400">
                <a:solidFill>
                  <a:schemeClr val="lt1"/>
                </a:solidFill>
              </a:rPr>
              <a:t>Risks need to be verbally discussed,  pamphlet / written info can be given in addition</a:t>
            </a:r>
            <a:endParaRPr sz="2400">
              <a:solidFill>
                <a:schemeClr val="lt1"/>
              </a:solidFill>
            </a:endParaRPr>
          </a:p>
          <a:p>
            <a:pPr indent="-381000" lvl="0" marL="457200" rtl="0" algn="l">
              <a:spcBef>
                <a:spcPts val="0"/>
              </a:spcBef>
              <a:spcAft>
                <a:spcPts val="0"/>
              </a:spcAft>
              <a:buClr>
                <a:schemeClr val="lt1"/>
              </a:buClr>
              <a:buSzPts val="2400"/>
              <a:buChar char="❖"/>
            </a:pPr>
            <a:r>
              <a:rPr lang="en" sz="2400">
                <a:solidFill>
                  <a:schemeClr val="lt1"/>
                </a:solidFill>
              </a:rPr>
              <a:t>The higher risk of overdose / misuse consider rxing Naloxone </a:t>
            </a:r>
            <a:endParaRPr sz="2400">
              <a:solidFill>
                <a:schemeClr val="lt1"/>
              </a:solidFill>
            </a:endParaRPr>
          </a:p>
          <a:p>
            <a:pPr indent="-381000" lvl="0" marL="457200" rtl="0" algn="l">
              <a:spcBef>
                <a:spcPts val="0"/>
              </a:spcBef>
              <a:spcAft>
                <a:spcPts val="0"/>
              </a:spcAft>
              <a:buClr>
                <a:schemeClr val="lt1"/>
              </a:buClr>
              <a:buSzPts val="2400"/>
              <a:buChar char="❖"/>
            </a:pPr>
            <a:r>
              <a:rPr lang="en" sz="2400">
                <a:solidFill>
                  <a:schemeClr val="lt1"/>
                </a:solidFill>
              </a:rPr>
              <a:t>Unused opioids should be taken to a hospital/pharmacy or flushed down the toilet (not in trash) </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id="416" name="Google Shape;416;p65"/>
          <p:cNvSpPr txBox="1"/>
          <p:nvPr>
            <p:ph type="title"/>
          </p:nvPr>
        </p:nvSpPr>
        <p:spPr>
          <a:xfrm>
            <a:off x="315600" y="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560">
                <a:solidFill>
                  <a:srgbClr val="20124D"/>
                </a:solidFill>
              </a:rPr>
              <a:t>Narcotics / Prescribing Considerations</a:t>
            </a:r>
            <a:endParaRPr sz="2560">
              <a:solidFill>
                <a:srgbClr val="20124D"/>
              </a:solidFill>
            </a:endParaRPr>
          </a:p>
        </p:txBody>
      </p:sp>
      <p:sp>
        <p:nvSpPr>
          <p:cNvPr id="417" name="Google Shape;417;p65"/>
          <p:cNvSpPr txBox="1"/>
          <p:nvPr>
            <p:ph idx="1" type="body"/>
          </p:nvPr>
        </p:nvSpPr>
        <p:spPr>
          <a:xfrm>
            <a:off x="0" y="572700"/>
            <a:ext cx="8761500" cy="4375800"/>
          </a:xfrm>
          <a:prstGeom prst="rect">
            <a:avLst/>
          </a:prstGeom>
        </p:spPr>
        <p:txBody>
          <a:bodyPr anchorCtr="0" anchor="t" bIns="91425" lIns="91425" spcFirstLastPara="1" rIns="91425" wrap="square" tIns="91425">
            <a:normAutofit fontScale="85000" lnSpcReduction="20000"/>
          </a:bodyPr>
          <a:lstStyle/>
          <a:p>
            <a:pPr indent="-358140" lvl="0" marL="457200" rtl="0" algn="l">
              <a:spcBef>
                <a:spcPts val="0"/>
              </a:spcBef>
              <a:spcAft>
                <a:spcPts val="0"/>
              </a:spcAft>
              <a:buClr>
                <a:schemeClr val="lt1"/>
              </a:buClr>
              <a:buSzPct val="100000"/>
              <a:buChar char="❖"/>
            </a:pPr>
            <a:r>
              <a:rPr lang="en" sz="2400">
                <a:solidFill>
                  <a:schemeClr val="lt1"/>
                </a:solidFill>
              </a:rPr>
              <a:t>Prescription Drug Monitoring Program (PDMP) - statewide electronic database tracks all Rx for controlled substances </a:t>
            </a:r>
            <a:endParaRPr sz="2400">
              <a:solidFill>
                <a:schemeClr val="lt1"/>
              </a:solidFill>
            </a:endParaRPr>
          </a:p>
          <a:p>
            <a:pPr indent="-358140" lvl="1" marL="914400" rtl="0" algn="l">
              <a:spcBef>
                <a:spcPts val="0"/>
              </a:spcBef>
              <a:spcAft>
                <a:spcPts val="0"/>
              </a:spcAft>
              <a:buClr>
                <a:schemeClr val="lt1"/>
              </a:buClr>
              <a:buSzPct val="100000"/>
              <a:buChar char="➢"/>
            </a:pPr>
            <a:r>
              <a:rPr lang="en" sz="2400">
                <a:solidFill>
                  <a:schemeClr val="lt1"/>
                </a:solidFill>
              </a:rPr>
              <a:t>Look to see if patient is receiving other opioids when starting therapy and re-evaluate periodically (3 mos) if using long term  </a:t>
            </a:r>
            <a:endParaRPr sz="2400">
              <a:solidFill>
                <a:schemeClr val="lt1"/>
              </a:solidFill>
            </a:endParaRPr>
          </a:p>
          <a:p>
            <a:pPr indent="-358139" lvl="2" marL="1371600" rtl="0" algn="l">
              <a:spcBef>
                <a:spcPts val="0"/>
              </a:spcBef>
              <a:spcAft>
                <a:spcPts val="0"/>
              </a:spcAft>
              <a:buClr>
                <a:schemeClr val="lt1"/>
              </a:buClr>
              <a:buSzPct val="100000"/>
              <a:buChar char="■"/>
            </a:pPr>
            <a:r>
              <a:rPr lang="en" sz="2400">
                <a:solidFill>
                  <a:schemeClr val="lt1"/>
                </a:solidFill>
              </a:rPr>
              <a:t>Urine drug testing recommended prior to starting opioid treatment for chronic pain </a:t>
            </a:r>
            <a:endParaRPr sz="2400">
              <a:solidFill>
                <a:schemeClr val="lt1"/>
              </a:solidFill>
            </a:endParaRPr>
          </a:p>
          <a:p>
            <a:pPr indent="-358139" lvl="3" marL="1828800" rtl="0" algn="l">
              <a:spcBef>
                <a:spcPts val="0"/>
              </a:spcBef>
              <a:spcAft>
                <a:spcPts val="0"/>
              </a:spcAft>
              <a:buClr>
                <a:schemeClr val="lt1"/>
              </a:buClr>
              <a:buSzPct val="100000"/>
              <a:buChar char="●"/>
            </a:pPr>
            <a:r>
              <a:rPr lang="en" sz="2400">
                <a:solidFill>
                  <a:schemeClr val="lt1"/>
                </a:solidFill>
              </a:rPr>
              <a:t>Consider performing at least annually to assess for illicit drug use </a:t>
            </a:r>
            <a:endParaRPr sz="2400">
              <a:solidFill>
                <a:schemeClr val="lt1"/>
              </a:solidFill>
            </a:endParaRPr>
          </a:p>
          <a:p>
            <a:pPr indent="0" lvl="0" marL="457200" rtl="0" algn="l">
              <a:spcBef>
                <a:spcPts val="1200"/>
              </a:spcBef>
              <a:spcAft>
                <a:spcPts val="0"/>
              </a:spcAft>
              <a:buNone/>
            </a:pPr>
            <a:r>
              <a:t/>
            </a:r>
            <a:endParaRPr sz="2400">
              <a:solidFill>
                <a:schemeClr val="lt1"/>
              </a:solidFill>
            </a:endParaRPr>
          </a:p>
          <a:p>
            <a:pPr indent="-358140" lvl="0" marL="457200" rtl="0" algn="l">
              <a:spcBef>
                <a:spcPts val="1200"/>
              </a:spcBef>
              <a:spcAft>
                <a:spcPts val="0"/>
              </a:spcAft>
              <a:buClr>
                <a:schemeClr val="lt1"/>
              </a:buClr>
              <a:buSzPct val="100000"/>
              <a:buChar char="❖"/>
            </a:pPr>
            <a:r>
              <a:rPr lang="en" sz="2400">
                <a:solidFill>
                  <a:schemeClr val="lt1"/>
                </a:solidFill>
              </a:rPr>
              <a:t>Opioid Induced Constipation (OIC) → Pt edu on hydration, fiber, and stool softeners  </a:t>
            </a:r>
            <a:endParaRPr sz="2400">
              <a:solidFill>
                <a:schemeClr val="lt1"/>
              </a:solidFill>
            </a:endParaRPr>
          </a:p>
          <a:p>
            <a:pPr indent="0" lvl="0" marL="0" rtl="0" algn="l">
              <a:spcBef>
                <a:spcPts val="1200"/>
              </a:spcBef>
              <a:spcAft>
                <a:spcPts val="1200"/>
              </a:spcAft>
              <a:buNone/>
            </a:pPr>
            <a:r>
              <a:rPr lang="en" sz="2400">
                <a:solidFill>
                  <a:schemeClr val="lt1"/>
                </a:solidFill>
              </a:rPr>
              <a:t> </a:t>
            </a:r>
            <a:endParaRPr sz="2400">
              <a:solidFill>
                <a:schemeClr val="lt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7">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7">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7">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7">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7">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7">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7">
                                            <p:txEl>
                                              <p:pRg end="6" st="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sp>
        <p:nvSpPr>
          <p:cNvPr id="422" name="Google Shape;422;p66"/>
          <p:cNvSpPr txBox="1"/>
          <p:nvPr>
            <p:ph type="title"/>
          </p:nvPr>
        </p:nvSpPr>
        <p:spPr>
          <a:xfrm>
            <a:off x="311700" y="-621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560">
                <a:solidFill>
                  <a:srgbClr val="20124D"/>
                </a:solidFill>
              </a:rPr>
              <a:t>Prescribing Tips</a:t>
            </a:r>
            <a:endParaRPr sz="2560">
              <a:solidFill>
                <a:srgbClr val="20124D"/>
              </a:solidFill>
            </a:endParaRPr>
          </a:p>
        </p:txBody>
      </p:sp>
      <p:sp>
        <p:nvSpPr>
          <p:cNvPr id="423" name="Google Shape;423;p66"/>
          <p:cNvSpPr txBox="1"/>
          <p:nvPr>
            <p:ph idx="1" type="body"/>
          </p:nvPr>
        </p:nvSpPr>
        <p:spPr>
          <a:xfrm>
            <a:off x="0" y="457200"/>
            <a:ext cx="8724000" cy="4570800"/>
          </a:xfrm>
          <a:prstGeom prst="rect">
            <a:avLst/>
          </a:prstGeom>
        </p:spPr>
        <p:txBody>
          <a:bodyPr anchorCtr="0" anchor="t" bIns="91425" lIns="91425" spcFirstLastPara="1" rIns="91425" wrap="square" tIns="91425">
            <a:normAutofit/>
          </a:bodyPr>
          <a:lstStyle/>
          <a:p>
            <a:pPr indent="-381000" lvl="0" marL="457200" rtl="0" algn="l">
              <a:spcBef>
                <a:spcPts val="0"/>
              </a:spcBef>
              <a:spcAft>
                <a:spcPts val="0"/>
              </a:spcAft>
              <a:buClr>
                <a:schemeClr val="lt1"/>
              </a:buClr>
              <a:buSzPts val="2400"/>
              <a:buChar char="❖"/>
            </a:pPr>
            <a:r>
              <a:rPr lang="en" sz="2400">
                <a:solidFill>
                  <a:schemeClr val="lt1"/>
                </a:solidFill>
              </a:rPr>
              <a:t>Know what you are treating - Do not treat controlled pain</a:t>
            </a:r>
            <a:endParaRPr sz="2400">
              <a:solidFill>
                <a:schemeClr val="lt1"/>
              </a:solidFill>
            </a:endParaRPr>
          </a:p>
          <a:p>
            <a:pPr indent="-381000" lvl="1" marL="914400" rtl="0" algn="l">
              <a:spcBef>
                <a:spcPts val="0"/>
              </a:spcBef>
              <a:spcAft>
                <a:spcPts val="0"/>
              </a:spcAft>
              <a:buClr>
                <a:schemeClr val="lt1"/>
              </a:buClr>
              <a:buSzPts val="2400"/>
              <a:buChar char="➢"/>
            </a:pPr>
            <a:r>
              <a:rPr lang="en" sz="2400">
                <a:solidFill>
                  <a:schemeClr val="lt1"/>
                </a:solidFill>
              </a:rPr>
              <a:t>Be as conservative </a:t>
            </a:r>
            <a:endParaRPr sz="2400">
              <a:solidFill>
                <a:schemeClr val="lt1"/>
              </a:solidFill>
            </a:endParaRPr>
          </a:p>
          <a:p>
            <a:pPr indent="-381000" lvl="1" marL="914400" rtl="0" algn="l">
              <a:spcBef>
                <a:spcPts val="0"/>
              </a:spcBef>
              <a:spcAft>
                <a:spcPts val="0"/>
              </a:spcAft>
              <a:buClr>
                <a:schemeClr val="lt1"/>
              </a:buClr>
              <a:buSzPts val="2400"/>
              <a:buChar char="➢"/>
            </a:pPr>
            <a:r>
              <a:rPr lang="en" sz="2400">
                <a:solidFill>
                  <a:schemeClr val="lt1"/>
                </a:solidFill>
              </a:rPr>
              <a:t>Use lowest dose </a:t>
            </a:r>
            <a:endParaRPr sz="2400">
              <a:solidFill>
                <a:schemeClr val="lt1"/>
              </a:solidFill>
            </a:endParaRPr>
          </a:p>
          <a:p>
            <a:pPr indent="-381000" lvl="1" marL="914400" rtl="0" algn="l">
              <a:spcBef>
                <a:spcPts val="0"/>
              </a:spcBef>
              <a:spcAft>
                <a:spcPts val="0"/>
              </a:spcAft>
              <a:buClr>
                <a:schemeClr val="lt1"/>
              </a:buClr>
              <a:buSzPts val="2400"/>
              <a:buChar char="➢"/>
            </a:pPr>
            <a:r>
              <a:rPr lang="en" sz="2400">
                <a:solidFill>
                  <a:schemeClr val="lt1"/>
                </a:solidFill>
              </a:rPr>
              <a:t>No extended release, want immediate release</a:t>
            </a:r>
            <a:endParaRPr sz="2400">
              <a:solidFill>
                <a:schemeClr val="lt1"/>
              </a:solidFill>
            </a:endParaRPr>
          </a:p>
          <a:p>
            <a:pPr indent="-381000" lvl="0" marL="457200" rtl="0" algn="l">
              <a:spcBef>
                <a:spcPts val="0"/>
              </a:spcBef>
              <a:spcAft>
                <a:spcPts val="0"/>
              </a:spcAft>
              <a:buClr>
                <a:schemeClr val="lt1"/>
              </a:buClr>
              <a:buSzPts val="2400"/>
              <a:buChar char="❖"/>
            </a:pPr>
            <a:r>
              <a:rPr lang="en" sz="2400">
                <a:solidFill>
                  <a:schemeClr val="lt1"/>
                </a:solidFill>
              </a:rPr>
              <a:t>When to discontinue &lt;3 days for acute pain </a:t>
            </a:r>
            <a:endParaRPr sz="2400">
              <a:solidFill>
                <a:schemeClr val="lt1"/>
              </a:solidFill>
            </a:endParaRPr>
          </a:p>
          <a:p>
            <a:pPr indent="-381000" lvl="1" marL="914400" rtl="0" algn="l">
              <a:spcBef>
                <a:spcPts val="0"/>
              </a:spcBef>
              <a:spcAft>
                <a:spcPts val="0"/>
              </a:spcAft>
              <a:buClr>
                <a:schemeClr val="lt1"/>
              </a:buClr>
              <a:buSzPts val="2400"/>
              <a:buChar char="➢"/>
            </a:pPr>
            <a:r>
              <a:rPr lang="en" sz="2400">
                <a:solidFill>
                  <a:schemeClr val="lt1"/>
                </a:solidFill>
              </a:rPr>
              <a:t>O.D.s will very rarely Rx more than 3-5 day supply</a:t>
            </a:r>
            <a:endParaRPr sz="2400">
              <a:solidFill>
                <a:schemeClr val="lt1"/>
              </a:solidFill>
            </a:endParaRPr>
          </a:p>
          <a:p>
            <a:pPr indent="-381000" lvl="0" marL="457200" rtl="0" algn="l">
              <a:spcBef>
                <a:spcPts val="0"/>
              </a:spcBef>
              <a:spcAft>
                <a:spcPts val="0"/>
              </a:spcAft>
              <a:buClr>
                <a:schemeClr val="lt1"/>
              </a:buClr>
              <a:buSzPts val="2400"/>
              <a:buChar char="❖"/>
            </a:pPr>
            <a:r>
              <a:rPr lang="en" sz="2400">
                <a:solidFill>
                  <a:schemeClr val="lt1"/>
                </a:solidFill>
              </a:rPr>
              <a:t> Monitor closely </a:t>
            </a:r>
            <a:endParaRPr sz="2400">
              <a:solidFill>
                <a:schemeClr val="lt1"/>
              </a:solidFill>
            </a:endParaRPr>
          </a:p>
          <a:p>
            <a:pPr indent="-381000" lvl="1" marL="914400" rtl="0" algn="l">
              <a:spcBef>
                <a:spcPts val="0"/>
              </a:spcBef>
              <a:spcAft>
                <a:spcPts val="0"/>
              </a:spcAft>
              <a:buClr>
                <a:schemeClr val="lt1"/>
              </a:buClr>
              <a:buSzPts val="2400"/>
              <a:buChar char="➢"/>
            </a:pPr>
            <a:r>
              <a:rPr lang="en" sz="2400">
                <a:solidFill>
                  <a:schemeClr val="lt1"/>
                </a:solidFill>
              </a:rPr>
              <a:t>Patient needs to understand potential abuse problems before to prescribing </a:t>
            </a:r>
            <a:endParaRPr sz="2400">
              <a:solidFill>
                <a:schemeClr val="lt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3">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3">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3">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3">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3">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3">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3">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3">
                                            <p:txEl>
                                              <p:pRg end="7" st="7"/>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sp>
        <p:nvSpPr>
          <p:cNvPr id="428" name="Google Shape;428;p67"/>
          <p:cNvSpPr txBox="1"/>
          <p:nvPr>
            <p:ph type="title"/>
          </p:nvPr>
        </p:nvSpPr>
        <p:spPr>
          <a:xfrm>
            <a:off x="311700" y="-869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560">
                <a:solidFill>
                  <a:srgbClr val="20124D"/>
                </a:solidFill>
              </a:rPr>
              <a:t>Prescribing Tips</a:t>
            </a:r>
            <a:endParaRPr sz="2560">
              <a:solidFill>
                <a:srgbClr val="20124D"/>
              </a:solidFill>
            </a:endParaRPr>
          </a:p>
        </p:txBody>
      </p:sp>
      <p:sp>
        <p:nvSpPr>
          <p:cNvPr id="429" name="Google Shape;429;p67"/>
          <p:cNvSpPr txBox="1"/>
          <p:nvPr>
            <p:ph idx="1" type="body"/>
          </p:nvPr>
        </p:nvSpPr>
        <p:spPr>
          <a:xfrm>
            <a:off x="0" y="411175"/>
            <a:ext cx="8836200" cy="4570800"/>
          </a:xfrm>
          <a:prstGeom prst="rect">
            <a:avLst/>
          </a:prstGeom>
        </p:spPr>
        <p:txBody>
          <a:bodyPr anchorCtr="0" anchor="t" bIns="91425" lIns="91425" spcFirstLastPara="1" rIns="91425" wrap="square" tIns="91425">
            <a:normAutofit fontScale="92500" lnSpcReduction="20000"/>
          </a:bodyPr>
          <a:lstStyle/>
          <a:p>
            <a:pPr indent="-369570" lvl="0" marL="457200" rtl="0" algn="l">
              <a:spcBef>
                <a:spcPts val="0"/>
              </a:spcBef>
              <a:spcAft>
                <a:spcPts val="0"/>
              </a:spcAft>
              <a:buClr>
                <a:schemeClr val="lt1"/>
              </a:buClr>
              <a:buSzPct val="100000"/>
              <a:buChar char="❖"/>
            </a:pPr>
            <a:r>
              <a:rPr lang="en" sz="2400">
                <a:solidFill>
                  <a:schemeClr val="lt1"/>
                </a:solidFill>
              </a:rPr>
              <a:t>Guidelines to reduce narcotic misuse </a:t>
            </a:r>
            <a:endParaRPr sz="2400">
              <a:solidFill>
                <a:schemeClr val="lt1"/>
              </a:solidFill>
            </a:endParaRPr>
          </a:p>
          <a:p>
            <a:pPr indent="-369569" lvl="1" marL="914400" rtl="0" algn="l">
              <a:spcBef>
                <a:spcPts val="0"/>
              </a:spcBef>
              <a:spcAft>
                <a:spcPts val="0"/>
              </a:spcAft>
              <a:buClr>
                <a:schemeClr val="lt1"/>
              </a:buClr>
              <a:buSzPct val="100000"/>
              <a:buChar char="➢"/>
            </a:pPr>
            <a:r>
              <a:rPr lang="en" sz="2400">
                <a:solidFill>
                  <a:schemeClr val="lt1"/>
                </a:solidFill>
              </a:rPr>
              <a:t>Use Electronic Rx </a:t>
            </a:r>
            <a:endParaRPr sz="2400">
              <a:solidFill>
                <a:schemeClr val="lt1"/>
              </a:solidFill>
            </a:endParaRPr>
          </a:p>
          <a:p>
            <a:pPr indent="-369569" lvl="1" marL="914400" rtl="0" algn="l">
              <a:spcBef>
                <a:spcPts val="0"/>
              </a:spcBef>
              <a:spcAft>
                <a:spcPts val="0"/>
              </a:spcAft>
              <a:buClr>
                <a:schemeClr val="lt1"/>
              </a:buClr>
              <a:buSzPct val="100000"/>
              <a:buChar char="➢"/>
            </a:pPr>
            <a:r>
              <a:rPr lang="en" sz="2400">
                <a:solidFill>
                  <a:schemeClr val="lt1"/>
                </a:solidFill>
              </a:rPr>
              <a:t>If you have Rx pads, they</a:t>
            </a:r>
            <a:r>
              <a:rPr lang="en" sz="2400">
                <a:solidFill>
                  <a:schemeClr val="lt1"/>
                </a:solidFill>
              </a:rPr>
              <a:t> need to be locked up  </a:t>
            </a:r>
            <a:endParaRPr sz="2400">
              <a:solidFill>
                <a:schemeClr val="lt1"/>
              </a:solidFill>
            </a:endParaRPr>
          </a:p>
          <a:p>
            <a:pPr indent="-369569" lvl="1" marL="914400" rtl="0" algn="l">
              <a:spcBef>
                <a:spcPts val="0"/>
              </a:spcBef>
              <a:spcAft>
                <a:spcPts val="0"/>
              </a:spcAft>
              <a:buClr>
                <a:schemeClr val="lt1"/>
              </a:buClr>
              <a:buSzPct val="100000"/>
              <a:buChar char="➢"/>
            </a:pPr>
            <a:r>
              <a:rPr lang="en" sz="2400">
                <a:solidFill>
                  <a:schemeClr val="lt1"/>
                </a:solidFill>
              </a:rPr>
              <a:t>Never sign Rx blanks </a:t>
            </a:r>
            <a:endParaRPr sz="2400">
              <a:solidFill>
                <a:schemeClr val="lt1"/>
              </a:solidFill>
            </a:endParaRPr>
          </a:p>
          <a:p>
            <a:pPr indent="-369569" lvl="1" marL="914400" rtl="0" algn="l">
              <a:spcBef>
                <a:spcPts val="0"/>
              </a:spcBef>
              <a:spcAft>
                <a:spcPts val="0"/>
              </a:spcAft>
              <a:buClr>
                <a:schemeClr val="lt1"/>
              </a:buClr>
              <a:buSzPct val="100000"/>
              <a:buChar char="➢"/>
            </a:pPr>
            <a:r>
              <a:rPr lang="en" sz="2400">
                <a:solidFill>
                  <a:schemeClr val="lt1"/>
                </a:solidFill>
              </a:rPr>
              <a:t>Write out the exact amount of pills in  number &amp; word form </a:t>
            </a:r>
            <a:endParaRPr sz="2400">
              <a:solidFill>
                <a:schemeClr val="lt1"/>
              </a:solidFill>
            </a:endParaRPr>
          </a:p>
          <a:p>
            <a:pPr indent="-369569" lvl="1" marL="914400" rtl="0" algn="l">
              <a:spcBef>
                <a:spcPts val="0"/>
              </a:spcBef>
              <a:spcAft>
                <a:spcPts val="0"/>
              </a:spcAft>
              <a:buClr>
                <a:schemeClr val="lt1"/>
              </a:buClr>
              <a:buSzPct val="100000"/>
              <a:buChar char="➢"/>
            </a:pPr>
            <a:r>
              <a:rPr lang="en" sz="2400">
                <a:solidFill>
                  <a:schemeClr val="lt1"/>
                </a:solidFill>
              </a:rPr>
              <a:t>Provide educational materials  </a:t>
            </a:r>
            <a:endParaRPr sz="2400">
              <a:solidFill>
                <a:schemeClr val="lt1"/>
              </a:solidFill>
            </a:endParaRPr>
          </a:p>
          <a:p>
            <a:pPr indent="-369570" lvl="0" marL="457200" rtl="0" algn="l">
              <a:spcBef>
                <a:spcPts val="0"/>
              </a:spcBef>
              <a:spcAft>
                <a:spcPts val="0"/>
              </a:spcAft>
              <a:buClr>
                <a:schemeClr val="lt1"/>
              </a:buClr>
              <a:buSzPct val="100000"/>
              <a:buChar char="❖"/>
            </a:pPr>
            <a:r>
              <a:rPr lang="en" sz="2400">
                <a:solidFill>
                  <a:schemeClr val="lt1"/>
                </a:solidFill>
              </a:rPr>
              <a:t>Rx of controlled substance must include </a:t>
            </a:r>
            <a:endParaRPr sz="2400">
              <a:solidFill>
                <a:schemeClr val="lt1"/>
              </a:solidFill>
            </a:endParaRPr>
          </a:p>
          <a:p>
            <a:pPr indent="-369569" lvl="1" marL="914400" rtl="0" algn="l">
              <a:spcBef>
                <a:spcPts val="0"/>
              </a:spcBef>
              <a:spcAft>
                <a:spcPts val="0"/>
              </a:spcAft>
              <a:buClr>
                <a:schemeClr val="lt1"/>
              </a:buClr>
              <a:buSzPct val="100000"/>
              <a:buChar char="➢"/>
            </a:pPr>
            <a:r>
              <a:rPr lang="en" sz="2400">
                <a:solidFill>
                  <a:schemeClr val="lt1"/>
                </a:solidFill>
              </a:rPr>
              <a:t>Patient’s full name and address </a:t>
            </a:r>
            <a:endParaRPr sz="2400">
              <a:solidFill>
                <a:schemeClr val="lt1"/>
              </a:solidFill>
            </a:endParaRPr>
          </a:p>
          <a:p>
            <a:pPr indent="-369569" lvl="1" marL="914400" rtl="0" algn="l">
              <a:spcBef>
                <a:spcPts val="0"/>
              </a:spcBef>
              <a:spcAft>
                <a:spcPts val="0"/>
              </a:spcAft>
              <a:buClr>
                <a:schemeClr val="lt1"/>
              </a:buClr>
              <a:buSzPct val="100000"/>
              <a:buChar char="➢"/>
            </a:pPr>
            <a:r>
              <a:rPr lang="en" sz="2400">
                <a:solidFill>
                  <a:schemeClr val="lt1"/>
                </a:solidFill>
              </a:rPr>
              <a:t>Doctor’s full name, address, and DEA #</a:t>
            </a:r>
            <a:endParaRPr sz="2400">
              <a:solidFill>
                <a:schemeClr val="lt1"/>
              </a:solidFill>
            </a:endParaRPr>
          </a:p>
          <a:p>
            <a:pPr indent="-369569" lvl="1" marL="914400" rtl="0" algn="l">
              <a:spcBef>
                <a:spcPts val="0"/>
              </a:spcBef>
              <a:spcAft>
                <a:spcPts val="0"/>
              </a:spcAft>
              <a:buClr>
                <a:schemeClr val="lt1"/>
              </a:buClr>
              <a:buSzPct val="100000"/>
              <a:buChar char="➢"/>
            </a:pPr>
            <a:r>
              <a:rPr lang="en" sz="2400">
                <a:solidFill>
                  <a:schemeClr val="lt1"/>
                </a:solidFill>
              </a:rPr>
              <a:t>Schedule II must be manually signed by doctor </a:t>
            </a:r>
            <a:endParaRPr sz="2400">
              <a:solidFill>
                <a:schemeClr val="lt1"/>
              </a:solidFill>
            </a:endParaRPr>
          </a:p>
          <a:p>
            <a:pPr indent="-369570" lvl="0" marL="457200" rtl="0" algn="l">
              <a:spcBef>
                <a:spcPts val="0"/>
              </a:spcBef>
              <a:spcAft>
                <a:spcPts val="0"/>
              </a:spcAft>
              <a:buClr>
                <a:schemeClr val="lt1"/>
              </a:buClr>
              <a:buSzPct val="100000"/>
              <a:buChar char="❖"/>
            </a:pPr>
            <a:r>
              <a:rPr lang="en" sz="2400">
                <a:solidFill>
                  <a:schemeClr val="lt1"/>
                </a:solidFill>
              </a:rPr>
              <a:t>Make sure you clearly document medication </a:t>
            </a:r>
            <a:endParaRPr sz="2400">
              <a:solidFill>
                <a:schemeClr val="lt1"/>
              </a:solidFill>
            </a:endParaRPr>
          </a:p>
          <a:p>
            <a:pPr indent="-369569" lvl="1" marL="914400" rtl="0" algn="l">
              <a:spcBef>
                <a:spcPts val="0"/>
              </a:spcBef>
              <a:spcAft>
                <a:spcPts val="0"/>
              </a:spcAft>
              <a:buClr>
                <a:schemeClr val="lt1"/>
              </a:buClr>
              <a:buSzPct val="100000"/>
              <a:buChar char="➢"/>
            </a:pPr>
            <a:r>
              <a:rPr lang="en" sz="2400">
                <a:solidFill>
                  <a:schemeClr val="lt1"/>
                </a:solidFill>
              </a:rPr>
              <a:t>Name, strength, dosage, quantity, refills, instruction for use, alternatives, instructions for adverse effects </a:t>
            </a:r>
            <a:endParaRPr sz="2400">
              <a:solidFill>
                <a:schemeClr val="lt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9">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9">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9">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9">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9">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9">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9">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9">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9">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9">
                                            <p:txEl>
                                              <p:pRg end="9" st="9"/>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9">
                                            <p:txEl>
                                              <p:pRg end="10" st="1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9">
                                            <p:txEl>
                                              <p:pRg end="11" st="1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sp>
        <p:nvSpPr>
          <p:cNvPr id="434" name="Google Shape;434;p68"/>
          <p:cNvSpPr txBox="1"/>
          <p:nvPr>
            <p:ph type="title"/>
          </p:nvPr>
        </p:nvSpPr>
        <p:spPr>
          <a:xfrm>
            <a:off x="286475" y="564200"/>
            <a:ext cx="6321600" cy="635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Opioid Overdose</a:t>
            </a:r>
            <a:endParaRPr/>
          </a:p>
        </p:txBody>
      </p:sp>
      <p:sp>
        <p:nvSpPr>
          <p:cNvPr id="435" name="Google Shape;435;p68"/>
          <p:cNvSpPr txBox="1"/>
          <p:nvPr>
            <p:ph idx="1" type="body"/>
          </p:nvPr>
        </p:nvSpPr>
        <p:spPr>
          <a:xfrm>
            <a:off x="2410112" y="1595776"/>
            <a:ext cx="6321600" cy="3002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436" name="Google Shape;436;p68"/>
          <p:cNvPicPr preferRelativeResize="0"/>
          <p:nvPr/>
        </p:nvPicPr>
        <p:blipFill>
          <a:blip r:embed="rId3">
            <a:alphaModFix/>
          </a:blip>
          <a:stretch>
            <a:fillRect/>
          </a:stretch>
        </p:blipFill>
        <p:spPr>
          <a:xfrm>
            <a:off x="4564175" y="0"/>
            <a:ext cx="4579825" cy="2781300"/>
          </a:xfrm>
          <a:prstGeom prst="rect">
            <a:avLst/>
          </a:prstGeom>
          <a:noFill/>
          <a:ln>
            <a:noFill/>
          </a:ln>
        </p:spPr>
      </p:pic>
      <p:pic>
        <p:nvPicPr>
          <p:cNvPr id="437" name="Google Shape;437;p68"/>
          <p:cNvPicPr preferRelativeResize="0"/>
          <p:nvPr/>
        </p:nvPicPr>
        <p:blipFill>
          <a:blip r:embed="rId4">
            <a:alphaModFix/>
          </a:blip>
          <a:stretch>
            <a:fillRect/>
          </a:stretch>
        </p:blipFill>
        <p:spPr>
          <a:xfrm>
            <a:off x="4579825" y="2781300"/>
            <a:ext cx="4514850" cy="2362200"/>
          </a:xfrm>
          <a:prstGeom prst="rect">
            <a:avLst/>
          </a:prstGeom>
          <a:noFill/>
          <a:ln>
            <a:noFill/>
          </a:ln>
        </p:spPr>
      </p:pic>
      <p:pic>
        <p:nvPicPr>
          <p:cNvPr id="438" name="Google Shape;438;p68"/>
          <p:cNvPicPr preferRelativeResize="0"/>
          <p:nvPr/>
        </p:nvPicPr>
        <p:blipFill>
          <a:blip r:embed="rId5">
            <a:alphaModFix/>
          </a:blip>
          <a:stretch>
            <a:fillRect/>
          </a:stretch>
        </p:blipFill>
        <p:spPr>
          <a:xfrm>
            <a:off x="0" y="2253175"/>
            <a:ext cx="4579825" cy="289032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p69"/>
          <p:cNvSpPr txBox="1"/>
          <p:nvPr>
            <p:ph type="title"/>
          </p:nvPr>
        </p:nvSpPr>
        <p:spPr>
          <a:xfrm>
            <a:off x="311700" y="-1366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560">
                <a:solidFill>
                  <a:srgbClr val="20124D"/>
                </a:solidFill>
              </a:rPr>
              <a:t>Prescribing Tips</a:t>
            </a:r>
            <a:endParaRPr sz="2560">
              <a:solidFill>
                <a:srgbClr val="20124D"/>
              </a:solidFill>
            </a:endParaRPr>
          </a:p>
        </p:txBody>
      </p:sp>
      <p:sp>
        <p:nvSpPr>
          <p:cNvPr id="444" name="Google Shape;444;p69"/>
          <p:cNvSpPr txBox="1"/>
          <p:nvPr>
            <p:ph idx="1" type="body"/>
          </p:nvPr>
        </p:nvSpPr>
        <p:spPr>
          <a:xfrm>
            <a:off x="0" y="572700"/>
            <a:ext cx="8637000" cy="4375800"/>
          </a:xfrm>
          <a:prstGeom prst="rect">
            <a:avLst/>
          </a:prstGeom>
        </p:spPr>
        <p:txBody>
          <a:bodyPr anchorCtr="0" anchor="t" bIns="91425" lIns="91425" spcFirstLastPara="1" rIns="91425" wrap="square" tIns="91425">
            <a:normAutofit/>
          </a:bodyPr>
          <a:lstStyle/>
          <a:p>
            <a:pPr indent="-381000" lvl="0" marL="457200" rtl="0" algn="l">
              <a:spcBef>
                <a:spcPts val="0"/>
              </a:spcBef>
              <a:spcAft>
                <a:spcPts val="0"/>
              </a:spcAft>
              <a:buClr>
                <a:schemeClr val="lt1"/>
              </a:buClr>
              <a:buSzPts val="2400"/>
              <a:buChar char="❖"/>
            </a:pPr>
            <a:r>
              <a:rPr lang="en" sz="2400">
                <a:solidFill>
                  <a:schemeClr val="lt1"/>
                </a:solidFill>
              </a:rPr>
              <a:t>D</a:t>
            </a:r>
            <a:r>
              <a:rPr lang="en" sz="2400">
                <a:solidFill>
                  <a:schemeClr val="lt1"/>
                </a:solidFill>
              </a:rPr>
              <a:t>rug seeking behavior</a:t>
            </a:r>
            <a:endParaRPr sz="2400">
              <a:solidFill>
                <a:schemeClr val="lt1"/>
              </a:solidFill>
            </a:endParaRPr>
          </a:p>
          <a:p>
            <a:pPr indent="-381000" lvl="1" marL="914400" rtl="0" algn="l">
              <a:spcBef>
                <a:spcPts val="0"/>
              </a:spcBef>
              <a:spcAft>
                <a:spcPts val="0"/>
              </a:spcAft>
              <a:buClr>
                <a:schemeClr val="lt1"/>
              </a:buClr>
              <a:buSzPts val="2400"/>
              <a:buChar char="➢"/>
            </a:pPr>
            <a:r>
              <a:rPr lang="en" sz="2400">
                <a:solidFill>
                  <a:schemeClr val="lt1"/>
                </a:solidFill>
              </a:rPr>
              <a:t>Severity of symptoms and history don’t match signs</a:t>
            </a:r>
            <a:endParaRPr sz="2400">
              <a:solidFill>
                <a:schemeClr val="lt1"/>
              </a:solidFill>
            </a:endParaRPr>
          </a:p>
          <a:p>
            <a:pPr indent="-381000" lvl="1" marL="914400" rtl="0" algn="l">
              <a:spcBef>
                <a:spcPts val="0"/>
              </a:spcBef>
              <a:spcAft>
                <a:spcPts val="0"/>
              </a:spcAft>
              <a:buClr>
                <a:schemeClr val="lt1"/>
              </a:buClr>
              <a:buSzPts val="2400"/>
              <a:buChar char="➢"/>
            </a:pPr>
            <a:r>
              <a:rPr lang="en" sz="2400">
                <a:solidFill>
                  <a:schemeClr val="lt1"/>
                </a:solidFill>
              </a:rPr>
              <a:t>Refills: Frequent / early  </a:t>
            </a:r>
            <a:endParaRPr sz="2400">
              <a:solidFill>
                <a:schemeClr val="lt1"/>
              </a:solidFill>
            </a:endParaRPr>
          </a:p>
          <a:p>
            <a:pPr indent="-381000" lvl="1" marL="914400" rtl="0" algn="l">
              <a:spcBef>
                <a:spcPts val="0"/>
              </a:spcBef>
              <a:spcAft>
                <a:spcPts val="0"/>
              </a:spcAft>
              <a:buClr>
                <a:schemeClr val="lt1"/>
              </a:buClr>
              <a:buSzPts val="2400"/>
              <a:buChar char="➢"/>
            </a:pPr>
            <a:r>
              <a:rPr lang="en" sz="2400">
                <a:solidFill>
                  <a:schemeClr val="lt1"/>
                </a:solidFill>
              </a:rPr>
              <a:t>Calls because medication was lost or stolen </a:t>
            </a:r>
            <a:endParaRPr sz="2400">
              <a:solidFill>
                <a:schemeClr val="lt1"/>
              </a:solidFill>
            </a:endParaRPr>
          </a:p>
          <a:p>
            <a:pPr indent="-381000" lvl="1" marL="914400" rtl="0" algn="l">
              <a:spcBef>
                <a:spcPts val="0"/>
              </a:spcBef>
              <a:spcAft>
                <a:spcPts val="0"/>
              </a:spcAft>
              <a:buClr>
                <a:schemeClr val="lt1"/>
              </a:buClr>
              <a:buSzPts val="2400"/>
              <a:buChar char="➢"/>
            </a:pPr>
            <a:r>
              <a:rPr lang="en" sz="2400">
                <a:solidFill>
                  <a:schemeClr val="lt1"/>
                </a:solidFill>
              </a:rPr>
              <a:t>Pt specifically asking for a certain opioid or dose</a:t>
            </a:r>
            <a:endParaRPr sz="2400">
              <a:solidFill>
                <a:schemeClr val="lt1"/>
              </a:solidFill>
            </a:endParaRPr>
          </a:p>
          <a:p>
            <a:pPr indent="0" lvl="0" marL="914400" rtl="0" algn="l">
              <a:spcBef>
                <a:spcPts val="1200"/>
              </a:spcBef>
              <a:spcAft>
                <a:spcPts val="1200"/>
              </a:spcAft>
              <a:buNone/>
            </a:pPr>
            <a:r>
              <a:t/>
            </a:r>
            <a:endParaRPr sz="2400">
              <a:solidFill>
                <a:schemeClr val="lt1"/>
              </a:solidFill>
            </a:endParaRPr>
          </a:p>
        </p:txBody>
      </p:sp>
      <p:pic>
        <p:nvPicPr>
          <p:cNvPr descr="Doctor holding empty prescription form in clinic closeup (Provided by Getty Images)" id="445" name="Google Shape;445;p69"/>
          <p:cNvPicPr preferRelativeResize="0"/>
          <p:nvPr/>
        </p:nvPicPr>
        <p:blipFill>
          <a:blip r:embed="rId3">
            <a:alphaModFix/>
          </a:blip>
          <a:stretch>
            <a:fillRect/>
          </a:stretch>
        </p:blipFill>
        <p:spPr>
          <a:xfrm>
            <a:off x="2888738" y="3014050"/>
            <a:ext cx="3192627" cy="212945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4">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4">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4">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4">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4">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4">
                                            <p:txEl>
                                              <p:pRg end="5" st="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sp>
        <p:nvSpPr>
          <p:cNvPr id="450" name="Google Shape;450;p70"/>
          <p:cNvSpPr txBox="1"/>
          <p:nvPr>
            <p:ph type="title"/>
          </p:nvPr>
        </p:nvSpPr>
        <p:spPr>
          <a:xfrm>
            <a:off x="534200" y="-70100"/>
            <a:ext cx="8197500" cy="635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Symptoms of </a:t>
            </a:r>
            <a:r>
              <a:rPr lang="en"/>
              <a:t>Withdrawal</a:t>
            </a:r>
            <a:endParaRPr/>
          </a:p>
        </p:txBody>
      </p:sp>
      <p:sp>
        <p:nvSpPr>
          <p:cNvPr id="451" name="Google Shape;451;p70"/>
          <p:cNvSpPr txBox="1"/>
          <p:nvPr>
            <p:ph idx="1" type="body"/>
          </p:nvPr>
        </p:nvSpPr>
        <p:spPr>
          <a:xfrm>
            <a:off x="462175" y="663425"/>
            <a:ext cx="8269500" cy="4224300"/>
          </a:xfrm>
          <a:prstGeom prst="rect">
            <a:avLst/>
          </a:prstGeom>
        </p:spPr>
        <p:txBody>
          <a:bodyPr anchorCtr="0" anchor="t" bIns="91425" lIns="91425" spcFirstLastPara="1" rIns="91425" wrap="square" tIns="91425">
            <a:normAutofit lnSpcReduction="10000"/>
          </a:bodyPr>
          <a:lstStyle/>
          <a:p>
            <a:pPr indent="-381000" lvl="2" marL="1371600" rtl="0" algn="l">
              <a:spcBef>
                <a:spcPts val="0"/>
              </a:spcBef>
              <a:spcAft>
                <a:spcPts val="0"/>
              </a:spcAft>
              <a:buClr>
                <a:schemeClr val="lt1"/>
              </a:buClr>
              <a:buSzPts val="2400"/>
              <a:buChar char="■"/>
            </a:pPr>
            <a:r>
              <a:rPr lang="en" sz="2400">
                <a:solidFill>
                  <a:schemeClr val="lt1"/>
                </a:solidFill>
              </a:rPr>
              <a:t>HTN</a:t>
            </a:r>
            <a:endParaRPr sz="2400">
              <a:solidFill>
                <a:schemeClr val="lt1"/>
              </a:solidFill>
            </a:endParaRPr>
          </a:p>
          <a:p>
            <a:pPr indent="-381000" lvl="2" marL="1371600" rtl="0" algn="l">
              <a:spcBef>
                <a:spcPts val="0"/>
              </a:spcBef>
              <a:spcAft>
                <a:spcPts val="0"/>
              </a:spcAft>
              <a:buClr>
                <a:schemeClr val="lt1"/>
              </a:buClr>
              <a:buSzPts val="2400"/>
              <a:buChar char="■"/>
            </a:pPr>
            <a:r>
              <a:rPr lang="en" sz="2400">
                <a:solidFill>
                  <a:schemeClr val="lt1"/>
                </a:solidFill>
              </a:rPr>
              <a:t>Diarrhea/Stomach cramps </a:t>
            </a:r>
            <a:endParaRPr sz="2400">
              <a:solidFill>
                <a:schemeClr val="lt1"/>
              </a:solidFill>
            </a:endParaRPr>
          </a:p>
          <a:p>
            <a:pPr indent="-381000" lvl="2" marL="1371600" rtl="0" algn="l">
              <a:spcBef>
                <a:spcPts val="0"/>
              </a:spcBef>
              <a:spcAft>
                <a:spcPts val="0"/>
              </a:spcAft>
              <a:buClr>
                <a:schemeClr val="lt1"/>
              </a:buClr>
              <a:buSzPts val="2400"/>
              <a:buChar char="■"/>
            </a:pPr>
            <a:r>
              <a:rPr lang="en" sz="2400">
                <a:solidFill>
                  <a:schemeClr val="lt1"/>
                </a:solidFill>
              </a:rPr>
              <a:t>Nausea/vomiting </a:t>
            </a:r>
            <a:endParaRPr sz="2400">
              <a:solidFill>
                <a:schemeClr val="lt1"/>
              </a:solidFill>
            </a:endParaRPr>
          </a:p>
          <a:p>
            <a:pPr indent="-381000" lvl="2" marL="1371600" rtl="0" algn="l">
              <a:spcBef>
                <a:spcPts val="0"/>
              </a:spcBef>
              <a:spcAft>
                <a:spcPts val="0"/>
              </a:spcAft>
              <a:buClr>
                <a:schemeClr val="lt1"/>
              </a:buClr>
              <a:buSzPts val="2400"/>
              <a:buChar char="■"/>
            </a:pPr>
            <a:r>
              <a:rPr lang="en" sz="2400">
                <a:solidFill>
                  <a:schemeClr val="lt1"/>
                </a:solidFill>
              </a:rPr>
              <a:t>Chills</a:t>
            </a:r>
            <a:endParaRPr sz="2400">
              <a:solidFill>
                <a:schemeClr val="lt1"/>
              </a:solidFill>
            </a:endParaRPr>
          </a:p>
          <a:p>
            <a:pPr indent="-381000" lvl="2" marL="1371600" rtl="0" algn="l">
              <a:spcBef>
                <a:spcPts val="0"/>
              </a:spcBef>
              <a:spcAft>
                <a:spcPts val="0"/>
              </a:spcAft>
              <a:buClr>
                <a:schemeClr val="lt1"/>
              </a:buClr>
              <a:buSzPts val="2400"/>
              <a:buChar char="■"/>
            </a:pPr>
            <a:r>
              <a:rPr lang="en" sz="2400">
                <a:solidFill>
                  <a:schemeClr val="lt1"/>
                </a:solidFill>
              </a:rPr>
              <a:t>Runny nose</a:t>
            </a:r>
            <a:endParaRPr sz="2400">
              <a:solidFill>
                <a:schemeClr val="lt1"/>
              </a:solidFill>
            </a:endParaRPr>
          </a:p>
          <a:p>
            <a:pPr indent="-381000" lvl="2" marL="1371600" rtl="0" algn="l">
              <a:spcBef>
                <a:spcPts val="0"/>
              </a:spcBef>
              <a:spcAft>
                <a:spcPts val="0"/>
              </a:spcAft>
              <a:buClr>
                <a:schemeClr val="lt1"/>
              </a:buClr>
              <a:buSzPts val="2400"/>
              <a:buChar char="■"/>
            </a:pPr>
            <a:r>
              <a:rPr lang="en" sz="2400">
                <a:solidFill>
                  <a:schemeClr val="lt1"/>
                </a:solidFill>
              </a:rPr>
              <a:t>Teary eyes</a:t>
            </a:r>
            <a:endParaRPr sz="2400">
              <a:solidFill>
                <a:schemeClr val="lt1"/>
              </a:solidFill>
            </a:endParaRPr>
          </a:p>
          <a:p>
            <a:pPr indent="-381000" lvl="2" marL="1371600" rtl="0" algn="l">
              <a:spcBef>
                <a:spcPts val="0"/>
              </a:spcBef>
              <a:spcAft>
                <a:spcPts val="0"/>
              </a:spcAft>
              <a:buClr>
                <a:schemeClr val="lt1"/>
              </a:buClr>
              <a:buSzPts val="2400"/>
              <a:buChar char="■"/>
            </a:pPr>
            <a:r>
              <a:rPr lang="en" sz="2400">
                <a:solidFill>
                  <a:schemeClr val="lt1"/>
                </a:solidFill>
              </a:rPr>
              <a:t>Shakiness</a:t>
            </a:r>
            <a:endParaRPr sz="2400">
              <a:solidFill>
                <a:schemeClr val="lt1"/>
              </a:solidFill>
            </a:endParaRPr>
          </a:p>
          <a:p>
            <a:pPr indent="-381000" lvl="2" marL="1371600" rtl="0" algn="l">
              <a:spcBef>
                <a:spcPts val="0"/>
              </a:spcBef>
              <a:spcAft>
                <a:spcPts val="0"/>
              </a:spcAft>
              <a:buClr>
                <a:schemeClr val="lt1"/>
              </a:buClr>
              <a:buSzPts val="2400"/>
              <a:buChar char="■"/>
            </a:pPr>
            <a:r>
              <a:rPr lang="en" sz="2400">
                <a:solidFill>
                  <a:schemeClr val="lt1"/>
                </a:solidFill>
              </a:rPr>
              <a:t>Anxiety </a:t>
            </a:r>
            <a:endParaRPr sz="2400">
              <a:solidFill>
                <a:schemeClr val="lt1"/>
              </a:solidFill>
            </a:endParaRPr>
          </a:p>
          <a:p>
            <a:pPr indent="-381000" lvl="2" marL="1371600" rtl="0" algn="l">
              <a:spcBef>
                <a:spcPts val="0"/>
              </a:spcBef>
              <a:spcAft>
                <a:spcPts val="0"/>
              </a:spcAft>
              <a:buClr>
                <a:schemeClr val="lt1"/>
              </a:buClr>
              <a:buSzPts val="2400"/>
              <a:buChar char="■"/>
            </a:pPr>
            <a:r>
              <a:rPr lang="en" sz="2400">
                <a:solidFill>
                  <a:schemeClr val="lt1"/>
                </a:solidFill>
              </a:rPr>
              <a:t>Dilated pupils </a:t>
            </a:r>
            <a:endParaRPr sz="2400">
              <a:solidFill>
                <a:schemeClr val="lt1"/>
              </a:solidFill>
            </a:endParaRPr>
          </a:p>
          <a:p>
            <a:pPr indent="-381000" lvl="3" marL="1828800" rtl="0" algn="l">
              <a:spcBef>
                <a:spcPts val="0"/>
              </a:spcBef>
              <a:spcAft>
                <a:spcPts val="0"/>
              </a:spcAft>
              <a:buClr>
                <a:schemeClr val="lt1"/>
              </a:buClr>
              <a:buSzPts val="2400"/>
              <a:buChar char="●"/>
            </a:pPr>
            <a:r>
              <a:rPr lang="en" sz="2400">
                <a:solidFill>
                  <a:schemeClr val="lt1"/>
                </a:solidFill>
              </a:rPr>
              <a:t>Can be a sign of acute opioid withdrawal</a:t>
            </a:r>
            <a:endParaRPr/>
          </a:p>
        </p:txBody>
      </p:sp>
      <p:pic>
        <p:nvPicPr>
          <p:cNvPr descr="Chalkboard illness symptoms icon set (Provided by Getty Images)" id="452" name="Google Shape;452;p70"/>
          <p:cNvPicPr preferRelativeResize="0"/>
          <p:nvPr/>
        </p:nvPicPr>
        <p:blipFill>
          <a:blip r:embed="rId3">
            <a:alphaModFix/>
          </a:blip>
          <a:stretch>
            <a:fillRect/>
          </a:stretch>
        </p:blipFill>
        <p:spPr>
          <a:xfrm>
            <a:off x="6303900" y="0"/>
            <a:ext cx="2840100" cy="28401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sp>
        <p:nvSpPr>
          <p:cNvPr id="457" name="Google Shape;457;p71"/>
          <p:cNvSpPr txBox="1"/>
          <p:nvPr>
            <p:ph type="title"/>
          </p:nvPr>
        </p:nvSpPr>
        <p:spPr>
          <a:xfrm>
            <a:off x="315600" y="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560">
                <a:solidFill>
                  <a:srgbClr val="20124D"/>
                </a:solidFill>
              </a:rPr>
              <a:t>Withdrawals</a:t>
            </a:r>
            <a:r>
              <a:rPr lang="en" sz="2560">
                <a:solidFill>
                  <a:srgbClr val="20124D"/>
                </a:solidFill>
              </a:rPr>
              <a:t> </a:t>
            </a:r>
            <a:endParaRPr sz="2560">
              <a:solidFill>
                <a:srgbClr val="20124D"/>
              </a:solidFill>
            </a:endParaRPr>
          </a:p>
        </p:txBody>
      </p:sp>
      <p:sp>
        <p:nvSpPr>
          <p:cNvPr id="458" name="Google Shape;458;p71"/>
          <p:cNvSpPr txBox="1"/>
          <p:nvPr>
            <p:ph idx="1" type="body"/>
          </p:nvPr>
        </p:nvSpPr>
        <p:spPr>
          <a:xfrm>
            <a:off x="385150" y="572700"/>
            <a:ext cx="6330600" cy="4570800"/>
          </a:xfrm>
          <a:prstGeom prst="rect">
            <a:avLst/>
          </a:prstGeom>
        </p:spPr>
        <p:txBody>
          <a:bodyPr anchorCtr="0" anchor="t" bIns="91425" lIns="91425" spcFirstLastPara="1" rIns="91425" wrap="square" tIns="91425">
            <a:normAutofit lnSpcReduction="10000"/>
          </a:bodyPr>
          <a:lstStyle/>
          <a:p>
            <a:pPr indent="-381000" lvl="0" marL="457200" marR="0" rtl="0" algn="l">
              <a:lnSpc>
                <a:spcPct val="115000"/>
              </a:lnSpc>
              <a:spcBef>
                <a:spcPts val="0"/>
              </a:spcBef>
              <a:spcAft>
                <a:spcPts val="0"/>
              </a:spcAft>
              <a:buClr>
                <a:schemeClr val="lt1"/>
              </a:buClr>
              <a:buSzPts val="2400"/>
              <a:buChar char="❖"/>
            </a:pPr>
            <a:r>
              <a:rPr lang="en" sz="2400">
                <a:solidFill>
                  <a:schemeClr val="lt1"/>
                </a:solidFill>
              </a:rPr>
              <a:t>People addicted to opioid medication who stop using the drug can have severe withdrawal symptoms - begin 4-6 hours after drug was last taken </a:t>
            </a:r>
            <a:endParaRPr sz="2400">
              <a:solidFill>
                <a:schemeClr val="lt1"/>
              </a:solidFill>
            </a:endParaRPr>
          </a:p>
          <a:p>
            <a:pPr indent="-381000" lvl="1" marL="914400" marR="0" rtl="0" algn="l">
              <a:lnSpc>
                <a:spcPct val="115000"/>
              </a:lnSpc>
              <a:spcBef>
                <a:spcPts val="0"/>
              </a:spcBef>
              <a:spcAft>
                <a:spcPts val="0"/>
              </a:spcAft>
              <a:buClr>
                <a:schemeClr val="lt1"/>
              </a:buClr>
              <a:buSzPts val="2400"/>
              <a:buChar char="➢"/>
            </a:pPr>
            <a:r>
              <a:rPr lang="en" sz="2400">
                <a:solidFill>
                  <a:schemeClr val="lt1"/>
                </a:solidFill>
              </a:rPr>
              <a:t>Muscle and bone pain</a:t>
            </a:r>
            <a:endParaRPr sz="2400">
              <a:solidFill>
                <a:schemeClr val="lt1"/>
              </a:solidFill>
            </a:endParaRPr>
          </a:p>
          <a:p>
            <a:pPr indent="-381000" lvl="1" marL="914400" marR="0" rtl="0" algn="l">
              <a:lnSpc>
                <a:spcPct val="115000"/>
              </a:lnSpc>
              <a:spcBef>
                <a:spcPts val="0"/>
              </a:spcBef>
              <a:spcAft>
                <a:spcPts val="0"/>
              </a:spcAft>
              <a:buClr>
                <a:schemeClr val="lt1"/>
              </a:buClr>
              <a:buSzPts val="2400"/>
              <a:buChar char="➢"/>
            </a:pPr>
            <a:r>
              <a:rPr lang="en" sz="2400">
                <a:solidFill>
                  <a:schemeClr val="lt1"/>
                </a:solidFill>
              </a:rPr>
              <a:t>Sleep problems</a:t>
            </a:r>
            <a:endParaRPr sz="2400">
              <a:solidFill>
                <a:schemeClr val="lt1"/>
              </a:solidFill>
            </a:endParaRPr>
          </a:p>
          <a:p>
            <a:pPr indent="-381000" lvl="1" marL="914400" marR="0" rtl="0" algn="l">
              <a:lnSpc>
                <a:spcPct val="115000"/>
              </a:lnSpc>
              <a:spcBef>
                <a:spcPts val="0"/>
              </a:spcBef>
              <a:spcAft>
                <a:spcPts val="0"/>
              </a:spcAft>
              <a:buClr>
                <a:schemeClr val="lt1"/>
              </a:buClr>
              <a:buSzPts val="2400"/>
              <a:buChar char="➢"/>
            </a:pPr>
            <a:r>
              <a:rPr lang="en" sz="2400">
                <a:solidFill>
                  <a:schemeClr val="lt1"/>
                </a:solidFill>
              </a:rPr>
              <a:t>Diarrhea and vomiting</a:t>
            </a:r>
            <a:endParaRPr sz="2400">
              <a:solidFill>
                <a:schemeClr val="lt1"/>
              </a:solidFill>
            </a:endParaRPr>
          </a:p>
          <a:p>
            <a:pPr indent="-381000" lvl="1" marL="914400" marR="0" rtl="0" algn="l">
              <a:lnSpc>
                <a:spcPct val="115000"/>
              </a:lnSpc>
              <a:spcBef>
                <a:spcPts val="0"/>
              </a:spcBef>
              <a:spcAft>
                <a:spcPts val="0"/>
              </a:spcAft>
              <a:buClr>
                <a:schemeClr val="lt1"/>
              </a:buClr>
              <a:buSzPts val="2400"/>
              <a:buChar char="➢"/>
            </a:pPr>
            <a:r>
              <a:rPr lang="en" sz="2400">
                <a:solidFill>
                  <a:schemeClr val="lt1"/>
                </a:solidFill>
              </a:rPr>
              <a:t>Cold flashes with goosebumps</a:t>
            </a:r>
            <a:endParaRPr sz="2400">
              <a:solidFill>
                <a:schemeClr val="lt1"/>
              </a:solidFill>
            </a:endParaRPr>
          </a:p>
          <a:p>
            <a:pPr indent="-381000" lvl="1" marL="914400" marR="0" rtl="0" algn="l">
              <a:lnSpc>
                <a:spcPct val="115000"/>
              </a:lnSpc>
              <a:spcBef>
                <a:spcPts val="0"/>
              </a:spcBef>
              <a:spcAft>
                <a:spcPts val="0"/>
              </a:spcAft>
              <a:buClr>
                <a:schemeClr val="lt1"/>
              </a:buClr>
              <a:buSzPts val="2400"/>
              <a:buChar char="➢"/>
            </a:pPr>
            <a:r>
              <a:rPr lang="en" sz="2400">
                <a:solidFill>
                  <a:schemeClr val="lt1"/>
                </a:solidFill>
              </a:rPr>
              <a:t>Uncontrollable leg movements</a:t>
            </a:r>
            <a:endParaRPr sz="2400">
              <a:solidFill>
                <a:schemeClr val="lt1"/>
              </a:solidFill>
            </a:endParaRPr>
          </a:p>
          <a:p>
            <a:pPr indent="-381000" lvl="1" marL="914400" marR="0" rtl="0" algn="l">
              <a:lnSpc>
                <a:spcPct val="115000"/>
              </a:lnSpc>
              <a:spcBef>
                <a:spcPts val="0"/>
              </a:spcBef>
              <a:spcAft>
                <a:spcPts val="0"/>
              </a:spcAft>
              <a:buClr>
                <a:schemeClr val="lt1"/>
              </a:buClr>
              <a:buSzPts val="2400"/>
              <a:buChar char="➢"/>
            </a:pPr>
            <a:r>
              <a:rPr lang="en" sz="2400">
                <a:solidFill>
                  <a:schemeClr val="lt1"/>
                </a:solidFill>
              </a:rPr>
              <a:t>Severe cravings</a:t>
            </a:r>
            <a:endParaRPr sz="2400">
              <a:solidFill>
                <a:schemeClr val="lt1"/>
              </a:solidFill>
            </a:endParaRPr>
          </a:p>
          <a:p>
            <a:pPr indent="0" lvl="0" marL="457200" marR="0" rtl="0" algn="l">
              <a:lnSpc>
                <a:spcPct val="115000"/>
              </a:lnSpc>
              <a:spcBef>
                <a:spcPts val="1200"/>
              </a:spcBef>
              <a:spcAft>
                <a:spcPts val="1200"/>
              </a:spcAft>
              <a:buNone/>
            </a:pPr>
            <a:r>
              <a:t/>
            </a:r>
            <a:endParaRPr sz="2400">
              <a:solidFill>
                <a:schemeClr val="lt1"/>
              </a:solidFill>
            </a:endParaRPr>
          </a:p>
        </p:txBody>
      </p:sp>
      <p:pic>
        <p:nvPicPr>
          <p:cNvPr descr="Migrene having female holds her aching head in an isolation at home. (Provided by Getty Images)" id="459" name="Google Shape;459;p71"/>
          <p:cNvPicPr preferRelativeResize="0"/>
          <p:nvPr/>
        </p:nvPicPr>
        <p:blipFill>
          <a:blip r:embed="rId3">
            <a:alphaModFix/>
          </a:blip>
          <a:stretch>
            <a:fillRect/>
          </a:stretch>
        </p:blipFill>
        <p:spPr>
          <a:xfrm>
            <a:off x="6629700" y="2862475"/>
            <a:ext cx="2514299" cy="228102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8">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8">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8">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8">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8">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8">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8">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8">
                                            <p:txEl>
                                              <p:pRg end="7" st="7"/>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18"/>
          <p:cNvSpPr txBox="1"/>
          <p:nvPr>
            <p:ph type="title"/>
          </p:nvPr>
        </p:nvSpPr>
        <p:spPr>
          <a:xfrm>
            <a:off x="2400250" y="575950"/>
            <a:ext cx="6321600" cy="635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04" name="Google Shape;104;p18"/>
          <p:cNvSpPr txBox="1"/>
          <p:nvPr>
            <p:ph idx="1" type="body"/>
          </p:nvPr>
        </p:nvSpPr>
        <p:spPr>
          <a:xfrm>
            <a:off x="2074662" y="1595776"/>
            <a:ext cx="6321600" cy="3002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Doctors</a:t>
            </a:r>
            <a:r>
              <a:rPr lang="en"/>
              <a:t> of optometry applying for DEA license after 2023 will need must attest to 8hrs of education and training requirement for substance abuse identification and treatment.</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sp>
        <p:nvSpPr>
          <p:cNvPr id="464" name="Google Shape;464;p72"/>
          <p:cNvSpPr txBox="1"/>
          <p:nvPr>
            <p:ph type="title"/>
          </p:nvPr>
        </p:nvSpPr>
        <p:spPr>
          <a:xfrm>
            <a:off x="2410100" y="-111825"/>
            <a:ext cx="6321600" cy="635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Reducing Withdrawal</a:t>
            </a:r>
            <a:endParaRPr/>
          </a:p>
        </p:txBody>
      </p:sp>
      <p:sp>
        <p:nvSpPr>
          <p:cNvPr id="465" name="Google Shape;465;p72"/>
          <p:cNvSpPr txBox="1"/>
          <p:nvPr>
            <p:ph idx="1" type="body"/>
          </p:nvPr>
        </p:nvSpPr>
        <p:spPr>
          <a:xfrm>
            <a:off x="2410100" y="710650"/>
            <a:ext cx="6321600" cy="3887400"/>
          </a:xfrm>
          <a:prstGeom prst="rect">
            <a:avLst/>
          </a:prstGeom>
        </p:spPr>
        <p:txBody>
          <a:bodyPr anchorCtr="0" anchor="t" bIns="91425" lIns="91425" spcFirstLastPara="1" rIns="91425" wrap="square" tIns="91425">
            <a:normAutofit/>
          </a:bodyPr>
          <a:lstStyle/>
          <a:p>
            <a:pPr indent="-381000" lvl="0" marL="457200" rtl="0" algn="l">
              <a:spcBef>
                <a:spcPts val="0"/>
              </a:spcBef>
              <a:spcAft>
                <a:spcPts val="0"/>
              </a:spcAft>
              <a:buClr>
                <a:schemeClr val="lt1"/>
              </a:buClr>
              <a:buSzPts val="2400"/>
              <a:buChar char="❖"/>
            </a:pPr>
            <a:r>
              <a:rPr lang="en" sz="2400">
                <a:solidFill>
                  <a:schemeClr val="lt1"/>
                </a:solidFill>
                <a:uFill>
                  <a:noFill/>
                </a:uFill>
                <a:hlinkClick r:id="rId3">
                  <a:extLst>
                    <a:ext uri="{A12FA001-AC4F-418D-AE19-62706E023703}">
                      <ahyp:hlinkClr val="tx"/>
                    </a:ext>
                  </a:extLst>
                </a:hlinkClick>
              </a:rPr>
              <a:t>Lofexidine</a:t>
            </a:r>
            <a:r>
              <a:rPr lang="en" sz="2400">
                <a:solidFill>
                  <a:schemeClr val="lt1"/>
                </a:solidFill>
              </a:rPr>
              <a:t> - non-opioid used to reduce opioid withdrawal symptoms approved by FDA </a:t>
            </a:r>
            <a:endParaRPr sz="2400">
              <a:solidFill>
                <a:schemeClr val="lt1"/>
              </a:solidFill>
            </a:endParaRPr>
          </a:p>
          <a:p>
            <a:pPr indent="-381000" lvl="0" marL="457200" rtl="0" algn="l">
              <a:spcBef>
                <a:spcPts val="0"/>
              </a:spcBef>
              <a:spcAft>
                <a:spcPts val="0"/>
              </a:spcAft>
              <a:buClr>
                <a:schemeClr val="lt1"/>
              </a:buClr>
              <a:buSzPts val="2400"/>
              <a:buChar char="❖"/>
            </a:pPr>
            <a:r>
              <a:rPr lang="en" sz="2400">
                <a:solidFill>
                  <a:schemeClr val="lt1"/>
                </a:solidFill>
                <a:uFill>
                  <a:noFill/>
                </a:uFill>
                <a:hlinkClick r:id="rId4">
                  <a:extLst>
                    <a:ext uri="{A12FA001-AC4F-418D-AE19-62706E023703}">
                      <ahyp:hlinkClr val="tx"/>
                    </a:ext>
                  </a:extLst>
                </a:hlinkClick>
              </a:rPr>
              <a:t>NSS-2 Bridge</a:t>
            </a:r>
            <a:r>
              <a:rPr lang="en" sz="2400">
                <a:solidFill>
                  <a:schemeClr val="lt1"/>
                </a:solidFill>
              </a:rPr>
              <a:t> - FDA approved device - small electrical nerve stimulator placed behind ear, can be used for up to five days during acute withdrawal phase</a:t>
            </a:r>
            <a:endParaRPr/>
          </a:p>
        </p:txBody>
      </p:sp>
      <p:pic>
        <p:nvPicPr>
          <p:cNvPr id="466" name="Google Shape;466;p72"/>
          <p:cNvPicPr preferRelativeResize="0"/>
          <p:nvPr/>
        </p:nvPicPr>
        <p:blipFill>
          <a:blip r:embed="rId5">
            <a:alphaModFix/>
          </a:blip>
          <a:stretch>
            <a:fillRect/>
          </a:stretch>
        </p:blipFill>
        <p:spPr>
          <a:xfrm>
            <a:off x="430756" y="2161367"/>
            <a:ext cx="1572000" cy="209595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sp>
        <p:nvSpPr>
          <p:cNvPr id="471" name="Google Shape;471;p73"/>
          <p:cNvSpPr txBox="1"/>
          <p:nvPr>
            <p:ph type="title"/>
          </p:nvPr>
        </p:nvSpPr>
        <p:spPr>
          <a:xfrm>
            <a:off x="154100" y="-111825"/>
            <a:ext cx="85206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rPr lang="en" sz="2600">
                <a:latin typeface="Lato"/>
                <a:ea typeface="Lato"/>
                <a:cs typeface="Lato"/>
                <a:sym typeface="Lato"/>
              </a:rPr>
              <a:t>Overdose Signs</a:t>
            </a:r>
            <a:r>
              <a:rPr b="0" lang="en" sz="2400">
                <a:solidFill>
                  <a:schemeClr val="lt1"/>
                </a:solidFill>
                <a:latin typeface="Lato"/>
                <a:ea typeface="Lato"/>
                <a:cs typeface="Lato"/>
                <a:sym typeface="Lato"/>
              </a:rPr>
              <a:t> </a:t>
            </a:r>
            <a:endParaRPr sz="2560">
              <a:solidFill>
                <a:srgbClr val="20124D"/>
              </a:solidFill>
            </a:endParaRPr>
          </a:p>
        </p:txBody>
      </p:sp>
      <p:sp>
        <p:nvSpPr>
          <p:cNvPr id="472" name="Google Shape;472;p73"/>
          <p:cNvSpPr txBox="1"/>
          <p:nvPr>
            <p:ph idx="1" type="body"/>
          </p:nvPr>
        </p:nvSpPr>
        <p:spPr>
          <a:xfrm>
            <a:off x="0" y="762825"/>
            <a:ext cx="8401200" cy="4740900"/>
          </a:xfrm>
          <a:prstGeom prst="rect">
            <a:avLst/>
          </a:prstGeom>
        </p:spPr>
        <p:txBody>
          <a:bodyPr anchorCtr="0" anchor="t" bIns="91425" lIns="91425" spcFirstLastPara="1" rIns="91425" wrap="square" tIns="91425">
            <a:normAutofit/>
          </a:bodyPr>
          <a:lstStyle/>
          <a:p>
            <a:pPr indent="-381000" lvl="1" marL="914400" rtl="0" algn="l">
              <a:spcBef>
                <a:spcPts val="0"/>
              </a:spcBef>
              <a:spcAft>
                <a:spcPts val="0"/>
              </a:spcAft>
              <a:buClr>
                <a:schemeClr val="lt1"/>
              </a:buClr>
              <a:buSzPts val="2400"/>
              <a:buChar char="➢"/>
            </a:pPr>
            <a:r>
              <a:rPr lang="en" sz="2400">
                <a:solidFill>
                  <a:schemeClr val="lt1"/>
                </a:solidFill>
              </a:rPr>
              <a:t>Lethargy </a:t>
            </a:r>
            <a:endParaRPr sz="2400">
              <a:solidFill>
                <a:schemeClr val="lt1"/>
              </a:solidFill>
            </a:endParaRPr>
          </a:p>
          <a:p>
            <a:pPr indent="-381000" lvl="1" marL="914400" rtl="0" algn="l">
              <a:spcBef>
                <a:spcPts val="0"/>
              </a:spcBef>
              <a:spcAft>
                <a:spcPts val="0"/>
              </a:spcAft>
              <a:buClr>
                <a:schemeClr val="lt1"/>
              </a:buClr>
              <a:buSzPts val="2400"/>
              <a:buChar char="➢"/>
            </a:pPr>
            <a:r>
              <a:rPr lang="en" sz="2400">
                <a:solidFill>
                  <a:schemeClr val="lt1"/>
                </a:solidFill>
              </a:rPr>
              <a:t>Nausea / vomiting </a:t>
            </a:r>
            <a:endParaRPr sz="2400">
              <a:solidFill>
                <a:schemeClr val="lt1"/>
              </a:solidFill>
            </a:endParaRPr>
          </a:p>
          <a:p>
            <a:pPr indent="-381000" lvl="1" marL="914400" rtl="0" algn="l">
              <a:spcBef>
                <a:spcPts val="0"/>
              </a:spcBef>
              <a:spcAft>
                <a:spcPts val="0"/>
              </a:spcAft>
              <a:buClr>
                <a:schemeClr val="lt1"/>
              </a:buClr>
              <a:buSzPts val="2400"/>
              <a:buChar char="➢"/>
            </a:pPr>
            <a:r>
              <a:rPr lang="en" sz="2400">
                <a:solidFill>
                  <a:schemeClr val="lt1"/>
                </a:solidFill>
              </a:rPr>
              <a:t>Confusion </a:t>
            </a:r>
            <a:endParaRPr sz="2400">
              <a:solidFill>
                <a:schemeClr val="lt1"/>
              </a:solidFill>
            </a:endParaRPr>
          </a:p>
          <a:p>
            <a:pPr indent="-381000" lvl="1" marL="914400" rtl="0" algn="l">
              <a:spcBef>
                <a:spcPts val="0"/>
              </a:spcBef>
              <a:spcAft>
                <a:spcPts val="0"/>
              </a:spcAft>
              <a:buClr>
                <a:schemeClr val="lt1"/>
              </a:buClr>
              <a:buSzPts val="2400"/>
              <a:buChar char="➢"/>
            </a:pPr>
            <a:r>
              <a:rPr lang="en" sz="2400">
                <a:solidFill>
                  <a:schemeClr val="lt1"/>
                </a:solidFill>
              </a:rPr>
              <a:t>Mood change </a:t>
            </a:r>
            <a:endParaRPr sz="2400">
              <a:solidFill>
                <a:schemeClr val="lt1"/>
              </a:solidFill>
            </a:endParaRPr>
          </a:p>
          <a:p>
            <a:pPr indent="-381000" lvl="1" marL="914400" rtl="0" algn="l">
              <a:spcBef>
                <a:spcPts val="0"/>
              </a:spcBef>
              <a:spcAft>
                <a:spcPts val="0"/>
              </a:spcAft>
              <a:buClr>
                <a:schemeClr val="lt1"/>
              </a:buClr>
              <a:buSzPts val="2400"/>
              <a:buChar char="➢"/>
            </a:pPr>
            <a:r>
              <a:rPr lang="en" sz="2400">
                <a:solidFill>
                  <a:schemeClr val="lt1"/>
                </a:solidFill>
              </a:rPr>
              <a:t>Pupil miosis –pinpoint pupils </a:t>
            </a:r>
            <a:endParaRPr sz="2400">
              <a:solidFill>
                <a:schemeClr val="lt1"/>
              </a:solidFill>
            </a:endParaRPr>
          </a:p>
          <a:p>
            <a:pPr indent="-381000" lvl="1" marL="914400" rtl="0" algn="l">
              <a:spcBef>
                <a:spcPts val="0"/>
              </a:spcBef>
              <a:spcAft>
                <a:spcPts val="0"/>
              </a:spcAft>
              <a:buClr>
                <a:schemeClr val="lt1"/>
              </a:buClr>
              <a:buSzPts val="2400"/>
              <a:buChar char="➢"/>
            </a:pPr>
            <a:r>
              <a:rPr lang="en" sz="2400">
                <a:solidFill>
                  <a:schemeClr val="lt1"/>
                </a:solidFill>
              </a:rPr>
              <a:t>Severe constipation</a:t>
            </a:r>
            <a:endParaRPr sz="2400">
              <a:solidFill>
                <a:schemeClr val="lt1"/>
              </a:solidFill>
            </a:endParaRPr>
          </a:p>
          <a:p>
            <a:pPr indent="-381000" lvl="1" marL="914400" rtl="0" algn="l">
              <a:spcBef>
                <a:spcPts val="0"/>
              </a:spcBef>
              <a:spcAft>
                <a:spcPts val="0"/>
              </a:spcAft>
              <a:buClr>
                <a:schemeClr val="lt1"/>
              </a:buClr>
              <a:buSzPts val="2400"/>
              <a:buChar char="➢"/>
            </a:pPr>
            <a:r>
              <a:rPr lang="en" sz="2400">
                <a:solidFill>
                  <a:schemeClr val="lt1"/>
                </a:solidFill>
              </a:rPr>
              <a:t>Slow respiration </a:t>
            </a:r>
            <a:endParaRPr sz="2400">
              <a:solidFill>
                <a:schemeClr val="lt1"/>
              </a:solidFill>
            </a:endParaRPr>
          </a:p>
          <a:p>
            <a:pPr indent="0" lvl="0" marL="1371600" rtl="0" algn="l">
              <a:spcBef>
                <a:spcPts val="1200"/>
              </a:spcBef>
              <a:spcAft>
                <a:spcPts val="1200"/>
              </a:spcAft>
              <a:buNone/>
            </a:pPr>
            <a:r>
              <a:t/>
            </a:r>
            <a:endParaRPr sz="2400">
              <a:solidFill>
                <a:schemeClr val="lt1"/>
              </a:solidFill>
            </a:endParaRPr>
          </a:p>
        </p:txBody>
      </p:sp>
      <p:pic>
        <p:nvPicPr>
          <p:cNvPr descr="Elevated view of young man thinking with hand touching head (Provided by Getty Images)" id="473" name="Google Shape;473;p73"/>
          <p:cNvPicPr preferRelativeResize="0"/>
          <p:nvPr/>
        </p:nvPicPr>
        <p:blipFill>
          <a:blip r:embed="rId3">
            <a:alphaModFix/>
          </a:blip>
          <a:stretch>
            <a:fillRect/>
          </a:stretch>
        </p:blipFill>
        <p:spPr>
          <a:xfrm>
            <a:off x="5897713" y="762825"/>
            <a:ext cx="2892273" cy="289227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2">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2">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2">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2">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2">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2">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2">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2">
                                            <p:txEl>
                                              <p:pRg end="7" st="7"/>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sp>
        <p:nvSpPr>
          <p:cNvPr id="478" name="Google Shape;478;p74"/>
          <p:cNvSpPr txBox="1"/>
          <p:nvPr>
            <p:ph type="title"/>
          </p:nvPr>
        </p:nvSpPr>
        <p:spPr>
          <a:xfrm>
            <a:off x="2139350" y="-107375"/>
            <a:ext cx="6321600" cy="635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to do During an Overdose</a:t>
            </a:r>
            <a:endParaRPr/>
          </a:p>
        </p:txBody>
      </p:sp>
      <p:sp>
        <p:nvSpPr>
          <p:cNvPr id="479" name="Google Shape;479;p74"/>
          <p:cNvSpPr txBox="1"/>
          <p:nvPr>
            <p:ph idx="1" type="body"/>
          </p:nvPr>
        </p:nvSpPr>
        <p:spPr>
          <a:xfrm>
            <a:off x="1418800" y="685800"/>
            <a:ext cx="7312800" cy="3912300"/>
          </a:xfrm>
          <a:prstGeom prst="rect">
            <a:avLst/>
          </a:prstGeom>
        </p:spPr>
        <p:txBody>
          <a:bodyPr anchorCtr="0" anchor="t" bIns="91425" lIns="91425" spcFirstLastPara="1" rIns="91425" wrap="square" tIns="91425">
            <a:normAutofit/>
          </a:bodyPr>
          <a:lstStyle/>
          <a:p>
            <a:pPr indent="-381000" lvl="2" marL="1371600" rtl="0" algn="l">
              <a:spcBef>
                <a:spcPts val="0"/>
              </a:spcBef>
              <a:spcAft>
                <a:spcPts val="0"/>
              </a:spcAft>
              <a:buClr>
                <a:schemeClr val="lt1"/>
              </a:buClr>
              <a:buSzPts val="2400"/>
              <a:buChar char="■"/>
            </a:pPr>
            <a:r>
              <a:rPr lang="en" sz="2400">
                <a:solidFill>
                  <a:schemeClr val="lt1"/>
                </a:solidFill>
              </a:rPr>
              <a:t>Poor circulation → blue skin tone: That’s an emergency!</a:t>
            </a:r>
            <a:endParaRPr sz="2400">
              <a:solidFill>
                <a:schemeClr val="lt1"/>
              </a:solidFill>
            </a:endParaRPr>
          </a:p>
          <a:p>
            <a:pPr indent="-381000" lvl="2" marL="1371600" rtl="0" algn="l">
              <a:spcBef>
                <a:spcPts val="0"/>
              </a:spcBef>
              <a:spcAft>
                <a:spcPts val="0"/>
              </a:spcAft>
              <a:buClr>
                <a:schemeClr val="lt1"/>
              </a:buClr>
              <a:buSzPts val="2400"/>
              <a:buChar char="■"/>
            </a:pPr>
            <a:r>
              <a:rPr lang="en" sz="2400">
                <a:solidFill>
                  <a:schemeClr val="lt1"/>
                </a:solidFill>
              </a:rPr>
              <a:t>Call 911 and use naloxone </a:t>
            </a:r>
            <a:endParaRPr sz="2400">
              <a:solidFill>
                <a:schemeClr val="lt1"/>
              </a:solidFill>
            </a:endParaRPr>
          </a:p>
          <a:p>
            <a:pPr indent="-381000" lvl="3" marL="1828800" rtl="0" algn="l">
              <a:spcBef>
                <a:spcPts val="0"/>
              </a:spcBef>
              <a:spcAft>
                <a:spcPts val="0"/>
              </a:spcAft>
              <a:buClr>
                <a:schemeClr val="lt1"/>
              </a:buClr>
              <a:buSzPts val="2400"/>
              <a:buChar char="●"/>
            </a:pPr>
            <a:r>
              <a:rPr lang="en" sz="2400">
                <a:solidFill>
                  <a:schemeClr val="lt1"/>
                </a:solidFill>
              </a:rPr>
              <a:t>Okay to repeat dose every 2-3 min until respiration picks up </a:t>
            </a:r>
            <a:endParaRPr sz="2400">
              <a:solidFill>
                <a:schemeClr val="lt1"/>
              </a:solidFill>
            </a:endParaRPr>
          </a:p>
          <a:p>
            <a:pPr indent="-381000" lvl="3" marL="1828800" rtl="0" algn="l">
              <a:spcBef>
                <a:spcPts val="0"/>
              </a:spcBef>
              <a:spcAft>
                <a:spcPts val="0"/>
              </a:spcAft>
              <a:buClr>
                <a:schemeClr val="lt1"/>
              </a:buClr>
              <a:buSzPts val="2400"/>
              <a:buChar char="●"/>
            </a:pPr>
            <a:r>
              <a:rPr lang="en" sz="2400">
                <a:solidFill>
                  <a:schemeClr val="lt1"/>
                </a:solidFill>
              </a:rPr>
              <a:t>Patient can become very aggressive or even agitated when regaining consciousness </a:t>
            </a:r>
            <a:endParaRPr/>
          </a:p>
        </p:txBody>
      </p:sp>
      <p:pic>
        <p:nvPicPr>
          <p:cNvPr descr="Cell phone with 911 text (Provided by Getty Images)" id="480" name="Google Shape;480;p74"/>
          <p:cNvPicPr preferRelativeResize="0"/>
          <p:nvPr/>
        </p:nvPicPr>
        <p:blipFill>
          <a:blip r:embed="rId3">
            <a:alphaModFix/>
          </a:blip>
          <a:stretch>
            <a:fillRect/>
          </a:stretch>
        </p:blipFill>
        <p:spPr>
          <a:xfrm>
            <a:off x="-47650" y="2363025"/>
            <a:ext cx="2186998" cy="2780477"/>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sp>
        <p:nvSpPr>
          <p:cNvPr id="485" name="Google Shape;485;p75"/>
          <p:cNvSpPr txBox="1"/>
          <p:nvPr>
            <p:ph type="title"/>
          </p:nvPr>
        </p:nvSpPr>
        <p:spPr>
          <a:xfrm>
            <a:off x="311700" y="-621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560">
                <a:solidFill>
                  <a:srgbClr val="20124D"/>
                </a:solidFill>
              </a:rPr>
              <a:t>Naloxone</a:t>
            </a:r>
            <a:r>
              <a:rPr lang="en" sz="2560">
                <a:solidFill>
                  <a:srgbClr val="20124D"/>
                </a:solidFill>
              </a:rPr>
              <a:t> </a:t>
            </a:r>
            <a:endParaRPr sz="2560">
              <a:solidFill>
                <a:srgbClr val="20124D"/>
              </a:solidFill>
            </a:endParaRPr>
          </a:p>
        </p:txBody>
      </p:sp>
      <p:sp>
        <p:nvSpPr>
          <p:cNvPr id="486" name="Google Shape;486;p75"/>
          <p:cNvSpPr txBox="1"/>
          <p:nvPr>
            <p:ph idx="1" type="body"/>
          </p:nvPr>
        </p:nvSpPr>
        <p:spPr>
          <a:xfrm>
            <a:off x="670875" y="423475"/>
            <a:ext cx="8748900" cy="4570800"/>
          </a:xfrm>
          <a:prstGeom prst="rect">
            <a:avLst/>
          </a:prstGeom>
        </p:spPr>
        <p:txBody>
          <a:bodyPr anchorCtr="0" anchor="t" bIns="91425" lIns="91425" spcFirstLastPara="1" rIns="91425" wrap="square" tIns="91425">
            <a:normAutofit/>
          </a:bodyPr>
          <a:lstStyle/>
          <a:p>
            <a:pPr indent="-381000" lvl="0" marL="457200" marR="0" rtl="0" algn="l">
              <a:lnSpc>
                <a:spcPct val="115000"/>
              </a:lnSpc>
              <a:spcBef>
                <a:spcPts val="0"/>
              </a:spcBef>
              <a:spcAft>
                <a:spcPts val="0"/>
              </a:spcAft>
              <a:buClr>
                <a:schemeClr val="lt1"/>
              </a:buClr>
              <a:buSzPts val="2400"/>
              <a:buChar char="❖"/>
            </a:pPr>
            <a:r>
              <a:rPr lang="en" sz="2400">
                <a:solidFill>
                  <a:schemeClr val="lt1"/>
                </a:solidFill>
              </a:rPr>
              <a:t>Naloxone reverses the chemical effects of opioid </a:t>
            </a:r>
            <a:endParaRPr sz="2400">
              <a:solidFill>
                <a:schemeClr val="lt1"/>
              </a:solidFill>
            </a:endParaRPr>
          </a:p>
          <a:p>
            <a:pPr indent="-381000" lvl="1" marL="914400" marR="0" rtl="0" algn="l">
              <a:lnSpc>
                <a:spcPct val="115000"/>
              </a:lnSpc>
              <a:spcBef>
                <a:spcPts val="0"/>
              </a:spcBef>
              <a:spcAft>
                <a:spcPts val="0"/>
              </a:spcAft>
              <a:buClr>
                <a:schemeClr val="lt1"/>
              </a:buClr>
              <a:buSzPts val="2400"/>
              <a:buChar char="➢"/>
            </a:pPr>
            <a:r>
              <a:rPr lang="en" sz="2400">
                <a:solidFill>
                  <a:schemeClr val="lt1"/>
                </a:solidFill>
              </a:rPr>
              <a:t>Rapidly binds to opioid receptors, prevents opioid from attaching to receptors, and blocks effects of opioid drug</a:t>
            </a:r>
            <a:endParaRPr sz="2400">
              <a:solidFill>
                <a:schemeClr val="lt1"/>
              </a:solidFill>
            </a:endParaRPr>
          </a:p>
          <a:p>
            <a:pPr indent="-381000" lvl="3" marL="1828800" marR="0" rtl="0" algn="l">
              <a:lnSpc>
                <a:spcPct val="115000"/>
              </a:lnSpc>
              <a:spcBef>
                <a:spcPts val="0"/>
              </a:spcBef>
              <a:spcAft>
                <a:spcPts val="0"/>
              </a:spcAft>
              <a:buClr>
                <a:schemeClr val="lt1"/>
              </a:buClr>
              <a:buSzPts val="2400"/>
              <a:buChar char="●"/>
            </a:pPr>
            <a:r>
              <a:rPr lang="en" sz="2400">
                <a:solidFill>
                  <a:schemeClr val="lt1"/>
                </a:solidFill>
              </a:rPr>
              <a:t>Methadone which can take 2-4 hours to reach peak effect </a:t>
            </a:r>
            <a:endParaRPr sz="2400">
              <a:solidFill>
                <a:schemeClr val="lt1"/>
              </a:solidFill>
            </a:endParaRPr>
          </a:p>
          <a:p>
            <a:pPr indent="-381000" lvl="2" marL="1371600" marR="0" rtl="0" algn="l">
              <a:lnSpc>
                <a:spcPct val="115000"/>
              </a:lnSpc>
              <a:spcBef>
                <a:spcPts val="0"/>
              </a:spcBef>
              <a:spcAft>
                <a:spcPts val="0"/>
              </a:spcAft>
              <a:buClr>
                <a:schemeClr val="lt1"/>
              </a:buClr>
              <a:buSzPts val="2400"/>
              <a:buChar char="■"/>
            </a:pPr>
            <a:r>
              <a:rPr lang="en" sz="2400">
                <a:solidFill>
                  <a:schemeClr val="lt1"/>
                </a:solidFill>
              </a:rPr>
              <a:t>Partially reverses alcohol intoxication </a:t>
            </a:r>
            <a:endParaRPr sz="2400">
              <a:solidFill>
                <a:schemeClr val="lt1"/>
              </a:solidFill>
            </a:endParaRPr>
          </a:p>
          <a:p>
            <a:pPr indent="-381000" lvl="2" marL="1371600" marR="0" rtl="0" algn="l">
              <a:lnSpc>
                <a:spcPct val="115000"/>
              </a:lnSpc>
              <a:spcBef>
                <a:spcPts val="0"/>
              </a:spcBef>
              <a:spcAft>
                <a:spcPts val="0"/>
              </a:spcAft>
              <a:buClr>
                <a:schemeClr val="lt1"/>
              </a:buClr>
              <a:buSzPts val="2400"/>
              <a:buChar char="■"/>
            </a:pPr>
            <a:r>
              <a:rPr lang="en" sz="2400">
                <a:solidFill>
                  <a:schemeClr val="lt1"/>
                </a:solidFill>
              </a:rPr>
              <a:t>Can cause rise in BP and pulmonary edema </a:t>
            </a:r>
            <a:endParaRPr sz="2400">
              <a:solidFill>
                <a:schemeClr val="lt1"/>
              </a:solidFill>
            </a:endParaRPr>
          </a:p>
          <a:p>
            <a:pPr indent="0" lvl="0" marL="914400" marR="0" rtl="0" algn="l">
              <a:lnSpc>
                <a:spcPct val="115000"/>
              </a:lnSpc>
              <a:spcBef>
                <a:spcPts val="1200"/>
              </a:spcBef>
              <a:spcAft>
                <a:spcPts val="1200"/>
              </a:spcAft>
              <a:buNone/>
            </a:pPr>
            <a:r>
              <a:t/>
            </a:r>
            <a:endParaRPr sz="2400">
              <a:solidFill>
                <a:schemeClr val="lt1"/>
              </a:solidFill>
            </a:endParaRPr>
          </a:p>
        </p:txBody>
      </p:sp>
      <p:pic>
        <p:nvPicPr>
          <p:cNvPr id="487" name="Google Shape;487;p75"/>
          <p:cNvPicPr preferRelativeResize="0"/>
          <p:nvPr/>
        </p:nvPicPr>
        <p:blipFill>
          <a:blip r:embed="rId3">
            <a:alphaModFix/>
          </a:blip>
          <a:stretch>
            <a:fillRect/>
          </a:stretch>
        </p:blipFill>
        <p:spPr>
          <a:xfrm>
            <a:off x="0" y="3463275"/>
            <a:ext cx="2611499" cy="1763050"/>
          </a:xfrm>
          <a:prstGeom prst="rect">
            <a:avLst/>
          </a:prstGeom>
          <a:noFill/>
          <a:ln>
            <a:noFill/>
          </a:ln>
        </p:spPr>
      </p:pic>
      <p:sp>
        <p:nvSpPr>
          <p:cNvPr id="488" name="Google Shape;488;p75"/>
          <p:cNvSpPr txBox="1"/>
          <p:nvPr/>
        </p:nvSpPr>
        <p:spPr>
          <a:xfrm>
            <a:off x="5332325" y="4733375"/>
            <a:ext cx="3677400" cy="34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latin typeface="Lato"/>
                <a:ea typeface="Lato"/>
                <a:cs typeface="Lato"/>
                <a:sym typeface="Lato"/>
              </a:rPr>
              <a:t>Kernpublichealth.com</a:t>
            </a:r>
            <a:endParaRPr sz="1800">
              <a:solidFill>
                <a:schemeClr val="dk2"/>
              </a:solidFill>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6">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6">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6">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6">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6">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6">
                                            <p:txEl>
                                              <p:pRg end="5" st="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sp>
        <p:nvSpPr>
          <p:cNvPr id="493" name="Google Shape;493;p76"/>
          <p:cNvSpPr txBox="1"/>
          <p:nvPr>
            <p:ph type="title"/>
          </p:nvPr>
        </p:nvSpPr>
        <p:spPr>
          <a:xfrm>
            <a:off x="2288425" y="-70100"/>
            <a:ext cx="6321600" cy="635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Naloxone</a:t>
            </a:r>
            <a:endParaRPr/>
          </a:p>
        </p:txBody>
      </p:sp>
      <p:sp>
        <p:nvSpPr>
          <p:cNvPr id="494" name="Google Shape;494;p76"/>
          <p:cNvSpPr txBox="1"/>
          <p:nvPr>
            <p:ph idx="1" type="body"/>
          </p:nvPr>
        </p:nvSpPr>
        <p:spPr>
          <a:xfrm>
            <a:off x="785197" y="713125"/>
            <a:ext cx="7946400" cy="3885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400">
                <a:solidFill>
                  <a:schemeClr val="lt1"/>
                </a:solidFill>
              </a:rPr>
              <a:t>Available as injectable solution and nasal sprays </a:t>
            </a:r>
            <a:endParaRPr sz="2400">
              <a:solidFill>
                <a:schemeClr val="lt1"/>
              </a:solidFill>
            </a:endParaRPr>
          </a:p>
          <a:p>
            <a:pPr indent="-381000" lvl="0" marL="457200" rtl="0" algn="l">
              <a:spcBef>
                <a:spcPts val="1200"/>
              </a:spcBef>
              <a:spcAft>
                <a:spcPts val="0"/>
              </a:spcAft>
              <a:buClr>
                <a:schemeClr val="lt1"/>
              </a:buClr>
              <a:buSzPts val="2400"/>
              <a:buChar char="❖"/>
            </a:pPr>
            <a:r>
              <a:rPr lang="en" sz="2400">
                <a:solidFill>
                  <a:schemeClr val="lt1"/>
                </a:solidFill>
              </a:rPr>
              <a:t>CT (not all states) allow pharmacists to dispense/sell  naloxone without prescription </a:t>
            </a:r>
            <a:endParaRPr sz="2400">
              <a:solidFill>
                <a:schemeClr val="lt1"/>
              </a:solidFill>
            </a:endParaRPr>
          </a:p>
          <a:p>
            <a:pPr indent="-381000" lvl="0" marL="457200" rtl="0" algn="l">
              <a:spcBef>
                <a:spcPts val="0"/>
              </a:spcBef>
              <a:spcAft>
                <a:spcPts val="0"/>
              </a:spcAft>
              <a:buClr>
                <a:schemeClr val="lt1"/>
              </a:buClr>
              <a:buSzPts val="2400"/>
              <a:buChar char="❖"/>
            </a:pPr>
            <a:r>
              <a:rPr lang="en" sz="2400">
                <a:solidFill>
                  <a:schemeClr val="lt1"/>
                </a:solidFill>
              </a:rPr>
              <a:t>CT also has a Good Samaritan law that provides immunity from civil and criminal liability for individuals who administer naloxone </a:t>
            </a:r>
            <a:endParaRPr sz="2400">
              <a:solidFill>
                <a:schemeClr val="lt1"/>
              </a:solidFill>
            </a:endParaRPr>
          </a:p>
          <a:p>
            <a:pPr indent="-381000" lvl="0" marL="457200" rtl="0" algn="l">
              <a:spcBef>
                <a:spcPts val="0"/>
              </a:spcBef>
              <a:spcAft>
                <a:spcPts val="0"/>
              </a:spcAft>
              <a:buClr>
                <a:schemeClr val="lt1"/>
              </a:buClr>
              <a:buSzPts val="2400"/>
              <a:buChar char="❖"/>
            </a:pPr>
            <a:r>
              <a:rPr lang="en" sz="2400">
                <a:solidFill>
                  <a:schemeClr val="lt1"/>
                </a:solidFill>
              </a:rPr>
              <a:t> What’s the ER going to do? Stable BP and respiratory support </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sp>
        <p:nvSpPr>
          <p:cNvPr id="499" name="Google Shape;499;p77"/>
          <p:cNvSpPr txBox="1"/>
          <p:nvPr>
            <p:ph type="title"/>
          </p:nvPr>
        </p:nvSpPr>
        <p:spPr>
          <a:xfrm>
            <a:off x="315600" y="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560">
                <a:solidFill>
                  <a:srgbClr val="20124D"/>
                </a:solidFill>
              </a:rPr>
              <a:t>Resources </a:t>
            </a:r>
            <a:endParaRPr sz="2560">
              <a:solidFill>
                <a:srgbClr val="20124D"/>
              </a:solidFill>
            </a:endParaRPr>
          </a:p>
        </p:txBody>
      </p:sp>
      <p:sp>
        <p:nvSpPr>
          <p:cNvPr id="500" name="Google Shape;500;p77"/>
          <p:cNvSpPr txBox="1"/>
          <p:nvPr>
            <p:ph idx="1" type="body"/>
          </p:nvPr>
        </p:nvSpPr>
        <p:spPr>
          <a:xfrm>
            <a:off x="0" y="572700"/>
            <a:ext cx="5180400" cy="4570800"/>
          </a:xfrm>
          <a:prstGeom prst="rect">
            <a:avLst/>
          </a:prstGeom>
        </p:spPr>
        <p:txBody>
          <a:bodyPr anchorCtr="0" anchor="t" bIns="91425" lIns="91425" spcFirstLastPara="1" rIns="91425" wrap="square" tIns="91425">
            <a:normAutofit/>
          </a:bodyPr>
          <a:lstStyle/>
          <a:p>
            <a:pPr indent="-381000" lvl="0" marL="457200" rtl="0" algn="l">
              <a:spcBef>
                <a:spcPts val="0"/>
              </a:spcBef>
              <a:spcAft>
                <a:spcPts val="0"/>
              </a:spcAft>
              <a:buClr>
                <a:schemeClr val="lt1"/>
              </a:buClr>
              <a:buSzPts val="2400"/>
              <a:buChar char="❖"/>
            </a:pPr>
            <a:r>
              <a:rPr lang="en" sz="2400">
                <a:solidFill>
                  <a:schemeClr val="lt1"/>
                </a:solidFill>
              </a:rPr>
              <a:t>HHS Opioid Initiative </a:t>
            </a:r>
            <a:endParaRPr sz="2400">
              <a:solidFill>
                <a:schemeClr val="lt1"/>
              </a:solidFill>
            </a:endParaRPr>
          </a:p>
          <a:p>
            <a:pPr indent="-381000" lvl="0" marL="457200" rtl="0" algn="l">
              <a:spcBef>
                <a:spcPts val="0"/>
              </a:spcBef>
              <a:spcAft>
                <a:spcPts val="0"/>
              </a:spcAft>
              <a:buClr>
                <a:schemeClr val="lt1"/>
              </a:buClr>
              <a:buSzPts val="2400"/>
              <a:buChar char="❖"/>
            </a:pPr>
            <a:r>
              <a:rPr lang="en" sz="2400">
                <a:solidFill>
                  <a:schemeClr val="lt1"/>
                </a:solidFill>
              </a:rPr>
              <a:t>Substance Abuse and Mental Health Services </a:t>
            </a:r>
            <a:endParaRPr sz="2400">
              <a:solidFill>
                <a:schemeClr val="lt1"/>
              </a:solidFill>
            </a:endParaRPr>
          </a:p>
          <a:p>
            <a:pPr indent="-381000" lvl="0" marL="457200" rtl="0" algn="l">
              <a:spcBef>
                <a:spcPts val="0"/>
              </a:spcBef>
              <a:spcAft>
                <a:spcPts val="0"/>
              </a:spcAft>
              <a:buClr>
                <a:schemeClr val="lt1"/>
              </a:buClr>
              <a:buSzPts val="2400"/>
              <a:buChar char="❖"/>
            </a:pPr>
            <a:r>
              <a:rPr lang="en" sz="2400">
                <a:solidFill>
                  <a:schemeClr val="lt1"/>
                </a:solidFill>
              </a:rPr>
              <a:t>Food and Drug Administration </a:t>
            </a:r>
            <a:endParaRPr sz="2400">
              <a:solidFill>
                <a:schemeClr val="lt1"/>
              </a:solidFill>
            </a:endParaRPr>
          </a:p>
          <a:p>
            <a:pPr indent="-381000" lvl="0" marL="457200" rtl="0" algn="l">
              <a:spcBef>
                <a:spcPts val="0"/>
              </a:spcBef>
              <a:spcAft>
                <a:spcPts val="0"/>
              </a:spcAft>
              <a:buClr>
                <a:schemeClr val="lt1"/>
              </a:buClr>
              <a:buSzPts val="2400"/>
              <a:buChar char="❖"/>
            </a:pPr>
            <a:r>
              <a:rPr lang="en" sz="2400">
                <a:solidFill>
                  <a:schemeClr val="lt1"/>
                </a:solidFill>
              </a:rPr>
              <a:t>Centers for Disease Control and Prevention </a:t>
            </a:r>
            <a:endParaRPr sz="2400">
              <a:solidFill>
                <a:schemeClr val="lt1"/>
              </a:solidFill>
            </a:endParaRPr>
          </a:p>
          <a:p>
            <a:pPr indent="-381000" lvl="0" marL="457200" rtl="0" algn="l">
              <a:spcBef>
                <a:spcPts val="0"/>
              </a:spcBef>
              <a:spcAft>
                <a:spcPts val="0"/>
              </a:spcAft>
              <a:buClr>
                <a:schemeClr val="lt1"/>
              </a:buClr>
              <a:buSzPts val="2400"/>
              <a:buChar char="❖"/>
            </a:pPr>
            <a:r>
              <a:rPr lang="en" sz="2400">
                <a:solidFill>
                  <a:schemeClr val="lt1"/>
                </a:solidFill>
              </a:rPr>
              <a:t>Agency for Healthcare Research and Quality </a:t>
            </a:r>
            <a:endParaRPr sz="2400">
              <a:solidFill>
                <a:schemeClr val="lt1"/>
              </a:solidFill>
            </a:endParaRPr>
          </a:p>
        </p:txBody>
      </p:sp>
      <p:pic>
        <p:nvPicPr>
          <p:cNvPr descr="Bottle on file folders with FDA approved stamp (Provided by Getty Images)" id="501" name="Google Shape;501;p77"/>
          <p:cNvPicPr preferRelativeResize="0"/>
          <p:nvPr/>
        </p:nvPicPr>
        <p:blipFill>
          <a:blip r:embed="rId3">
            <a:alphaModFix/>
          </a:blip>
          <a:stretch>
            <a:fillRect/>
          </a:stretch>
        </p:blipFill>
        <p:spPr>
          <a:xfrm>
            <a:off x="5879450" y="438750"/>
            <a:ext cx="2843305" cy="426599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00">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00">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00">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00">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00">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sp>
        <p:nvSpPr>
          <p:cNvPr id="506" name="Google Shape;506;p78"/>
          <p:cNvSpPr txBox="1"/>
          <p:nvPr>
            <p:ph type="title"/>
          </p:nvPr>
        </p:nvSpPr>
        <p:spPr>
          <a:xfrm>
            <a:off x="315600" y="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560">
                <a:solidFill>
                  <a:srgbClr val="20124D"/>
                </a:solidFill>
              </a:rPr>
              <a:t>Narcotics  </a:t>
            </a:r>
            <a:endParaRPr sz="2560">
              <a:solidFill>
                <a:srgbClr val="20124D"/>
              </a:solidFill>
            </a:endParaRPr>
          </a:p>
        </p:txBody>
      </p:sp>
      <p:sp>
        <p:nvSpPr>
          <p:cNvPr id="507" name="Google Shape;507;p78"/>
          <p:cNvSpPr txBox="1"/>
          <p:nvPr>
            <p:ph idx="1" type="body"/>
          </p:nvPr>
        </p:nvSpPr>
        <p:spPr>
          <a:xfrm>
            <a:off x="49700" y="647225"/>
            <a:ext cx="6984600" cy="4570800"/>
          </a:xfrm>
          <a:prstGeom prst="rect">
            <a:avLst/>
          </a:prstGeom>
        </p:spPr>
        <p:txBody>
          <a:bodyPr anchorCtr="0" anchor="t" bIns="91425" lIns="91425" spcFirstLastPara="1" rIns="91425" wrap="square" tIns="91425">
            <a:normAutofit/>
          </a:bodyPr>
          <a:lstStyle/>
          <a:p>
            <a:pPr indent="-381000" lvl="0" marL="457200" rtl="0" algn="l">
              <a:spcBef>
                <a:spcPts val="0"/>
              </a:spcBef>
              <a:spcAft>
                <a:spcPts val="0"/>
              </a:spcAft>
              <a:buClr>
                <a:schemeClr val="lt1"/>
              </a:buClr>
              <a:buSzPts val="2400"/>
              <a:buChar char="❖"/>
            </a:pPr>
            <a:r>
              <a:rPr lang="en" sz="2400">
                <a:solidFill>
                  <a:schemeClr val="lt1"/>
                </a:solidFill>
              </a:rPr>
              <a:t>Rx short duration, immediate release for acute pain </a:t>
            </a:r>
            <a:endParaRPr sz="2400">
              <a:solidFill>
                <a:schemeClr val="lt1"/>
              </a:solidFill>
            </a:endParaRPr>
          </a:p>
          <a:p>
            <a:pPr indent="-381000" lvl="1" marL="914400" rtl="0" algn="l">
              <a:spcBef>
                <a:spcPts val="0"/>
              </a:spcBef>
              <a:spcAft>
                <a:spcPts val="0"/>
              </a:spcAft>
              <a:buClr>
                <a:schemeClr val="lt1"/>
              </a:buClr>
              <a:buSzPts val="2400"/>
              <a:buChar char="➢"/>
            </a:pPr>
            <a:r>
              <a:rPr lang="en" sz="2400">
                <a:solidFill>
                  <a:schemeClr val="lt1"/>
                </a:solidFill>
              </a:rPr>
              <a:t>Rx no greater quantity than should be used for treatment of acute pain - usually 1-3 DAYS with NO REFILL </a:t>
            </a:r>
            <a:endParaRPr sz="2400">
              <a:solidFill>
                <a:schemeClr val="lt1"/>
              </a:solidFill>
            </a:endParaRPr>
          </a:p>
          <a:p>
            <a:pPr indent="-381000" lvl="2" marL="1371600" rtl="0" algn="l">
              <a:spcBef>
                <a:spcPts val="0"/>
              </a:spcBef>
              <a:spcAft>
                <a:spcPts val="0"/>
              </a:spcAft>
              <a:buClr>
                <a:srgbClr val="073763"/>
              </a:buClr>
              <a:buSzPts val="2400"/>
              <a:buChar char="■"/>
            </a:pPr>
            <a:r>
              <a:rPr lang="en" sz="2400">
                <a:solidFill>
                  <a:schemeClr val="lt1"/>
                </a:solidFill>
              </a:rPr>
              <a:t>RARELY need more than 7 days of narcotic for treatment of acute pain</a:t>
            </a:r>
            <a:r>
              <a:rPr lang="en" sz="2400">
                <a:solidFill>
                  <a:srgbClr val="073763"/>
                </a:solidFill>
              </a:rPr>
              <a:t> </a:t>
            </a:r>
            <a:endParaRPr sz="2400">
              <a:solidFill>
                <a:srgbClr val="073763"/>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07">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07">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07">
                                            <p:txEl>
                                              <p:pRg end="2" st="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sp>
        <p:nvSpPr>
          <p:cNvPr id="512" name="Google Shape;512;p79"/>
          <p:cNvSpPr txBox="1"/>
          <p:nvPr>
            <p:ph type="title"/>
          </p:nvPr>
        </p:nvSpPr>
        <p:spPr>
          <a:xfrm>
            <a:off x="696850" y="-994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560">
                <a:solidFill>
                  <a:srgbClr val="20124D"/>
                </a:solidFill>
              </a:rPr>
              <a:t>Ocular Conditions With Intense Pain </a:t>
            </a:r>
            <a:endParaRPr sz="2560">
              <a:solidFill>
                <a:srgbClr val="20124D"/>
              </a:solidFill>
            </a:endParaRPr>
          </a:p>
        </p:txBody>
      </p:sp>
      <p:sp>
        <p:nvSpPr>
          <p:cNvPr id="513" name="Google Shape;513;p79"/>
          <p:cNvSpPr txBox="1"/>
          <p:nvPr>
            <p:ph idx="1" type="body"/>
          </p:nvPr>
        </p:nvSpPr>
        <p:spPr>
          <a:xfrm>
            <a:off x="-124225" y="572700"/>
            <a:ext cx="7804800" cy="4570800"/>
          </a:xfrm>
          <a:prstGeom prst="rect">
            <a:avLst/>
          </a:prstGeom>
        </p:spPr>
        <p:txBody>
          <a:bodyPr anchorCtr="0" anchor="t" bIns="91425" lIns="91425" spcFirstLastPara="1" rIns="91425" wrap="square" tIns="91425">
            <a:normAutofit fontScale="92500" lnSpcReduction="20000"/>
          </a:bodyPr>
          <a:lstStyle/>
          <a:p>
            <a:pPr indent="-369569" lvl="1" marL="914400" rtl="0" algn="l">
              <a:spcBef>
                <a:spcPts val="0"/>
              </a:spcBef>
              <a:spcAft>
                <a:spcPts val="0"/>
              </a:spcAft>
              <a:buClr>
                <a:schemeClr val="lt1"/>
              </a:buClr>
              <a:buSzPct val="100000"/>
              <a:buChar char="➢"/>
            </a:pPr>
            <a:r>
              <a:rPr lang="en" sz="2400">
                <a:solidFill>
                  <a:schemeClr val="lt1"/>
                </a:solidFill>
              </a:rPr>
              <a:t>Periorbital infection / Preseptal cellulitis / Dacryoadenitis</a:t>
            </a:r>
            <a:endParaRPr sz="2400">
              <a:solidFill>
                <a:schemeClr val="lt1"/>
              </a:solidFill>
            </a:endParaRPr>
          </a:p>
          <a:p>
            <a:pPr indent="-369569" lvl="1" marL="914400" rtl="0" algn="l">
              <a:spcBef>
                <a:spcPts val="0"/>
              </a:spcBef>
              <a:spcAft>
                <a:spcPts val="0"/>
              </a:spcAft>
              <a:buClr>
                <a:schemeClr val="lt1"/>
              </a:buClr>
              <a:buSzPct val="100000"/>
              <a:buChar char="➢"/>
            </a:pPr>
            <a:r>
              <a:rPr lang="en" sz="2400">
                <a:solidFill>
                  <a:schemeClr val="lt1"/>
                </a:solidFill>
              </a:rPr>
              <a:t>Corneal or Conjunctival trauma / foreign body / abrasion / burn </a:t>
            </a:r>
            <a:endParaRPr sz="2400">
              <a:solidFill>
                <a:schemeClr val="lt1"/>
              </a:solidFill>
            </a:endParaRPr>
          </a:p>
          <a:p>
            <a:pPr indent="-369569" lvl="1" marL="914400" rtl="0" algn="l">
              <a:spcBef>
                <a:spcPts val="0"/>
              </a:spcBef>
              <a:spcAft>
                <a:spcPts val="0"/>
              </a:spcAft>
              <a:buClr>
                <a:schemeClr val="lt1"/>
              </a:buClr>
              <a:buSzPct val="100000"/>
              <a:buChar char="➢"/>
            </a:pPr>
            <a:r>
              <a:rPr lang="en" sz="2400">
                <a:solidFill>
                  <a:schemeClr val="lt1"/>
                </a:solidFill>
              </a:rPr>
              <a:t>Recurrent corneal erosion </a:t>
            </a:r>
            <a:endParaRPr sz="2400">
              <a:solidFill>
                <a:schemeClr val="lt1"/>
              </a:solidFill>
            </a:endParaRPr>
          </a:p>
          <a:p>
            <a:pPr indent="-369569" lvl="1" marL="914400" rtl="0" algn="l">
              <a:spcBef>
                <a:spcPts val="0"/>
              </a:spcBef>
              <a:spcAft>
                <a:spcPts val="0"/>
              </a:spcAft>
              <a:buClr>
                <a:schemeClr val="lt1"/>
              </a:buClr>
              <a:buSzPct val="100000"/>
              <a:buChar char="➢"/>
            </a:pPr>
            <a:r>
              <a:rPr lang="en" sz="2400">
                <a:solidFill>
                  <a:schemeClr val="lt1"/>
                </a:solidFill>
              </a:rPr>
              <a:t>Infectious corneal ulcer </a:t>
            </a:r>
            <a:endParaRPr sz="2400">
              <a:solidFill>
                <a:schemeClr val="lt1"/>
              </a:solidFill>
            </a:endParaRPr>
          </a:p>
          <a:p>
            <a:pPr indent="-369569" lvl="1" marL="914400" rtl="0" algn="l">
              <a:spcBef>
                <a:spcPts val="0"/>
              </a:spcBef>
              <a:spcAft>
                <a:spcPts val="0"/>
              </a:spcAft>
              <a:buClr>
                <a:schemeClr val="lt1"/>
              </a:buClr>
              <a:buSzPct val="100000"/>
              <a:buChar char="➢"/>
            </a:pPr>
            <a:r>
              <a:rPr lang="en" sz="2400">
                <a:solidFill>
                  <a:schemeClr val="lt1"/>
                </a:solidFill>
              </a:rPr>
              <a:t>Inflammation / Keratitis / Anterior Uveitis/ Scleritis </a:t>
            </a:r>
            <a:endParaRPr sz="2400">
              <a:solidFill>
                <a:schemeClr val="lt1"/>
              </a:solidFill>
            </a:endParaRPr>
          </a:p>
          <a:p>
            <a:pPr indent="-369569" lvl="1" marL="914400" rtl="0" algn="l">
              <a:spcBef>
                <a:spcPts val="0"/>
              </a:spcBef>
              <a:spcAft>
                <a:spcPts val="0"/>
              </a:spcAft>
              <a:buClr>
                <a:schemeClr val="lt1"/>
              </a:buClr>
              <a:buSzPct val="100000"/>
              <a:buChar char="➢"/>
            </a:pPr>
            <a:r>
              <a:rPr lang="en" sz="2400">
                <a:solidFill>
                  <a:schemeClr val="lt1"/>
                </a:solidFill>
              </a:rPr>
              <a:t>Increased IOP / Angle closure </a:t>
            </a:r>
            <a:endParaRPr sz="2400">
              <a:solidFill>
                <a:schemeClr val="lt1"/>
              </a:solidFill>
            </a:endParaRPr>
          </a:p>
          <a:p>
            <a:pPr indent="-369569" lvl="1" marL="914400" rtl="0" algn="l">
              <a:spcBef>
                <a:spcPts val="0"/>
              </a:spcBef>
              <a:spcAft>
                <a:spcPts val="0"/>
              </a:spcAft>
              <a:buClr>
                <a:schemeClr val="lt1"/>
              </a:buClr>
              <a:buSzPct val="100000"/>
              <a:buChar char="➢"/>
            </a:pPr>
            <a:r>
              <a:rPr lang="en" sz="2400">
                <a:solidFill>
                  <a:schemeClr val="lt1"/>
                </a:solidFill>
              </a:rPr>
              <a:t>Pari / Post Surgery - PRK, PTK, PKP, CXL</a:t>
            </a:r>
            <a:endParaRPr sz="2400">
              <a:solidFill>
                <a:schemeClr val="lt1"/>
              </a:solidFill>
            </a:endParaRPr>
          </a:p>
          <a:p>
            <a:pPr indent="-369569" lvl="1" marL="914400" rtl="0" algn="l">
              <a:spcBef>
                <a:spcPts val="0"/>
              </a:spcBef>
              <a:spcAft>
                <a:spcPts val="0"/>
              </a:spcAft>
              <a:buClr>
                <a:schemeClr val="lt1"/>
              </a:buClr>
              <a:buSzPct val="100000"/>
              <a:buChar char="➢"/>
            </a:pPr>
            <a:r>
              <a:rPr lang="en" sz="2400">
                <a:solidFill>
                  <a:schemeClr val="lt1"/>
                </a:solidFill>
              </a:rPr>
              <a:t>Trigeminal nerve pain / Post herpetic neuralgia (HSV/Zoster)  </a:t>
            </a:r>
            <a:endParaRPr sz="2400">
              <a:solidFill>
                <a:schemeClr val="lt1"/>
              </a:solidFill>
            </a:endParaRPr>
          </a:p>
          <a:p>
            <a:pPr indent="0" lvl="0" marL="914400" rtl="0" algn="l">
              <a:spcBef>
                <a:spcPts val="1200"/>
              </a:spcBef>
              <a:spcAft>
                <a:spcPts val="1200"/>
              </a:spcAft>
              <a:buNone/>
            </a:pPr>
            <a:r>
              <a:t/>
            </a:r>
            <a:endParaRPr sz="2400">
              <a:solidFill>
                <a:schemeClr val="lt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13">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13">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13">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13">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13">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13">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13">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13">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13">
                                            <p:txEl>
                                              <p:pRg end="8" st="8"/>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sp>
        <p:nvSpPr>
          <p:cNvPr id="518" name="Google Shape;518;p80"/>
          <p:cNvSpPr txBox="1"/>
          <p:nvPr>
            <p:ph type="title"/>
          </p:nvPr>
        </p:nvSpPr>
        <p:spPr>
          <a:xfrm>
            <a:off x="311700" y="-869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560">
                <a:solidFill>
                  <a:srgbClr val="20124D"/>
                </a:solidFill>
              </a:rPr>
              <a:t> Where to Start?</a:t>
            </a:r>
            <a:endParaRPr sz="2560">
              <a:solidFill>
                <a:srgbClr val="20124D"/>
              </a:solidFill>
            </a:endParaRPr>
          </a:p>
        </p:txBody>
      </p:sp>
      <p:sp>
        <p:nvSpPr>
          <p:cNvPr id="519" name="Google Shape;519;p80"/>
          <p:cNvSpPr txBox="1"/>
          <p:nvPr>
            <p:ph idx="1" type="body"/>
          </p:nvPr>
        </p:nvSpPr>
        <p:spPr>
          <a:xfrm>
            <a:off x="0" y="431100"/>
            <a:ext cx="8748900" cy="4712400"/>
          </a:xfrm>
          <a:prstGeom prst="rect">
            <a:avLst/>
          </a:prstGeom>
        </p:spPr>
        <p:txBody>
          <a:bodyPr anchorCtr="0" anchor="t" bIns="91425" lIns="91425" spcFirstLastPara="1" rIns="91425" wrap="square" tIns="91425">
            <a:normAutofit fontScale="92500" lnSpcReduction="20000"/>
          </a:bodyPr>
          <a:lstStyle/>
          <a:p>
            <a:pPr indent="-369569" lvl="1" marL="914400" rtl="0" algn="l">
              <a:spcBef>
                <a:spcPts val="0"/>
              </a:spcBef>
              <a:spcAft>
                <a:spcPts val="0"/>
              </a:spcAft>
              <a:buClr>
                <a:schemeClr val="lt1"/>
              </a:buClr>
              <a:buSzPct val="100000"/>
              <a:buChar char="➢"/>
            </a:pPr>
            <a:r>
              <a:rPr lang="en" sz="2400">
                <a:solidFill>
                  <a:schemeClr val="lt1"/>
                </a:solidFill>
              </a:rPr>
              <a:t>Topical NSAIDs </a:t>
            </a:r>
            <a:endParaRPr sz="2400">
              <a:solidFill>
                <a:schemeClr val="lt1"/>
              </a:solidFill>
            </a:endParaRPr>
          </a:p>
          <a:p>
            <a:pPr indent="-369569" lvl="2" marL="1371600" rtl="0" algn="l">
              <a:spcBef>
                <a:spcPts val="0"/>
              </a:spcBef>
              <a:spcAft>
                <a:spcPts val="0"/>
              </a:spcAft>
              <a:buClr>
                <a:schemeClr val="lt1"/>
              </a:buClr>
              <a:buSzPct val="100000"/>
              <a:buChar char="■"/>
            </a:pPr>
            <a:r>
              <a:rPr lang="en" sz="2400">
                <a:solidFill>
                  <a:schemeClr val="lt1"/>
                </a:solidFill>
              </a:rPr>
              <a:t>Bromfenac, Diclofenac, Ketorolac, Nepafenac </a:t>
            </a:r>
            <a:endParaRPr sz="2400">
              <a:solidFill>
                <a:schemeClr val="lt1"/>
              </a:solidFill>
            </a:endParaRPr>
          </a:p>
          <a:p>
            <a:pPr indent="-369569" lvl="3" marL="1828800" rtl="0" algn="l">
              <a:spcBef>
                <a:spcPts val="0"/>
              </a:spcBef>
              <a:spcAft>
                <a:spcPts val="0"/>
              </a:spcAft>
              <a:buClr>
                <a:schemeClr val="lt1"/>
              </a:buClr>
              <a:buSzPct val="100000"/>
              <a:buChar char="●"/>
            </a:pPr>
            <a:r>
              <a:rPr lang="en" sz="2400">
                <a:solidFill>
                  <a:schemeClr val="lt1"/>
                </a:solidFill>
              </a:rPr>
              <a:t>Common post PRK, cataract surgery dosage: 1 drop qid for at least 2 weeks.</a:t>
            </a:r>
            <a:endParaRPr sz="2400">
              <a:solidFill>
                <a:schemeClr val="lt1"/>
              </a:solidFill>
            </a:endParaRPr>
          </a:p>
          <a:p>
            <a:pPr indent="-369570" lvl="4" marL="2286000" rtl="0" algn="l">
              <a:spcBef>
                <a:spcPts val="0"/>
              </a:spcBef>
              <a:spcAft>
                <a:spcPts val="0"/>
              </a:spcAft>
              <a:buClr>
                <a:schemeClr val="lt1"/>
              </a:buClr>
              <a:buSzPct val="100000"/>
              <a:buChar char="◆"/>
            </a:pPr>
            <a:r>
              <a:rPr lang="en" sz="2400">
                <a:solidFill>
                  <a:schemeClr val="lt1"/>
                </a:solidFill>
              </a:rPr>
              <a:t>Ketorolac→Lots of SPK, typically D/C’d early</a:t>
            </a:r>
            <a:endParaRPr sz="2400">
              <a:solidFill>
                <a:schemeClr val="lt1"/>
              </a:solidFill>
            </a:endParaRPr>
          </a:p>
          <a:p>
            <a:pPr indent="-369569" lvl="3" marL="1828800" rtl="0" algn="l">
              <a:spcBef>
                <a:spcPts val="0"/>
              </a:spcBef>
              <a:spcAft>
                <a:spcPts val="0"/>
              </a:spcAft>
              <a:buClr>
                <a:schemeClr val="lt1"/>
              </a:buClr>
              <a:buSzPct val="100000"/>
              <a:buChar char="●"/>
            </a:pPr>
            <a:r>
              <a:rPr lang="en" sz="2400">
                <a:solidFill>
                  <a:schemeClr val="lt1"/>
                </a:solidFill>
              </a:rPr>
              <a:t>Consider steroids, antihistamines</a:t>
            </a:r>
            <a:endParaRPr sz="2400">
              <a:solidFill>
                <a:schemeClr val="lt1"/>
              </a:solidFill>
            </a:endParaRPr>
          </a:p>
          <a:p>
            <a:pPr indent="-369569" lvl="2" marL="1371600" rtl="0" algn="l">
              <a:spcBef>
                <a:spcPts val="0"/>
              </a:spcBef>
              <a:spcAft>
                <a:spcPts val="0"/>
              </a:spcAft>
              <a:buClr>
                <a:schemeClr val="lt1"/>
              </a:buClr>
              <a:buSzPct val="100000"/>
              <a:buChar char="■"/>
            </a:pPr>
            <a:r>
              <a:rPr lang="en" sz="2400">
                <a:solidFill>
                  <a:schemeClr val="lt1"/>
                </a:solidFill>
              </a:rPr>
              <a:t>Delays corneal wound healing</a:t>
            </a:r>
            <a:endParaRPr sz="2400">
              <a:solidFill>
                <a:schemeClr val="lt1"/>
              </a:solidFill>
            </a:endParaRPr>
          </a:p>
          <a:p>
            <a:pPr indent="-369569" lvl="2" marL="1371600" rtl="0" algn="l">
              <a:spcBef>
                <a:spcPts val="0"/>
              </a:spcBef>
              <a:spcAft>
                <a:spcPts val="0"/>
              </a:spcAft>
              <a:buClr>
                <a:schemeClr val="lt1"/>
              </a:buClr>
              <a:buSzPct val="100000"/>
              <a:buChar char="■"/>
            </a:pPr>
            <a:r>
              <a:rPr lang="en" sz="2400">
                <a:solidFill>
                  <a:schemeClr val="lt1"/>
                </a:solidFill>
              </a:rPr>
              <a:t> K infection </a:t>
            </a:r>
            <a:endParaRPr sz="2400">
              <a:solidFill>
                <a:schemeClr val="lt1"/>
              </a:solidFill>
            </a:endParaRPr>
          </a:p>
          <a:p>
            <a:pPr indent="-369569" lvl="2" marL="1371600" rtl="0" algn="l">
              <a:spcBef>
                <a:spcPts val="0"/>
              </a:spcBef>
              <a:spcAft>
                <a:spcPts val="0"/>
              </a:spcAft>
              <a:buClr>
                <a:schemeClr val="lt1"/>
              </a:buClr>
              <a:buSzPct val="100000"/>
              <a:buChar char="■"/>
            </a:pPr>
            <a:r>
              <a:rPr lang="en" sz="2400">
                <a:solidFill>
                  <a:schemeClr val="lt1"/>
                </a:solidFill>
              </a:rPr>
              <a:t>Sub-epi infiltrates</a:t>
            </a:r>
            <a:endParaRPr sz="2400">
              <a:solidFill>
                <a:schemeClr val="lt1"/>
              </a:solidFill>
            </a:endParaRPr>
          </a:p>
          <a:p>
            <a:pPr indent="-369569" lvl="3" marL="1828800" rtl="0" algn="l">
              <a:spcBef>
                <a:spcPts val="0"/>
              </a:spcBef>
              <a:spcAft>
                <a:spcPts val="0"/>
              </a:spcAft>
              <a:buClr>
                <a:schemeClr val="lt1"/>
              </a:buClr>
              <a:buSzPct val="100000"/>
              <a:buChar char="●"/>
            </a:pPr>
            <a:r>
              <a:rPr lang="en" sz="2400">
                <a:solidFill>
                  <a:schemeClr val="lt1"/>
                </a:solidFill>
              </a:rPr>
              <a:t>Corneal melt concern, especially generic NSAIDs (generic diclofenac) </a:t>
            </a:r>
            <a:endParaRPr sz="2400">
              <a:solidFill>
                <a:schemeClr val="lt1"/>
              </a:solidFill>
            </a:endParaRPr>
          </a:p>
          <a:p>
            <a:pPr indent="0" lvl="0" marL="0" rtl="0" algn="l">
              <a:spcBef>
                <a:spcPts val="1200"/>
              </a:spcBef>
              <a:spcAft>
                <a:spcPts val="0"/>
              </a:spcAft>
              <a:buNone/>
            </a:pPr>
            <a:r>
              <a:rPr lang="en" sz="2400">
                <a:solidFill>
                  <a:schemeClr val="lt1"/>
                </a:solidFill>
              </a:rPr>
              <a:t> </a:t>
            </a:r>
            <a:endParaRPr sz="2400">
              <a:solidFill>
                <a:schemeClr val="lt1"/>
              </a:solidFill>
            </a:endParaRPr>
          </a:p>
          <a:p>
            <a:pPr indent="0" lvl="0" marL="914400" rtl="0" algn="l">
              <a:spcBef>
                <a:spcPts val="1200"/>
              </a:spcBef>
              <a:spcAft>
                <a:spcPts val="1200"/>
              </a:spcAft>
              <a:buNone/>
            </a:pPr>
            <a:r>
              <a:t/>
            </a:r>
            <a:endParaRPr sz="2400">
              <a:solidFill>
                <a:schemeClr val="lt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19">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19">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19">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19">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19">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19">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19">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19">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19">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19">
                                            <p:txEl>
                                              <p:pRg end="9" st="9"/>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19">
                                            <p:txEl>
                                              <p:pRg end="10" st="1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3" name="Shape 523"/>
        <p:cNvGrpSpPr/>
        <p:nvPr/>
      </p:nvGrpSpPr>
      <p:grpSpPr>
        <a:xfrm>
          <a:off x="0" y="0"/>
          <a:ext cx="0" cy="0"/>
          <a:chOff x="0" y="0"/>
          <a:chExt cx="0" cy="0"/>
        </a:xfrm>
      </p:grpSpPr>
      <p:sp>
        <p:nvSpPr>
          <p:cNvPr id="524" name="Google Shape;524;p81"/>
          <p:cNvSpPr txBox="1"/>
          <p:nvPr>
            <p:ph type="title"/>
          </p:nvPr>
        </p:nvSpPr>
        <p:spPr>
          <a:xfrm>
            <a:off x="2313275" y="-99400"/>
            <a:ext cx="6321600" cy="635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Pain Management for ODs</a:t>
            </a:r>
            <a:endParaRPr/>
          </a:p>
        </p:txBody>
      </p:sp>
      <p:sp>
        <p:nvSpPr>
          <p:cNvPr id="525" name="Google Shape;525;p81"/>
          <p:cNvSpPr txBox="1"/>
          <p:nvPr>
            <p:ph idx="1" type="body"/>
          </p:nvPr>
        </p:nvSpPr>
        <p:spPr>
          <a:xfrm>
            <a:off x="822475" y="638600"/>
            <a:ext cx="7909200" cy="3959700"/>
          </a:xfrm>
          <a:prstGeom prst="rect">
            <a:avLst/>
          </a:prstGeom>
        </p:spPr>
        <p:txBody>
          <a:bodyPr anchorCtr="0" anchor="t" bIns="91425" lIns="91425" spcFirstLastPara="1" rIns="91425" wrap="square" tIns="91425">
            <a:normAutofit lnSpcReduction="20000"/>
          </a:bodyPr>
          <a:lstStyle/>
          <a:p>
            <a:pPr indent="-381000" lvl="1" marL="914400" rtl="0" algn="l">
              <a:spcBef>
                <a:spcPts val="0"/>
              </a:spcBef>
              <a:spcAft>
                <a:spcPts val="0"/>
              </a:spcAft>
              <a:buClr>
                <a:schemeClr val="lt1"/>
              </a:buClr>
              <a:buSzPts val="2400"/>
              <a:buChar char="➢"/>
            </a:pPr>
            <a:r>
              <a:rPr lang="en" sz="2400">
                <a:solidFill>
                  <a:schemeClr val="lt1"/>
                </a:solidFill>
              </a:rPr>
              <a:t>Oral non-narcotic</a:t>
            </a:r>
            <a:endParaRPr sz="2400">
              <a:solidFill>
                <a:schemeClr val="lt1"/>
              </a:solidFill>
            </a:endParaRPr>
          </a:p>
          <a:p>
            <a:pPr indent="-381000" lvl="2" marL="1371600" rtl="0" algn="l">
              <a:spcBef>
                <a:spcPts val="0"/>
              </a:spcBef>
              <a:spcAft>
                <a:spcPts val="0"/>
              </a:spcAft>
              <a:buClr>
                <a:schemeClr val="lt1"/>
              </a:buClr>
              <a:buSzPts val="2400"/>
              <a:buChar char="■"/>
            </a:pPr>
            <a:r>
              <a:rPr lang="en" sz="2400">
                <a:solidFill>
                  <a:schemeClr val="lt1"/>
                </a:solidFill>
              </a:rPr>
              <a:t>Rocking </a:t>
            </a:r>
            <a:r>
              <a:rPr b="1" lang="en" sz="2400">
                <a:solidFill>
                  <a:schemeClr val="lt1"/>
                </a:solidFill>
              </a:rPr>
              <a:t>5</a:t>
            </a:r>
            <a:r>
              <a:rPr lang="en" sz="2400">
                <a:solidFill>
                  <a:schemeClr val="lt1"/>
                </a:solidFill>
              </a:rPr>
              <a:t>00mg Ibuprofen with 800</a:t>
            </a:r>
            <a:r>
              <a:rPr b="1" lang="en" sz="2400">
                <a:solidFill>
                  <a:schemeClr val="lt1"/>
                </a:solidFill>
              </a:rPr>
              <a:t> </a:t>
            </a:r>
            <a:r>
              <a:rPr lang="en" sz="2400">
                <a:solidFill>
                  <a:schemeClr val="lt1"/>
                </a:solidFill>
              </a:rPr>
              <a:t>mg acetaminophen every 3 hours</a:t>
            </a:r>
            <a:endParaRPr sz="2400">
              <a:solidFill>
                <a:schemeClr val="lt1"/>
              </a:solidFill>
            </a:endParaRPr>
          </a:p>
          <a:p>
            <a:pPr indent="-381000" lvl="3" marL="1828800" rtl="0" algn="l">
              <a:spcBef>
                <a:spcPts val="0"/>
              </a:spcBef>
              <a:spcAft>
                <a:spcPts val="0"/>
              </a:spcAft>
              <a:buClr>
                <a:schemeClr val="lt1"/>
              </a:buClr>
              <a:buSzPts val="2400"/>
              <a:buChar char="●"/>
            </a:pPr>
            <a:r>
              <a:rPr lang="en" sz="2400">
                <a:solidFill>
                  <a:schemeClr val="lt1"/>
                </a:solidFill>
              </a:rPr>
              <a:t>Can use loading dose  </a:t>
            </a:r>
            <a:endParaRPr sz="2400">
              <a:solidFill>
                <a:schemeClr val="lt1"/>
              </a:solidFill>
            </a:endParaRPr>
          </a:p>
          <a:p>
            <a:pPr indent="-381000" lvl="1" marL="914400" rtl="0" algn="l">
              <a:spcBef>
                <a:spcPts val="0"/>
              </a:spcBef>
              <a:spcAft>
                <a:spcPts val="0"/>
              </a:spcAft>
              <a:buClr>
                <a:schemeClr val="lt1"/>
              </a:buClr>
              <a:buSzPts val="2400"/>
              <a:buChar char="➢"/>
            </a:pPr>
            <a:r>
              <a:rPr lang="en" sz="2400">
                <a:solidFill>
                  <a:schemeClr val="lt1"/>
                </a:solidFill>
              </a:rPr>
              <a:t>Cycloplegia to reduce spasm of ciliary body - 1% cyclopentolate BID - (sensitivity to light)</a:t>
            </a:r>
            <a:endParaRPr sz="2400">
              <a:solidFill>
                <a:schemeClr val="lt1"/>
              </a:solidFill>
            </a:endParaRPr>
          </a:p>
          <a:p>
            <a:pPr indent="-381000" lvl="1" marL="914400" rtl="0" algn="l">
              <a:spcBef>
                <a:spcPts val="0"/>
              </a:spcBef>
              <a:spcAft>
                <a:spcPts val="0"/>
              </a:spcAft>
              <a:buClr>
                <a:schemeClr val="lt1"/>
              </a:buClr>
              <a:buSzPts val="2400"/>
              <a:buChar char="➢"/>
            </a:pPr>
            <a:r>
              <a:rPr lang="en" sz="2400">
                <a:solidFill>
                  <a:schemeClr val="lt1"/>
                </a:solidFill>
              </a:rPr>
              <a:t>PF Art Tears, Cold compresses, Amniotic membrane, Bandage CTL: Acuvue Oasys,  Air Optix Night and Day</a:t>
            </a:r>
            <a:endParaRPr sz="2400">
              <a:solidFill>
                <a:schemeClr val="lt1"/>
              </a:solidFill>
            </a:endParaRPr>
          </a:p>
          <a:p>
            <a:pPr indent="0" lvl="0" marL="0" rtl="0" algn="l">
              <a:spcBef>
                <a:spcPts val="1200"/>
              </a:spcBef>
              <a:spcAft>
                <a:spcPts val="120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19"/>
          <p:cNvSpPr txBox="1"/>
          <p:nvPr>
            <p:ph type="title"/>
          </p:nvPr>
        </p:nvSpPr>
        <p:spPr>
          <a:xfrm>
            <a:off x="2400250" y="575950"/>
            <a:ext cx="6321600" cy="635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Would we Ever Need to Rx Opioids?</a:t>
            </a:r>
            <a:endParaRPr/>
          </a:p>
        </p:txBody>
      </p:sp>
      <p:sp>
        <p:nvSpPr>
          <p:cNvPr id="110" name="Google Shape;110;p19"/>
          <p:cNvSpPr txBox="1"/>
          <p:nvPr>
            <p:ph idx="1" type="body"/>
          </p:nvPr>
        </p:nvSpPr>
        <p:spPr>
          <a:xfrm>
            <a:off x="3353087" y="1649351"/>
            <a:ext cx="6321600" cy="3002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4100">
                <a:solidFill>
                  <a:srgbClr val="FF0000"/>
                </a:solidFill>
              </a:rPr>
              <a:t>Probably not!</a:t>
            </a:r>
            <a:endParaRPr sz="4100">
              <a:solidFill>
                <a:srgbClr val="FF0000"/>
              </a:solidFill>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 name="Shape 529"/>
        <p:cNvGrpSpPr/>
        <p:nvPr/>
      </p:nvGrpSpPr>
      <p:grpSpPr>
        <a:xfrm>
          <a:off x="0" y="0"/>
          <a:ext cx="0" cy="0"/>
          <a:chOff x="0" y="0"/>
          <a:chExt cx="0" cy="0"/>
        </a:xfrm>
      </p:grpSpPr>
      <p:sp>
        <p:nvSpPr>
          <p:cNvPr id="530" name="Google Shape;530;p82"/>
          <p:cNvSpPr txBox="1"/>
          <p:nvPr>
            <p:ph type="title"/>
          </p:nvPr>
        </p:nvSpPr>
        <p:spPr>
          <a:xfrm>
            <a:off x="663350" y="-1366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
              <a:t>Pain Management for ODs</a:t>
            </a:r>
            <a:endParaRPr sz="2560">
              <a:solidFill>
                <a:srgbClr val="20124D"/>
              </a:solidFill>
            </a:endParaRPr>
          </a:p>
          <a:p>
            <a:pPr indent="0" lvl="0" marL="0" rtl="0" algn="l">
              <a:spcBef>
                <a:spcPts val="0"/>
              </a:spcBef>
              <a:spcAft>
                <a:spcPts val="0"/>
              </a:spcAft>
              <a:buClr>
                <a:schemeClr val="dk2"/>
              </a:buClr>
              <a:buSzPts val="1100"/>
              <a:buFont typeface="Arial"/>
              <a:buNone/>
            </a:pPr>
            <a:r>
              <a:t/>
            </a:r>
            <a:endParaRPr/>
          </a:p>
        </p:txBody>
      </p:sp>
      <p:sp>
        <p:nvSpPr>
          <p:cNvPr id="531" name="Google Shape;531;p82"/>
          <p:cNvSpPr txBox="1"/>
          <p:nvPr>
            <p:ph idx="1" type="body"/>
          </p:nvPr>
        </p:nvSpPr>
        <p:spPr>
          <a:xfrm>
            <a:off x="422450" y="634800"/>
            <a:ext cx="8761500" cy="4570800"/>
          </a:xfrm>
          <a:prstGeom prst="rect">
            <a:avLst/>
          </a:prstGeom>
        </p:spPr>
        <p:txBody>
          <a:bodyPr anchorCtr="0" anchor="t" bIns="91425" lIns="91425" spcFirstLastPara="1" rIns="91425" wrap="square" tIns="91425">
            <a:normAutofit lnSpcReduction="10000"/>
          </a:bodyPr>
          <a:lstStyle/>
          <a:p>
            <a:pPr indent="-381000" lvl="0" marL="457200" rtl="0" algn="l">
              <a:spcBef>
                <a:spcPts val="0"/>
              </a:spcBef>
              <a:spcAft>
                <a:spcPts val="0"/>
              </a:spcAft>
              <a:buClr>
                <a:schemeClr val="lt1"/>
              </a:buClr>
              <a:buSzPts val="2400"/>
              <a:buChar char="❖"/>
            </a:pPr>
            <a:r>
              <a:rPr lang="en" sz="2400">
                <a:solidFill>
                  <a:schemeClr val="lt1"/>
                </a:solidFill>
              </a:rPr>
              <a:t>Topical Anesthetic </a:t>
            </a:r>
            <a:endParaRPr sz="2400">
              <a:solidFill>
                <a:schemeClr val="lt1"/>
              </a:solidFill>
            </a:endParaRPr>
          </a:p>
          <a:p>
            <a:pPr indent="457200" lvl="0" marL="0" rtl="0" algn="l">
              <a:spcBef>
                <a:spcPts val="1200"/>
              </a:spcBef>
              <a:spcAft>
                <a:spcPts val="0"/>
              </a:spcAft>
              <a:buNone/>
            </a:pPr>
            <a:r>
              <a:rPr lang="en" sz="2400">
                <a:solidFill>
                  <a:schemeClr val="lt1"/>
                </a:solidFill>
              </a:rPr>
              <a:t>Topical tetracaine q 30min for 24 hours viable analgesic for acute corneal abrasions</a:t>
            </a:r>
            <a:endParaRPr sz="2400">
              <a:solidFill>
                <a:schemeClr val="lt1"/>
              </a:solidFill>
            </a:endParaRPr>
          </a:p>
          <a:p>
            <a:pPr indent="-381000" lvl="2" marL="1371600" marR="0" rtl="0" algn="l">
              <a:lnSpc>
                <a:spcPct val="115000"/>
              </a:lnSpc>
              <a:spcBef>
                <a:spcPts val="1200"/>
              </a:spcBef>
              <a:spcAft>
                <a:spcPts val="0"/>
              </a:spcAft>
              <a:buClr>
                <a:schemeClr val="lt1"/>
              </a:buClr>
              <a:buSzPts val="2400"/>
              <a:buChar char="■"/>
            </a:pPr>
            <a:r>
              <a:rPr lang="en" sz="2400">
                <a:solidFill>
                  <a:schemeClr val="lt1"/>
                </a:solidFill>
              </a:rPr>
              <a:t>Less hydrocodone use needed for breakthrough pain </a:t>
            </a:r>
            <a:endParaRPr sz="2400">
              <a:solidFill>
                <a:schemeClr val="lt1"/>
              </a:solidFill>
            </a:endParaRPr>
          </a:p>
          <a:p>
            <a:pPr indent="-381000" lvl="2" marL="1371600" marR="0" rtl="0" algn="l">
              <a:lnSpc>
                <a:spcPct val="115000"/>
              </a:lnSpc>
              <a:spcBef>
                <a:spcPts val="0"/>
              </a:spcBef>
              <a:spcAft>
                <a:spcPts val="0"/>
              </a:spcAft>
              <a:buClr>
                <a:schemeClr val="lt1"/>
              </a:buClr>
              <a:buSzPts val="2400"/>
              <a:buChar char="■"/>
            </a:pPr>
            <a:r>
              <a:rPr lang="en" sz="2400">
                <a:solidFill>
                  <a:schemeClr val="lt1"/>
                </a:solidFill>
              </a:rPr>
              <a:t>Safe for short term use (Several studies).</a:t>
            </a:r>
            <a:endParaRPr sz="2400">
              <a:solidFill>
                <a:schemeClr val="lt1"/>
              </a:solidFill>
            </a:endParaRPr>
          </a:p>
          <a:p>
            <a:pPr indent="0" lvl="0" marL="0" marR="0" rtl="0" algn="l">
              <a:lnSpc>
                <a:spcPct val="115000"/>
              </a:lnSpc>
              <a:spcBef>
                <a:spcPts val="1200"/>
              </a:spcBef>
              <a:spcAft>
                <a:spcPts val="0"/>
              </a:spcAft>
              <a:buNone/>
            </a:pPr>
            <a:r>
              <a:t/>
            </a:r>
            <a:endParaRPr sz="2400">
              <a:solidFill>
                <a:schemeClr val="lt1"/>
              </a:solidFill>
            </a:endParaRPr>
          </a:p>
          <a:p>
            <a:pPr indent="-381000" lvl="0" marL="457200" rtl="0" algn="l">
              <a:spcBef>
                <a:spcPts val="1200"/>
              </a:spcBef>
              <a:spcAft>
                <a:spcPts val="0"/>
              </a:spcAft>
              <a:buClr>
                <a:schemeClr val="lt1"/>
              </a:buClr>
              <a:buSzPts val="2400"/>
              <a:buChar char="❖"/>
            </a:pPr>
            <a:r>
              <a:rPr lang="en" sz="2400">
                <a:solidFill>
                  <a:schemeClr val="lt1"/>
                </a:solidFill>
              </a:rPr>
              <a:t>Risk of toxicity, delayed epithelial healing, abuse</a:t>
            </a:r>
            <a:endParaRPr sz="2400">
              <a:solidFill>
                <a:schemeClr val="lt1"/>
              </a:solidFill>
            </a:endParaRPr>
          </a:p>
          <a:p>
            <a:pPr indent="-381000" lvl="0" marL="457200" rtl="0" algn="l">
              <a:spcBef>
                <a:spcPts val="0"/>
              </a:spcBef>
              <a:spcAft>
                <a:spcPts val="0"/>
              </a:spcAft>
              <a:buClr>
                <a:schemeClr val="lt1"/>
              </a:buClr>
              <a:buSzPts val="2400"/>
              <a:buChar char="❖"/>
            </a:pPr>
            <a:r>
              <a:rPr lang="en" sz="2400">
                <a:solidFill>
                  <a:schemeClr val="lt1"/>
                </a:solidFill>
              </a:rPr>
              <a:t>Better results with bandage CTL especially in PRK</a:t>
            </a:r>
            <a:endParaRPr sz="2400">
              <a:solidFill>
                <a:schemeClr val="lt1"/>
              </a:solidFill>
            </a:endParaRPr>
          </a:p>
          <a:p>
            <a:pPr indent="0" lvl="0" marL="914400" marR="0" rtl="0" algn="l">
              <a:lnSpc>
                <a:spcPct val="115000"/>
              </a:lnSpc>
              <a:spcBef>
                <a:spcPts val="1200"/>
              </a:spcBef>
              <a:spcAft>
                <a:spcPts val="1200"/>
              </a:spcAft>
              <a:buNone/>
            </a:pPr>
            <a:r>
              <a:t/>
            </a:r>
            <a:endParaRPr sz="2400">
              <a:solidFill>
                <a:schemeClr val="lt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1">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1">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1">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1">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1">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1">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1">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1">
                                            <p:txEl>
                                              <p:pRg end="7" st="7"/>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sp>
        <p:nvSpPr>
          <p:cNvPr id="536" name="Google Shape;536;p83"/>
          <p:cNvSpPr txBox="1"/>
          <p:nvPr>
            <p:ph type="title"/>
          </p:nvPr>
        </p:nvSpPr>
        <p:spPr>
          <a:xfrm>
            <a:off x="2176625" y="-107375"/>
            <a:ext cx="6321600" cy="635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2"/>
              </a:buClr>
              <a:buSzPct val="42968"/>
              <a:buFont typeface="Arial"/>
              <a:buNone/>
            </a:pPr>
            <a:r>
              <a:rPr lang="en"/>
              <a:t>Pain Management</a:t>
            </a:r>
            <a:endParaRPr sz="2560">
              <a:solidFill>
                <a:srgbClr val="20124D"/>
              </a:solidFill>
            </a:endParaRPr>
          </a:p>
          <a:p>
            <a:pPr indent="0" lvl="0" marL="0" rtl="0" algn="l">
              <a:spcBef>
                <a:spcPts val="0"/>
              </a:spcBef>
              <a:spcAft>
                <a:spcPts val="0"/>
              </a:spcAft>
              <a:buNone/>
            </a:pPr>
            <a:r>
              <a:t/>
            </a:r>
            <a:endParaRPr/>
          </a:p>
        </p:txBody>
      </p:sp>
      <p:sp>
        <p:nvSpPr>
          <p:cNvPr id="537" name="Google Shape;537;p83"/>
          <p:cNvSpPr txBox="1"/>
          <p:nvPr>
            <p:ph idx="1" type="body"/>
          </p:nvPr>
        </p:nvSpPr>
        <p:spPr>
          <a:xfrm>
            <a:off x="0" y="528025"/>
            <a:ext cx="7884300" cy="3887700"/>
          </a:xfrm>
          <a:prstGeom prst="rect">
            <a:avLst/>
          </a:prstGeom>
        </p:spPr>
        <p:txBody>
          <a:bodyPr anchorCtr="0" anchor="t" bIns="91425" lIns="91425" spcFirstLastPara="1" rIns="91425" wrap="square" tIns="91425">
            <a:normAutofit/>
          </a:bodyPr>
          <a:lstStyle/>
          <a:p>
            <a:pPr indent="-381000" lvl="1" marL="914400" rtl="0" algn="l">
              <a:spcBef>
                <a:spcPts val="0"/>
              </a:spcBef>
              <a:spcAft>
                <a:spcPts val="0"/>
              </a:spcAft>
              <a:buClr>
                <a:schemeClr val="lt1"/>
              </a:buClr>
              <a:buSzPts val="2400"/>
              <a:buChar char="➢"/>
            </a:pPr>
            <a:r>
              <a:rPr lang="en" sz="2400">
                <a:solidFill>
                  <a:schemeClr val="lt1"/>
                </a:solidFill>
              </a:rPr>
              <a:t>Corneal Abrasions</a:t>
            </a:r>
            <a:endParaRPr sz="2400">
              <a:solidFill>
                <a:schemeClr val="lt1"/>
              </a:solidFill>
            </a:endParaRPr>
          </a:p>
          <a:p>
            <a:pPr indent="-381000" lvl="2" marL="1371600" rtl="0" algn="l">
              <a:spcBef>
                <a:spcPts val="0"/>
              </a:spcBef>
              <a:spcAft>
                <a:spcPts val="0"/>
              </a:spcAft>
              <a:buClr>
                <a:schemeClr val="lt1"/>
              </a:buClr>
              <a:buSzPts val="2400"/>
              <a:buChar char="■"/>
            </a:pPr>
            <a:r>
              <a:rPr lang="en" sz="2400">
                <a:solidFill>
                  <a:schemeClr val="lt1"/>
                </a:solidFill>
              </a:rPr>
              <a:t> 0.05% Proparacaine q15 min for first 12 hours then q 1 hr x 6 days or 0.5% </a:t>
            </a:r>
            <a:endParaRPr sz="2400">
              <a:solidFill>
                <a:schemeClr val="lt1"/>
              </a:solidFill>
            </a:endParaRPr>
          </a:p>
          <a:p>
            <a:pPr indent="-381000" lvl="2" marL="1371600" rtl="0" algn="l">
              <a:spcBef>
                <a:spcPts val="0"/>
              </a:spcBef>
              <a:spcAft>
                <a:spcPts val="0"/>
              </a:spcAft>
              <a:buClr>
                <a:schemeClr val="lt1"/>
              </a:buClr>
              <a:buSzPts val="2400"/>
              <a:buChar char="■"/>
            </a:pPr>
            <a:r>
              <a:rPr lang="en" sz="2400">
                <a:solidFill>
                  <a:schemeClr val="lt1"/>
                </a:solidFill>
              </a:rPr>
              <a:t> 1.0% tetracaine q30 min for 24hrs </a:t>
            </a:r>
            <a:endParaRPr sz="2400">
              <a:solidFill>
                <a:schemeClr val="lt1"/>
              </a:solidFill>
            </a:endParaRPr>
          </a:p>
          <a:p>
            <a:pPr indent="-381000" lvl="2" marL="1371600" rtl="0" algn="l">
              <a:spcBef>
                <a:spcPts val="0"/>
              </a:spcBef>
              <a:spcAft>
                <a:spcPts val="0"/>
              </a:spcAft>
              <a:buClr>
                <a:schemeClr val="lt1"/>
              </a:buClr>
              <a:buSzPts val="2400"/>
              <a:buChar char="■"/>
            </a:pPr>
            <a:r>
              <a:rPr lang="en" sz="2400">
                <a:solidFill>
                  <a:schemeClr val="lt1"/>
                </a:solidFill>
              </a:rPr>
              <a:t> Short duration → no </a:t>
            </a:r>
            <a:r>
              <a:rPr lang="en" sz="2400">
                <a:solidFill>
                  <a:schemeClr val="lt1"/>
                </a:solidFill>
                <a:uFill>
                  <a:noFill/>
                </a:uFill>
                <a:hlinkClick r:id="rId3">
                  <a:extLst>
                    <a:ext uri="{A12FA001-AC4F-418D-AE19-62706E023703}">
                      <ahyp:hlinkClr val="tx"/>
                    </a:ext>
                  </a:extLst>
                </a:hlinkClick>
              </a:rPr>
              <a:t>adverse effects</a:t>
            </a:r>
            <a:r>
              <a:rPr lang="en" sz="2400">
                <a:solidFill>
                  <a:schemeClr val="lt1"/>
                </a:solidFill>
              </a:rPr>
              <a:t> reported,  get potent pain control  </a:t>
            </a:r>
            <a:endParaRPr sz="2400">
              <a:solidFill>
                <a:schemeClr val="lt1"/>
              </a:solidFill>
            </a:endParaRPr>
          </a:p>
          <a:p>
            <a:pPr indent="0" lvl="0" marL="0" rtl="0" algn="l">
              <a:spcBef>
                <a:spcPts val="1200"/>
              </a:spcBef>
              <a:spcAft>
                <a:spcPts val="1200"/>
              </a:spcAft>
              <a:buNone/>
            </a:pPr>
            <a:r>
              <a:t/>
            </a:r>
            <a:endParaRPr/>
          </a:p>
        </p:txBody>
      </p:sp>
      <p:pic>
        <p:nvPicPr>
          <p:cNvPr descr="Close-up of woman dripping her eyes with medicinal drops natural tear. Dry eye syndrome, trauma (Provided by Getty Images)" id="538" name="Google Shape;538;p83"/>
          <p:cNvPicPr preferRelativeResize="0"/>
          <p:nvPr/>
        </p:nvPicPr>
        <p:blipFill>
          <a:blip r:embed="rId4">
            <a:alphaModFix/>
          </a:blip>
          <a:stretch>
            <a:fillRect/>
          </a:stretch>
        </p:blipFill>
        <p:spPr>
          <a:xfrm>
            <a:off x="6034725" y="3071175"/>
            <a:ext cx="3109274" cy="2072326"/>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2" name="Shape 542"/>
        <p:cNvGrpSpPr/>
        <p:nvPr/>
      </p:nvGrpSpPr>
      <p:grpSpPr>
        <a:xfrm>
          <a:off x="0" y="0"/>
          <a:ext cx="0" cy="0"/>
          <a:chOff x="0" y="0"/>
          <a:chExt cx="0" cy="0"/>
        </a:xfrm>
      </p:grpSpPr>
      <p:sp>
        <p:nvSpPr>
          <p:cNvPr id="543" name="Google Shape;543;p84"/>
          <p:cNvSpPr txBox="1"/>
          <p:nvPr>
            <p:ph type="title"/>
          </p:nvPr>
        </p:nvSpPr>
        <p:spPr>
          <a:xfrm>
            <a:off x="522925" y="-1615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560">
                <a:solidFill>
                  <a:srgbClr val="20124D"/>
                </a:solidFill>
              </a:rPr>
              <a:t>Pain Management  </a:t>
            </a:r>
            <a:endParaRPr sz="2560">
              <a:solidFill>
                <a:srgbClr val="20124D"/>
              </a:solidFill>
            </a:endParaRPr>
          </a:p>
        </p:txBody>
      </p:sp>
      <p:sp>
        <p:nvSpPr>
          <p:cNvPr id="544" name="Google Shape;544;p84"/>
          <p:cNvSpPr txBox="1"/>
          <p:nvPr>
            <p:ph idx="1" type="body"/>
          </p:nvPr>
        </p:nvSpPr>
        <p:spPr>
          <a:xfrm>
            <a:off x="797625" y="870250"/>
            <a:ext cx="7217100" cy="4570800"/>
          </a:xfrm>
          <a:prstGeom prst="rect">
            <a:avLst/>
          </a:prstGeom>
        </p:spPr>
        <p:txBody>
          <a:bodyPr anchorCtr="0" anchor="t" bIns="91425" lIns="91425" spcFirstLastPara="1" rIns="91425" wrap="square" tIns="91425">
            <a:normAutofit/>
          </a:bodyPr>
          <a:lstStyle/>
          <a:p>
            <a:pPr indent="-381000" lvl="0" marL="457200" rtl="0" algn="l">
              <a:spcBef>
                <a:spcPts val="0"/>
              </a:spcBef>
              <a:spcAft>
                <a:spcPts val="0"/>
              </a:spcAft>
              <a:buClr>
                <a:schemeClr val="lt1"/>
              </a:buClr>
              <a:buSzPts val="2400"/>
              <a:buChar char="❖"/>
            </a:pPr>
            <a:r>
              <a:rPr lang="en" sz="2400">
                <a:solidFill>
                  <a:schemeClr val="lt1"/>
                </a:solidFill>
              </a:rPr>
              <a:t>Oral pain meds: </a:t>
            </a:r>
            <a:r>
              <a:rPr lang="en" sz="2400">
                <a:solidFill>
                  <a:schemeClr val="lt1"/>
                </a:solidFill>
              </a:rPr>
              <a:t>Immediate release only,</a:t>
            </a:r>
            <a:endParaRPr sz="2400">
              <a:solidFill>
                <a:schemeClr val="lt1"/>
              </a:solidFill>
            </a:endParaRPr>
          </a:p>
          <a:p>
            <a:pPr indent="457200" lvl="0" marL="0" rtl="0" algn="l">
              <a:spcBef>
                <a:spcPts val="1200"/>
              </a:spcBef>
              <a:spcAft>
                <a:spcPts val="0"/>
              </a:spcAft>
              <a:buNone/>
            </a:pPr>
            <a:r>
              <a:rPr lang="en" sz="2400">
                <a:solidFill>
                  <a:schemeClr val="lt1"/>
                </a:solidFill>
              </a:rPr>
              <a:t>NO extended release </a:t>
            </a:r>
            <a:endParaRPr sz="2400">
              <a:solidFill>
                <a:schemeClr val="lt1"/>
              </a:solidFill>
            </a:endParaRPr>
          </a:p>
          <a:p>
            <a:pPr indent="-381000" lvl="0" marL="457200" rtl="0" algn="l">
              <a:spcBef>
                <a:spcPts val="1200"/>
              </a:spcBef>
              <a:spcAft>
                <a:spcPts val="0"/>
              </a:spcAft>
              <a:buClr>
                <a:schemeClr val="lt1"/>
              </a:buClr>
              <a:buSzPts val="2400"/>
              <a:buChar char="❖"/>
            </a:pPr>
            <a:r>
              <a:rPr lang="en" sz="2400">
                <a:solidFill>
                  <a:schemeClr val="lt1"/>
                </a:solidFill>
              </a:rPr>
              <a:t>Opioids</a:t>
            </a:r>
            <a:r>
              <a:rPr lang="en" sz="2400">
                <a:solidFill>
                  <a:schemeClr val="lt1"/>
                </a:solidFill>
              </a:rPr>
              <a:t> are best used in non-inflammatory breakthrough pain. Pain that is a</a:t>
            </a:r>
            <a:r>
              <a:rPr lang="en" sz="2400">
                <a:solidFill>
                  <a:schemeClr val="lt1"/>
                </a:solidFill>
              </a:rPr>
              <a:t>cute, persistent, and severe</a:t>
            </a:r>
            <a:endParaRPr sz="2400">
              <a:solidFill>
                <a:schemeClr val="lt1"/>
              </a:solidFill>
            </a:endParaRPr>
          </a:p>
          <a:p>
            <a:pPr indent="0" lvl="0" marL="914400" rtl="0" algn="l">
              <a:spcBef>
                <a:spcPts val="1200"/>
              </a:spcBef>
              <a:spcAft>
                <a:spcPts val="1200"/>
              </a:spcAft>
              <a:buNone/>
            </a:pPr>
            <a:r>
              <a:t/>
            </a:r>
            <a:endParaRPr sz="2400">
              <a:solidFill>
                <a:schemeClr val="lt1"/>
              </a:solidFill>
            </a:endParaRPr>
          </a:p>
        </p:txBody>
      </p:sp>
      <p:pic>
        <p:nvPicPr>
          <p:cNvPr descr="Large group of multicoloured pills (Provided by Getty Images)" id="545" name="Google Shape;545;p84"/>
          <p:cNvPicPr preferRelativeResize="0"/>
          <p:nvPr/>
        </p:nvPicPr>
        <p:blipFill>
          <a:blip r:embed="rId3">
            <a:alphaModFix/>
          </a:blip>
          <a:stretch>
            <a:fillRect/>
          </a:stretch>
        </p:blipFill>
        <p:spPr>
          <a:xfrm>
            <a:off x="3690874" y="3527151"/>
            <a:ext cx="2309873" cy="154180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4">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4">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4">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4">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9" name="Shape 549"/>
        <p:cNvGrpSpPr/>
        <p:nvPr/>
      </p:nvGrpSpPr>
      <p:grpSpPr>
        <a:xfrm>
          <a:off x="0" y="0"/>
          <a:ext cx="0" cy="0"/>
          <a:chOff x="0" y="0"/>
          <a:chExt cx="0" cy="0"/>
        </a:xfrm>
      </p:grpSpPr>
      <p:sp>
        <p:nvSpPr>
          <p:cNvPr id="550" name="Google Shape;550;p85"/>
          <p:cNvSpPr txBox="1"/>
          <p:nvPr>
            <p:ph type="title"/>
          </p:nvPr>
        </p:nvSpPr>
        <p:spPr>
          <a:xfrm>
            <a:off x="3592950" y="-124250"/>
            <a:ext cx="6321600" cy="635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Definitions</a:t>
            </a:r>
            <a:endParaRPr/>
          </a:p>
        </p:txBody>
      </p:sp>
      <p:sp>
        <p:nvSpPr>
          <p:cNvPr id="551" name="Google Shape;551;p85"/>
          <p:cNvSpPr txBox="1"/>
          <p:nvPr/>
        </p:nvSpPr>
        <p:spPr>
          <a:xfrm>
            <a:off x="462175" y="1003850"/>
            <a:ext cx="8398500" cy="269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900">
                <a:solidFill>
                  <a:schemeClr val="lt1"/>
                </a:solidFill>
                <a:latin typeface="Lato"/>
                <a:ea typeface="Lato"/>
                <a:cs typeface="Lato"/>
                <a:sym typeface="Lato"/>
              </a:rPr>
              <a:t>Analgesic: </a:t>
            </a:r>
            <a:r>
              <a:rPr lang="en" sz="1800">
                <a:solidFill>
                  <a:schemeClr val="lt1"/>
                </a:solidFill>
                <a:latin typeface="Lato"/>
                <a:ea typeface="Lato"/>
                <a:cs typeface="Lato"/>
                <a:sym typeface="Lato"/>
              </a:rPr>
              <a:t>A drug that relieves pain selectively </a:t>
            </a:r>
            <a:r>
              <a:rPr lang="en" sz="1800">
                <a:solidFill>
                  <a:schemeClr val="lt1"/>
                </a:solidFill>
                <a:latin typeface="Lato"/>
                <a:ea typeface="Lato"/>
                <a:cs typeface="Lato"/>
                <a:sym typeface="Lato"/>
              </a:rPr>
              <a:t>without</a:t>
            </a:r>
            <a:r>
              <a:rPr lang="en" sz="1800">
                <a:solidFill>
                  <a:schemeClr val="lt1"/>
                </a:solidFill>
                <a:latin typeface="Lato"/>
                <a:ea typeface="Lato"/>
                <a:cs typeface="Lato"/>
                <a:sym typeface="Lato"/>
              </a:rPr>
              <a:t> blocking nerve impulses, alternating sensory perception, and not inducing unconsciousness.</a:t>
            </a:r>
            <a:endParaRPr sz="1800">
              <a:solidFill>
                <a:schemeClr val="lt1"/>
              </a:solidFill>
              <a:latin typeface="Lato"/>
              <a:ea typeface="Lato"/>
              <a:cs typeface="Lato"/>
              <a:sym typeface="Lato"/>
            </a:endParaRPr>
          </a:p>
          <a:p>
            <a:pPr indent="0" lvl="0" marL="0" rtl="0" algn="l">
              <a:spcBef>
                <a:spcPts val="0"/>
              </a:spcBef>
              <a:spcAft>
                <a:spcPts val="0"/>
              </a:spcAft>
              <a:buNone/>
            </a:pPr>
            <a:r>
              <a:t/>
            </a:r>
            <a:endParaRPr sz="1800">
              <a:solidFill>
                <a:schemeClr val="lt1"/>
              </a:solidFill>
              <a:latin typeface="Lato"/>
              <a:ea typeface="Lato"/>
              <a:cs typeface="Lato"/>
              <a:sym typeface="Lato"/>
            </a:endParaRPr>
          </a:p>
          <a:p>
            <a:pPr indent="0" lvl="0" marL="0" rtl="0" algn="l">
              <a:spcBef>
                <a:spcPts val="0"/>
              </a:spcBef>
              <a:spcAft>
                <a:spcPts val="0"/>
              </a:spcAft>
              <a:buNone/>
            </a:pPr>
            <a:r>
              <a:t/>
            </a:r>
            <a:endParaRPr sz="1800">
              <a:solidFill>
                <a:schemeClr val="lt1"/>
              </a:solidFill>
              <a:latin typeface="Lato"/>
              <a:ea typeface="Lato"/>
              <a:cs typeface="Lato"/>
              <a:sym typeface="Lato"/>
            </a:endParaRPr>
          </a:p>
          <a:p>
            <a:pPr indent="-342900" lvl="0" marL="457200" rtl="0" algn="l">
              <a:spcBef>
                <a:spcPts val="0"/>
              </a:spcBef>
              <a:spcAft>
                <a:spcPts val="0"/>
              </a:spcAft>
              <a:buClr>
                <a:schemeClr val="lt1"/>
              </a:buClr>
              <a:buSzPts val="1800"/>
              <a:buFont typeface="Lato"/>
              <a:buChar char="●"/>
            </a:pPr>
            <a:r>
              <a:rPr lang="en" sz="1800">
                <a:solidFill>
                  <a:schemeClr val="lt1"/>
                </a:solidFill>
                <a:latin typeface="Lato"/>
                <a:ea typeface="Lato"/>
                <a:cs typeface="Lato"/>
                <a:sym typeface="Lato"/>
              </a:rPr>
              <a:t>Anti-inflammatory→ short-term pain </a:t>
            </a:r>
            <a:endParaRPr sz="1800">
              <a:solidFill>
                <a:schemeClr val="lt1"/>
              </a:solidFill>
              <a:latin typeface="Lato"/>
              <a:ea typeface="Lato"/>
              <a:cs typeface="Lato"/>
              <a:sym typeface="Lato"/>
            </a:endParaRPr>
          </a:p>
          <a:p>
            <a:pPr indent="0" lvl="0" marL="914400" rtl="0" algn="l">
              <a:spcBef>
                <a:spcPts val="0"/>
              </a:spcBef>
              <a:spcAft>
                <a:spcPts val="0"/>
              </a:spcAft>
              <a:buNone/>
            </a:pPr>
            <a:r>
              <a:t/>
            </a:r>
            <a:endParaRPr sz="1800">
              <a:solidFill>
                <a:schemeClr val="lt1"/>
              </a:solidFill>
              <a:latin typeface="Lato"/>
              <a:ea typeface="Lato"/>
              <a:cs typeface="Lato"/>
              <a:sym typeface="Lato"/>
            </a:endParaRPr>
          </a:p>
          <a:p>
            <a:pPr indent="-342900" lvl="0" marL="457200" rtl="0" algn="l">
              <a:spcBef>
                <a:spcPts val="0"/>
              </a:spcBef>
              <a:spcAft>
                <a:spcPts val="0"/>
              </a:spcAft>
              <a:buClr>
                <a:schemeClr val="lt1"/>
              </a:buClr>
              <a:buSzPts val="1800"/>
              <a:buFont typeface="Lato"/>
              <a:buChar char="●"/>
            </a:pPr>
            <a:r>
              <a:rPr lang="en" sz="1800">
                <a:solidFill>
                  <a:schemeClr val="lt1"/>
                </a:solidFill>
                <a:latin typeface="Lato"/>
                <a:ea typeface="Lato"/>
                <a:cs typeface="Lato"/>
                <a:sym typeface="Lato"/>
              </a:rPr>
              <a:t>Opioids (once called narcotics because they induce sleep)--&gt;short term or long term relief of severe pain</a:t>
            </a:r>
            <a:endParaRPr sz="1800">
              <a:solidFill>
                <a:schemeClr val="lt1"/>
              </a:solidFill>
              <a:latin typeface="Lato"/>
              <a:ea typeface="Lato"/>
              <a:cs typeface="Lato"/>
              <a:sym typeface="Lato"/>
            </a:endParaRPr>
          </a:p>
        </p:txBody>
      </p:sp>
      <p:pic>
        <p:nvPicPr>
          <p:cNvPr descr="Pill bottles lying on a black counter (Provided by Getty Images)" id="552" name="Google Shape;552;p85"/>
          <p:cNvPicPr preferRelativeResize="0"/>
          <p:nvPr/>
        </p:nvPicPr>
        <p:blipFill>
          <a:blip r:embed="rId3">
            <a:alphaModFix/>
          </a:blip>
          <a:stretch>
            <a:fillRect/>
          </a:stretch>
        </p:blipFill>
        <p:spPr>
          <a:xfrm>
            <a:off x="5693700" y="3426525"/>
            <a:ext cx="3360876" cy="1716976"/>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6" name="Shape 556"/>
        <p:cNvGrpSpPr/>
        <p:nvPr/>
      </p:nvGrpSpPr>
      <p:grpSpPr>
        <a:xfrm>
          <a:off x="0" y="0"/>
          <a:ext cx="0" cy="0"/>
          <a:chOff x="0" y="0"/>
          <a:chExt cx="0" cy="0"/>
        </a:xfrm>
      </p:grpSpPr>
      <p:sp>
        <p:nvSpPr>
          <p:cNvPr id="557" name="Google Shape;557;p86"/>
          <p:cNvSpPr txBox="1"/>
          <p:nvPr>
            <p:ph type="title"/>
          </p:nvPr>
        </p:nvSpPr>
        <p:spPr>
          <a:xfrm>
            <a:off x="2410150" y="-107375"/>
            <a:ext cx="6321600" cy="635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2"/>
              </a:buClr>
              <a:buSzPct val="38671"/>
              <a:buFont typeface="Arial"/>
              <a:buNone/>
            </a:pPr>
            <a:r>
              <a:rPr lang="en" sz="2560">
                <a:solidFill>
                  <a:srgbClr val="20124D"/>
                </a:solidFill>
              </a:rPr>
              <a:t>Acute </a:t>
            </a:r>
            <a:r>
              <a:rPr lang="en" sz="2560">
                <a:solidFill>
                  <a:srgbClr val="20124D"/>
                </a:solidFill>
              </a:rPr>
              <a:t>Pain Management  </a:t>
            </a:r>
            <a:endParaRPr sz="2560">
              <a:solidFill>
                <a:srgbClr val="20124D"/>
              </a:solidFill>
            </a:endParaRPr>
          </a:p>
          <a:p>
            <a:pPr indent="0" lvl="0" marL="0" rtl="0" algn="l">
              <a:spcBef>
                <a:spcPts val="0"/>
              </a:spcBef>
              <a:spcAft>
                <a:spcPts val="0"/>
              </a:spcAft>
              <a:buNone/>
            </a:pPr>
            <a:r>
              <a:t/>
            </a:r>
            <a:endParaRPr/>
          </a:p>
        </p:txBody>
      </p:sp>
      <p:sp>
        <p:nvSpPr>
          <p:cNvPr id="558" name="Google Shape;558;p86"/>
          <p:cNvSpPr txBox="1"/>
          <p:nvPr>
            <p:ph idx="1" type="body"/>
          </p:nvPr>
        </p:nvSpPr>
        <p:spPr>
          <a:xfrm>
            <a:off x="561550" y="586400"/>
            <a:ext cx="8170200" cy="4011900"/>
          </a:xfrm>
          <a:prstGeom prst="rect">
            <a:avLst/>
          </a:prstGeom>
        </p:spPr>
        <p:txBody>
          <a:bodyPr anchorCtr="0" anchor="t" bIns="91425" lIns="91425" spcFirstLastPara="1" rIns="91425" wrap="square" tIns="91425">
            <a:normAutofit lnSpcReduction="20000"/>
          </a:bodyPr>
          <a:lstStyle/>
          <a:p>
            <a:pPr indent="-381000" lvl="1" marL="914400" rtl="0" algn="l">
              <a:spcBef>
                <a:spcPts val="0"/>
              </a:spcBef>
              <a:spcAft>
                <a:spcPts val="0"/>
              </a:spcAft>
              <a:buClr>
                <a:schemeClr val="lt1"/>
              </a:buClr>
              <a:buSzPts val="2400"/>
              <a:buChar char="➢"/>
            </a:pPr>
            <a:r>
              <a:rPr lang="en" sz="2400">
                <a:solidFill>
                  <a:schemeClr val="lt1"/>
                </a:solidFill>
              </a:rPr>
              <a:t>Mild</a:t>
            </a:r>
            <a:r>
              <a:rPr lang="en" sz="2400">
                <a:solidFill>
                  <a:schemeClr val="lt1"/>
                </a:solidFill>
              </a:rPr>
              <a:t> Pain</a:t>
            </a:r>
            <a:endParaRPr sz="2400">
              <a:solidFill>
                <a:schemeClr val="lt1"/>
              </a:solidFill>
            </a:endParaRPr>
          </a:p>
          <a:p>
            <a:pPr indent="-381000" lvl="2" marL="1371600" rtl="0" algn="l">
              <a:spcBef>
                <a:spcPts val="0"/>
              </a:spcBef>
              <a:spcAft>
                <a:spcPts val="0"/>
              </a:spcAft>
              <a:buClr>
                <a:schemeClr val="lt1"/>
              </a:buClr>
              <a:buSzPts val="2400"/>
              <a:buChar char="■"/>
            </a:pPr>
            <a:r>
              <a:rPr lang="en" sz="2400">
                <a:solidFill>
                  <a:schemeClr val="lt1"/>
                </a:solidFill>
              </a:rPr>
              <a:t> NSAIDS (Ibuprofen, Aleve) or Acetaminophen </a:t>
            </a:r>
            <a:endParaRPr sz="2400">
              <a:solidFill>
                <a:schemeClr val="lt1"/>
              </a:solidFill>
            </a:endParaRPr>
          </a:p>
          <a:p>
            <a:pPr indent="-381000" lvl="2" marL="1371600" rtl="0" algn="l">
              <a:spcBef>
                <a:spcPts val="0"/>
              </a:spcBef>
              <a:spcAft>
                <a:spcPts val="0"/>
              </a:spcAft>
              <a:buClr>
                <a:schemeClr val="lt1"/>
              </a:buClr>
              <a:buSzPts val="2400"/>
              <a:buChar char="■"/>
            </a:pPr>
            <a:r>
              <a:rPr lang="en" sz="2400">
                <a:solidFill>
                  <a:schemeClr val="lt1"/>
                </a:solidFill>
              </a:rPr>
              <a:t> Rock NSAID and Acetaminophen</a:t>
            </a:r>
            <a:endParaRPr sz="2400">
              <a:solidFill>
                <a:schemeClr val="lt1"/>
              </a:solidFill>
            </a:endParaRPr>
          </a:p>
          <a:p>
            <a:pPr indent="-381000" lvl="1" marL="914400" rtl="0" algn="l">
              <a:spcBef>
                <a:spcPts val="0"/>
              </a:spcBef>
              <a:spcAft>
                <a:spcPts val="0"/>
              </a:spcAft>
              <a:buClr>
                <a:schemeClr val="lt1"/>
              </a:buClr>
              <a:buSzPts val="2400"/>
              <a:buChar char="➢"/>
            </a:pPr>
            <a:r>
              <a:rPr lang="en" sz="2400">
                <a:solidFill>
                  <a:schemeClr val="lt1"/>
                </a:solidFill>
              </a:rPr>
              <a:t> Moderate Pain</a:t>
            </a:r>
            <a:endParaRPr sz="2400">
              <a:solidFill>
                <a:schemeClr val="lt1"/>
              </a:solidFill>
            </a:endParaRPr>
          </a:p>
          <a:p>
            <a:pPr indent="-381000" lvl="2" marL="1371600" rtl="0" algn="l">
              <a:spcBef>
                <a:spcPts val="0"/>
              </a:spcBef>
              <a:spcAft>
                <a:spcPts val="0"/>
              </a:spcAft>
              <a:buClr>
                <a:schemeClr val="lt1"/>
              </a:buClr>
              <a:buSzPts val="2400"/>
              <a:buChar char="■"/>
            </a:pPr>
            <a:r>
              <a:rPr lang="en" sz="2400">
                <a:solidFill>
                  <a:schemeClr val="lt1"/>
                </a:solidFill>
              </a:rPr>
              <a:t>Rock NSAID and Acetaminophen </a:t>
            </a:r>
            <a:endParaRPr sz="2400">
              <a:solidFill>
                <a:schemeClr val="lt1"/>
              </a:solidFill>
            </a:endParaRPr>
          </a:p>
          <a:p>
            <a:pPr indent="-381000" lvl="2" marL="1371600" rtl="0" algn="l">
              <a:spcBef>
                <a:spcPts val="0"/>
              </a:spcBef>
              <a:spcAft>
                <a:spcPts val="0"/>
              </a:spcAft>
              <a:buClr>
                <a:schemeClr val="lt1"/>
              </a:buClr>
              <a:buSzPts val="2400"/>
              <a:buChar char="■"/>
            </a:pPr>
            <a:r>
              <a:rPr lang="en" sz="2400">
                <a:solidFill>
                  <a:schemeClr val="lt1"/>
                </a:solidFill>
              </a:rPr>
              <a:t>Less potent narcotic </a:t>
            </a:r>
            <a:r>
              <a:rPr b="1" lang="en" sz="2400">
                <a:solidFill>
                  <a:schemeClr val="lt1"/>
                </a:solidFill>
              </a:rPr>
              <a:t>and </a:t>
            </a:r>
            <a:r>
              <a:rPr lang="en" sz="2400">
                <a:solidFill>
                  <a:schemeClr val="lt1"/>
                </a:solidFill>
              </a:rPr>
              <a:t>analgesic think Vicodin </a:t>
            </a:r>
            <a:endParaRPr sz="2400">
              <a:solidFill>
                <a:schemeClr val="lt1"/>
              </a:solidFill>
            </a:endParaRPr>
          </a:p>
          <a:p>
            <a:pPr indent="-381000" lvl="1" marL="914400" rtl="0" algn="l">
              <a:spcBef>
                <a:spcPts val="0"/>
              </a:spcBef>
              <a:spcAft>
                <a:spcPts val="0"/>
              </a:spcAft>
              <a:buClr>
                <a:schemeClr val="lt1"/>
              </a:buClr>
              <a:buSzPts val="2400"/>
              <a:buChar char="➢"/>
            </a:pPr>
            <a:r>
              <a:rPr lang="en" sz="2400">
                <a:solidFill>
                  <a:schemeClr val="lt1"/>
                </a:solidFill>
              </a:rPr>
              <a:t>Severe Pain</a:t>
            </a:r>
            <a:endParaRPr sz="2400">
              <a:solidFill>
                <a:schemeClr val="lt1"/>
              </a:solidFill>
            </a:endParaRPr>
          </a:p>
          <a:p>
            <a:pPr indent="-381000" lvl="2" marL="1371600" rtl="0" algn="l">
              <a:spcBef>
                <a:spcPts val="0"/>
              </a:spcBef>
              <a:spcAft>
                <a:spcPts val="0"/>
              </a:spcAft>
              <a:buClr>
                <a:schemeClr val="lt1"/>
              </a:buClr>
              <a:buSzPts val="2400"/>
              <a:buChar char="■"/>
            </a:pPr>
            <a:r>
              <a:rPr lang="en" sz="2400">
                <a:solidFill>
                  <a:schemeClr val="lt1"/>
                </a:solidFill>
              </a:rPr>
              <a:t>Rock NSAID and Acetaminophen</a:t>
            </a:r>
            <a:endParaRPr sz="2400">
              <a:solidFill>
                <a:schemeClr val="lt1"/>
              </a:solidFill>
            </a:endParaRPr>
          </a:p>
          <a:p>
            <a:pPr indent="-381000" lvl="2" marL="1371600" rtl="0" algn="l">
              <a:spcBef>
                <a:spcPts val="0"/>
              </a:spcBef>
              <a:spcAft>
                <a:spcPts val="0"/>
              </a:spcAft>
              <a:buClr>
                <a:schemeClr val="lt1"/>
              </a:buClr>
              <a:buSzPts val="2400"/>
              <a:buChar char="■"/>
            </a:pPr>
            <a:r>
              <a:rPr lang="en" sz="2400">
                <a:solidFill>
                  <a:schemeClr val="lt1"/>
                </a:solidFill>
              </a:rPr>
              <a:t>Consider more potent narcotic </a:t>
            </a:r>
            <a:r>
              <a:rPr b="1" lang="en" sz="2400">
                <a:solidFill>
                  <a:schemeClr val="lt1"/>
                </a:solidFill>
              </a:rPr>
              <a:t>and</a:t>
            </a:r>
            <a:r>
              <a:rPr lang="en" sz="2400">
                <a:solidFill>
                  <a:schemeClr val="lt1"/>
                </a:solidFill>
              </a:rPr>
              <a:t> analgesic if pain not otherwise controlled →  Vicodin or Tylenol with codeine   </a:t>
            </a:r>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sp>
        <p:nvSpPr>
          <p:cNvPr id="563" name="Google Shape;563;p87"/>
          <p:cNvSpPr txBox="1"/>
          <p:nvPr>
            <p:ph type="title"/>
          </p:nvPr>
        </p:nvSpPr>
        <p:spPr>
          <a:xfrm>
            <a:off x="311700" y="-49700"/>
            <a:ext cx="8520600" cy="572700"/>
          </a:xfrm>
          <a:prstGeom prst="rect">
            <a:avLst/>
          </a:prstGeom>
        </p:spPr>
        <p:txBody>
          <a:bodyPr anchorCtr="0" anchor="t" bIns="91425" lIns="91425" spcFirstLastPara="1" rIns="91425" wrap="square" tIns="91425">
            <a:noAutofit/>
          </a:bodyPr>
          <a:lstStyle/>
          <a:p>
            <a:pPr indent="0" lvl="0" marL="457200" rtl="0" algn="l">
              <a:lnSpc>
                <a:spcPct val="115000"/>
              </a:lnSpc>
              <a:spcBef>
                <a:spcPts val="0"/>
              </a:spcBef>
              <a:spcAft>
                <a:spcPts val="1200"/>
              </a:spcAft>
              <a:buNone/>
            </a:pPr>
            <a:r>
              <a:rPr lang="en" sz="2400">
                <a:latin typeface="Lato"/>
                <a:ea typeface="Lato"/>
                <a:cs typeface="Lato"/>
                <a:sym typeface="Lato"/>
              </a:rPr>
              <a:t>Corneal Abrasion</a:t>
            </a:r>
            <a:endParaRPr sz="2560"/>
          </a:p>
        </p:txBody>
      </p:sp>
      <p:sp>
        <p:nvSpPr>
          <p:cNvPr id="564" name="Google Shape;564;p87"/>
          <p:cNvSpPr txBox="1"/>
          <p:nvPr>
            <p:ph idx="1" type="body"/>
          </p:nvPr>
        </p:nvSpPr>
        <p:spPr>
          <a:xfrm>
            <a:off x="-71400" y="143975"/>
            <a:ext cx="8903700" cy="4515000"/>
          </a:xfrm>
          <a:prstGeom prst="rect">
            <a:avLst/>
          </a:prstGeom>
        </p:spPr>
        <p:txBody>
          <a:bodyPr anchorCtr="0" anchor="t" bIns="91425" lIns="91425" spcFirstLastPara="1" rIns="91425" wrap="square" tIns="91425">
            <a:normAutofit/>
          </a:bodyPr>
          <a:lstStyle/>
          <a:p>
            <a:pPr indent="0" lvl="0" marL="457200" rtl="0" algn="l">
              <a:spcBef>
                <a:spcPts val="0"/>
              </a:spcBef>
              <a:spcAft>
                <a:spcPts val="0"/>
              </a:spcAft>
              <a:buNone/>
            </a:pPr>
            <a:r>
              <a:t/>
            </a:r>
            <a:endParaRPr sz="2400">
              <a:solidFill>
                <a:schemeClr val="lt1"/>
              </a:solidFill>
            </a:endParaRPr>
          </a:p>
          <a:p>
            <a:pPr indent="-381000" lvl="1" marL="914400" rtl="0" algn="l">
              <a:spcBef>
                <a:spcPts val="1200"/>
              </a:spcBef>
              <a:spcAft>
                <a:spcPts val="0"/>
              </a:spcAft>
              <a:buClr>
                <a:schemeClr val="lt1"/>
              </a:buClr>
              <a:buSzPts val="2400"/>
              <a:buChar char="➢"/>
            </a:pPr>
            <a:r>
              <a:rPr lang="en" sz="2400">
                <a:solidFill>
                  <a:schemeClr val="lt1"/>
                </a:solidFill>
              </a:rPr>
              <a:t>Wexel sponge or Algae brush to remove loose epithelium </a:t>
            </a:r>
            <a:endParaRPr sz="2400">
              <a:solidFill>
                <a:schemeClr val="lt1"/>
              </a:solidFill>
            </a:endParaRPr>
          </a:p>
          <a:p>
            <a:pPr indent="-381000" lvl="1" marL="914400" rtl="0" algn="l">
              <a:spcBef>
                <a:spcPts val="0"/>
              </a:spcBef>
              <a:spcAft>
                <a:spcPts val="0"/>
              </a:spcAft>
              <a:buClr>
                <a:schemeClr val="lt1"/>
              </a:buClr>
              <a:buSzPts val="2400"/>
              <a:buChar char="➢"/>
            </a:pPr>
            <a:r>
              <a:rPr lang="en" sz="2400">
                <a:solidFill>
                  <a:schemeClr val="lt1"/>
                </a:solidFill>
              </a:rPr>
              <a:t>Bandage CTL, cold compress  </a:t>
            </a:r>
            <a:endParaRPr sz="2400">
              <a:solidFill>
                <a:schemeClr val="lt1"/>
              </a:solidFill>
            </a:endParaRPr>
          </a:p>
          <a:p>
            <a:pPr indent="-381000" lvl="1" marL="914400" rtl="0" algn="l">
              <a:spcBef>
                <a:spcPts val="0"/>
              </a:spcBef>
              <a:spcAft>
                <a:spcPts val="0"/>
              </a:spcAft>
              <a:buClr>
                <a:schemeClr val="lt1"/>
              </a:buClr>
              <a:buSzPts val="2400"/>
              <a:buChar char="➢"/>
            </a:pPr>
            <a:r>
              <a:rPr lang="en" sz="2400">
                <a:solidFill>
                  <a:schemeClr val="lt1"/>
                </a:solidFill>
              </a:rPr>
              <a:t>Moxi QID   </a:t>
            </a:r>
            <a:endParaRPr sz="2400">
              <a:solidFill>
                <a:schemeClr val="lt1"/>
              </a:solidFill>
            </a:endParaRPr>
          </a:p>
          <a:p>
            <a:pPr indent="-381000" lvl="1" marL="914400" rtl="0" algn="l">
              <a:spcBef>
                <a:spcPts val="0"/>
              </a:spcBef>
              <a:spcAft>
                <a:spcPts val="0"/>
              </a:spcAft>
              <a:buClr>
                <a:schemeClr val="lt1"/>
              </a:buClr>
              <a:buSzPts val="2400"/>
              <a:buChar char="➢"/>
            </a:pPr>
            <a:r>
              <a:rPr lang="en" sz="2400">
                <a:solidFill>
                  <a:schemeClr val="lt1"/>
                </a:solidFill>
              </a:rPr>
              <a:t>?Topical NSAID  </a:t>
            </a:r>
            <a:endParaRPr sz="2400">
              <a:solidFill>
                <a:schemeClr val="lt1"/>
              </a:solidFill>
            </a:endParaRPr>
          </a:p>
          <a:p>
            <a:pPr indent="-381000" lvl="1" marL="914400" rtl="0" algn="l">
              <a:spcBef>
                <a:spcPts val="0"/>
              </a:spcBef>
              <a:spcAft>
                <a:spcPts val="0"/>
              </a:spcAft>
              <a:buClr>
                <a:schemeClr val="lt1"/>
              </a:buClr>
              <a:buSzPts val="2400"/>
              <a:buChar char="➢"/>
            </a:pPr>
            <a:r>
              <a:rPr lang="en" sz="2400">
                <a:solidFill>
                  <a:schemeClr val="lt1"/>
                </a:solidFill>
              </a:rPr>
              <a:t>Oral </a:t>
            </a:r>
            <a:endParaRPr sz="2400">
              <a:solidFill>
                <a:schemeClr val="lt1"/>
              </a:solidFill>
            </a:endParaRPr>
          </a:p>
          <a:p>
            <a:pPr indent="-381000" lvl="2" marL="1371600" rtl="0" algn="l">
              <a:spcBef>
                <a:spcPts val="0"/>
              </a:spcBef>
              <a:spcAft>
                <a:spcPts val="0"/>
              </a:spcAft>
              <a:buClr>
                <a:schemeClr val="lt1"/>
              </a:buClr>
              <a:buSzPts val="2400"/>
              <a:buChar char="■"/>
            </a:pPr>
            <a:r>
              <a:rPr lang="en" sz="2400">
                <a:solidFill>
                  <a:schemeClr val="lt1"/>
                </a:solidFill>
              </a:rPr>
              <a:t>Rock NSAID and Acetaminophen</a:t>
            </a:r>
            <a:endParaRPr sz="2400">
              <a:solidFill>
                <a:schemeClr val="lt1"/>
              </a:solidFill>
            </a:endParaRPr>
          </a:p>
          <a:p>
            <a:pPr indent="-381000" lvl="3" marL="1828800" rtl="0" algn="l">
              <a:spcBef>
                <a:spcPts val="0"/>
              </a:spcBef>
              <a:spcAft>
                <a:spcPts val="0"/>
              </a:spcAft>
              <a:buClr>
                <a:schemeClr val="lt1"/>
              </a:buClr>
              <a:buSzPts val="2400"/>
              <a:buChar char="●"/>
            </a:pPr>
            <a:r>
              <a:rPr lang="en" sz="2400">
                <a:solidFill>
                  <a:schemeClr val="lt1"/>
                </a:solidFill>
              </a:rPr>
              <a:t>Opioid PRN  for pain relief for 1-3 days </a:t>
            </a:r>
            <a:endParaRPr sz="2400">
              <a:solidFill>
                <a:schemeClr val="lt1"/>
              </a:solidFill>
            </a:endParaRPr>
          </a:p>
        </p:txBody>
      </p:sp>
      <p:sp>
        <p:nvSpPr>
          <p:cNvPr id="565" name="Google Shape;565;p87"/>
          <p:cNvSpPr txBox="1"/>
          <p:nvPr/>
        </p:nvSpPr>
        <p:spPr>
          <a:xfrm>
            <a:off x="0" y="3677650"/>
            <a:ext cx="1701600" cy="369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t/>
            </a:r>
            <a:endParaRPr sz="1200">
              <a:solidFill>
                <a:srgbClr val="073763"/>
              </a:solidFill>
            </a:endParaRPr>
          </a:p>
        </p:txBody>
      </p:sp>
      <p:sp>
        <p:nvSpPr>
          <p:cNvPr id="566" name="Google Shape;566;p87"/>
          <p:cNvSpPr txBox="1"/>
          <p:nvPr/>
        </p:nvSpPr>
        <p:spPr>
          <a:xfrm>
            <a:off x="7305000" y="3386800"/>
            <a:ext cx="1839000" cy="369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t/>
            </a:r>
            <a:endParaRPr sz="1200">
              <a:solidFill>
                <a:srgbClr val="073763"/>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64">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64">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64">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64">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64">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64">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64">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64">
                                            <p:txEl>
                                              <p:pRg end="7" st="7"/>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sp>
        <p:nvSpPr>
          <p:cNvPr id="571" name="Google Shape;571;p88"/>
          <p:cNvSpPr txBox="1"/>
          <p:nvPr>
            <p:ph type="title"/>
          </p:nvPr>
        </p:nvSpPr>
        <p:spPr>
          <a:xfrm>
            <a:off x="921825" y="-94950"/>
            <a:ext cx="6321600" cy="635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Max Daily Amount!</a:t>
            </a:r>
            <a:endParaRPr/>
          </a:p>
        </p:txBody>
      </p:sp>
      <p:sp>
        <p:nvSpPr>
          <p:cNvPr id="572" name="Google Shape;572;p88"/>
          <p:cNvSpPr txBox="1"/>
          <p:nvPr>
            <p:ph idx="1" type="body"/>
          </p:nvPr>
        </p:nvSpPr>
        <p:spPr>
          <a:xfrm>
            <a:off x="921822" y="812525"/>
            <a:ext cx="7809900" cy="3785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1700">
                <a:solidFill>
                  <a:schemeClr val="lt1"/>
                </a:solidFill>
                <a:latin typeface="Arial"/>
                <a:ea typeface="Arial"/>
                <a:cs typeface="Arial"/>
                <a:sym typeface="Arial"/>
              </a:rPr>
              <a:t>Acetaminophen: Max Daily Amount: 3000mg</a:t>
            </a:r>
            <a:endParaRPr sz="1700">
              <a:solidFill>
                <a:schemeClr val="lt1"/>
              </a:solidFill>
              <a:latin typeface="Arial"/>
              <a:ea typeface="Arial"/>
              <a:cs typeface="Arial"/>
              <a:sym typeface="Arial"/>
            </a:endParaRPr>
          </a:p>
          <a:p>
            <a:pPr indent="0" lvl="0" marL="0" rtl="0" algn="l">
              <a:spcBef>
                <a:spcPts val="1200"/>
              </a:spcBef>
              <a:spcAft>
                <a:spcPts val="0"/>
              </a:spcAft>
              <a:buNone/>
            </a:pPr>
            <a:r>
              <a:rPr lang="en" sz="1700">
                <a:solidFill>
                  <a:schemeClr val="lt1"/>
                </a:solidFill>
                <a:latin typeface="Arial"/>
                <a:ea typeface="Arial"/>
                <a:cs typeface="Arial"/>
                <a:sym typeface="Arial"/>
              </a:rPr>
              <a:t> </a:t>
            </a:r>
            <a:endParaRPr sz="1700">
              <a:solidFill>
                <a:schemeClr val="lt1"/>
              </a:solidFill>
              <a:latin typeface="Arial"/>
              <a:ea typeface="Arial"/>
              <a:cs typeface="Arial"/>
              <a:sym typeface="Arial"/>
            </a:endParaRPr>
          </a:p>
          <a:p>
            <a:pPr indent="0" lvl="0" marL="0" rtl="0" algn="l">
              <a:spcBef>
                <a:spcPts val="1200"/>
              </a:spcBef>
              <a:spcAft>
                <a:spcPts val="0"/>
              </a:spcAft>
              <a:buNone/>
            </a:pPr>
            <a:r>
              <a:rPr lang="en" sz="1700">
                <a:solidFill>
                  <a:schemeClr val="lt1"/>
                </a:solidFill>
                <a:latin typeface="Arial"/>
                <a:ea typeface="Arial"/>
                <a:cs typeface="Arial"/>
                <a:sym typeface="Arial"/>
              </a:rPr>
              <a:t>I</a:t>
            </a:r>
            <a:r>
              <a:rPr b="1" lang="en" sz="1700">
                <a:solidFill>
                  <a:schemeClr val="lt1"/>
                </a:solidFill>
                <a:latin typeface="Arial"/>
                <a:ea typeface="Arial"/>
                <a:cs typeface="Arial"/>
                <a:sym typeface="Arial"/>
              </a:rPr>
              <a:t>buprofen: Max Daily Amount:1200mg</a:t>
            </a:r>
            <a:endParaRPr sz="1700">
              <a:solidFill>
                <a:schemeClr val="lt1"/>
              </a:solidFill>
              <a:latin typeface="Arial"/>
              <a:ea typeface="Arial"/>
              <a:cs typeface="Arial"/>
              <a:sym typeface="Arial"/>
            </a:endParaRPr>
          </a:p>
          <a:p>
            <a:pPr indent="0" lvl="0" marL="0" rtl="0" algn="l">
              <a:spcBef>
                <a:spcPts val="1200"/>
              </a:spcBef>
              <a:spcAft>
                <a:spcPts val="0"/>
              </a:spcAft>
              <a:buNone/>
            </a:pPr>
            <a:r>
              <a:t/>
            </a:r>
            <a:endParaRPr sz="1700">
              <a:solidFill>
                <a:schemeClr val="lt1"/>
              </a:solidFill>
              <a:latin typeface="Arial"/>
              <a:ea typeface="Arial"/>
              <a:cs typeface="Arial"/>
              <a:sym typeface="Arial"/>
            </a:endParaRPr>
          </a:p>
          <a:p>
            <a:pPr indent="0" lvl="0" marL="0" rtl="0" algn="l">
              <a:spcBef>
                <a:spcPts val="1200"/>
              </a:spcBef>
              <a:spcAft>
                <a:spcPts val="1200"/>
              </a:spcAft>
              <a:buClr>
                <a:schemeClr val="dk2"/>
              </a:buClr>
              <a:buSzPts val="1100"/>
              <a:buFont typeface="Arial"/>
              <a:buNone/>
            </a:pPr>
            <a:r>
              <a:rPr lang="en" sz="1700">
                <a:solidFill>
                  <a:schemeClr val="lt1"/>
                </a:solidFill>
                <a:latin typeface="Arial"/>
                <a:ea typeface="Arial"/>
                <a:cs typeface="Arial"/>
                <a:sym typeface="Arial"/>
              </a:rPr>
              <a:t>Check to see which opioid contain Acetaminophen or Ibuprofen before rxing so you don’t go over the Max Daily Amount! </a:t>
            </a:r>
            <a:endParaRPr sz="1700">
              <a:solidFill>
                <a:schemeClr val="lt1"/>
              </a:solidFill>
              <a:latin typeface="Arial"/>
              <a:ea typeface="Arial"/>
              <a:cs typeface="Arial"/>
              <a:sym typeface="Arial"/>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6" name="Shape 576"/>
        <p:cNvGrpSpPr/>
        <p:nvPr/>
      </p:nvGrpSpPr>
      <p:grpSpPr>
        <a:xfrm>
          <a:off x="0" y="0"/>
          <a:ext cx="0" cy="0"/>
          <a:chOff x="0" y="0"/>
          <a:chExt cx="0" cy="0"/>
        </a:xfrm>
      </p:grpSpPr>
      <p:sp>
        <p:nvSpPr>
          <p:cNvPr id="577" name="Google Shape;577;p89"/>
          <p:cNvSpPr txBox="1"/>
          <p:nvPr>
            <p:ph type="title"/>
          </p:nvPr>
        </p:nvSpPr>
        <p:spPr>
          <a:xfrm>
            <a:off x="1428750" y="-994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560">
                <a:solidFill>
                  <a:srgbClr val="20124D"/>
                </a:solidFill>
              </a:rPr>
              <a:t>RCE</a:t>
            </a:r>
            <a:endParaRPr sz="2560">
              <a:solidFill>
                <a:srgbClr val="20124D"/>
              </a:solidFill>
            </a:endParaRPr>
          </a:p>
        </p:txBody>
      </p:sp>
      <p:sp>
        <p:nvSpPr>
          <p:cNvPr id="578" name="Google Shape;578;p89"/>
          <p:cNvSpPr txBox="1"/>
          <p:nvPr>
            <p:ph idx="1" type="body"/>
          </p:nvPr>
        </p:nvSpPr>
        <p:spPr>
          <a:xfrm>
            <a:off x="1428750" y="808775"/>
            <a:ext cx="6618600" cy="4570800"/>
          </a:xfrm>
          <a:prstGeom prst="rect">
            <a:avLst/>
          </a:prstGeom>
        </p:spPr>
        <p:txBody>
          <a:bodyPr anchorCtr="0" anchor="t" bIns="91425" lIns="91425" spcFirstLastPara="1" rIns="91425" wrap="square" tIns="91425">
            <a:normAutofit fontScale="85000" lnSpcReduction="10000"/>
          </a:bodyPr>
          <a:lstStyle/>
          <a:p>
            <a:pPr indent="-358140" lvl="0" marL="457200" rtl="0" algn="l">
              <a:spcBef>
                <a:spcPts val="0"/>
              </a:spcBef>
              <a:spcAft>
                <a:spcPts val="0"/>
              </a:spcAft>
              <a:buClr>
                <a:schemeClr val="lt1"/>
              </a:buClr>
              <a:buSzPct val="100000"/>
              <a:buChar char="❖"/>
            </a:pPr>
            <a:r>
              <a:rPr lang="en" sz="2400">
                <a:solidFill>
                  <a:schemeClr val="lt1"/>
                </a:solidFill>
              </a:rPr>
              <a:t>Large Recurrent Corneal Erosion </a:t>
            </a:r>
            <a:endParaRPr sz="2400">
              <a:solidFill>
                <a:schemeClr val="lt1"/>
              </a:solidFill>
            </a:endParaRPr>
          </a:p>
          <a:p>
            <a:pPr indent="-358139" lvl="2" marL="1371600" marR="0" rtl="0" algn="l">
              <a:lnSpc>
                <a:spcPct val="115000"/>
              </a:lnSpc>
              <a:spcBef>
                <a:spcPts val="0"/>
              </a:spcBef>
              <a:spcAft>
                <a:spcPts val="0"/>
              </a:spcAft>
              <a:buClr>
                <a:schemeClr val="lt1"/>
              </a:buClr>
              <a:buSzPct val="100000"/>
              <a:buChar char="■"/>
            </a:pPr>
            <a:r>
              <a:rPr lang="en" sz="2400">
                <a:solidFill>
                  <a:schemeClr val="lt1"/>
                </a:solidFill>
              </a:rPr>
              <a:t>MMP-9’s do not allow epithelial cells to fully settle down and bind so an MMP-9 inhibitor (Doxy) is an appropriate treatment </a:t>
            </a:r>
            <a:endParaRPr sz="2400">
              <a:solidFill>
                <a:schemeClr val="lt1"/>
              </a:solidFill>
            </a:endParaRPr>
          </a:p>
          <a:p>
            <a:pPr indent="0" lvl="0" marL="1371600" marR="0" rtl="0" algn="l">
              <a:lnSpc>
                <a:spcPct val="115000"/>
              </a:lnSpc>
              <a:spcBef>
                <a:spcPts val="1200"/>
              </a:spcBef>
              <a:spcAft>
                <a:spcPts val="0"/>
              </a:spcAft>
              <a:buNone/>
            </a:pPr>
            <a:r>
              <a:t/>
            </a:r>
            <a:endParaRPr sz="2400">
              <a:solidFill>
                <a:schemeClr val="lt1"/>
              </a:solidFill>
            </a:endParaRPr>
          </a:p>
          <a:p>
            <a:pPr indent="-358140" lvl="1" marL="914400" marR="0" rtl="0" algn="l">
              <a:lnSpc>
                <a:spcPct val="115000"/>
              </a:lnSpc>
              <a:spcBef>
                <a:spcPts val="1200"/>
              </a:spcBef>
              <a:spcAft>
                <a:spcPts val="0"/>
              </a:spcAft>
              <a:buClr>
                <a:schemeClr val="lt1"/>
              </a:buClr>
              <a:buSzPct val="100000"/>
              <a:buChar char="➢"/>
            </a:pPr>
            <a:r>
              <a:rPr lang="en" sz="2400">
                <a:solidFill>
                  <a:schemeClr val="lt1"/>
                </a:solidFill>
              </a:rPr>
              <a:t>Documented RCE treatment of choice </a:t>
            </a:r>
            <a:endParaRPr sz="2400">
              <a:solidFill>
                <a:schemeClr val="lt1"/>
              </a:solidFill>
            </a:endParaRPr>
          </a:p>
          <a:p>
            <a:pPr indent="-358139" lvl="2" marL="1371600" marR="0" rtl="0" algn="l">
              <a:lnSpc>
                <a:spcPct val="115000"/>
              </a:lnSpc>
              <a:spcBef>
                <a:spcPts val="0"/>
              </a:spcBef>
              <a:spcAft>
                <a:spcPts val="0"/>
              </a:spcAft>
              <a:buClr>
                <a:schemeClr val="lt1"/>
              </a:buClr>
              <a:buSzPct val="100000"/>
              <a:buChar char="■"/>
            </a:pPr>
            <a:r>
              <a:rPr lang="en" sz="2400">
                <a:solidFill>
                  <a:schemeClr val="lt1"/>
                </a:solidFill>
              </a:rPr>
              <a:t>Doxycycline 50mg BID x 2 months</a:t>
            </a:r>
            <a:endParaRPr sz="2400">
              <a:solidFill>
                <a:schemeClr val="lt1"/>
              </a:solidFill>
            </a:endParaRPr>
          </a:p>
          <a:p>
            <a:pPr indent="-358139" lvl="2" marL="1371600" marR="0" rtl="0" algn="l">
              <a:lnSpc>
                <a:spcPct val="115000"/>
              </a:lnSpc>
              <a:spcBef>
                <a:spcPts val="0"/>
              </a:spcBef>
              <a:spcAft>
                <a:spcPts val="0"/>
              </a:spcAft>
              <a:buClr>
                <a:schemeClr val="lt1"/>
              </a:buClr>
              <a:buSzPct val="100000"/>
              <a:buChar char="■"/>
            </a:pPr>
            <a:r>
              <a:rPr lang="en" sz="2400">
                <a:solidFill>
                  <a:schemeClr val="lt1"/>
                </a:solidFill>
              </a:rPr>
              <a:t>Topical Steroid TID x 1 month                                               (</a:t>
            </a:r>
            <a:r>
              <a:rPr lang="en" sz="2400">
                <a:solidFill>
                  <a:schemeClr val="lt1"/>
                </a:solidFill>
              </a:rPr>
              <a:t>FML, </a:t>
            </a:r>
            <a:r>
              <a:rPr lang="en" sz="2400">
                <a:solidFill>
                  <a:schemeClr val="lt1"/>
                </a:solidFill>
              </a:rPr>
              <a:t>Lotemax or Pred forte 1%)</a:t>
            </a:r>
            <a:endParaRPr sz="2400">
              <a:solidFill>
                <a:schemeClr val="lt1"/>
              </a:solidFill>
            </a:endParaRPr>
          </a:p>
          <a:p>
            <a:pPr indent="0" lvl="0" marL="1371600" marR="0" rtl="0" algn="l">
              <a:lnSpc>
                <a:spcPct val="115000"/>
              </a:lnSpc>
              <a:spcBef>
                <a:spcPts val="1200"/>
              </a:spcBef>
              <a:spcAft>
                <a:spcPts val="0"/>
              </a:spcAft>
              <a:buNone/>
            </a:pPr>
            <a:r>
              <a:t/>
            </a:r>
            <a:endParaRPr sz="2400">
              <a:solidFill>
                <a:schemeClr val="lt1"/>
              </a:solidFill>
            </a:endParaRPr>
          </a:p>
          <a:p>
            <a:pPr indent="0" lvl="0" marL="914400" rtl="0" algn="l">
              <a:spcBef>
                <a:spcPts val="1200"/>
              </a:spcBef>
              <a:spcAft>
                <a:spcPts val="1200"/>
              </a:spcAft>
              <a:buNone/>
            </a:pPr>
            <a:r>
              <a:t/>
            </a:r>
            <a:endParaRPr sz="2400">
              <a:solidFill>
                <a:schemeClr val="lt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78">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78">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78">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78">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78">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78">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78">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78">
                                            <p:txEl>
                                              <p:pRg end="7" st="7"/>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2" name="Shape 582"/>
        <p:cNvGrpSpPr/>
        <p:nvPr/>
      </p:nvGrpSpPr>
      <p:grpSpPr>
        <a:xfrm>
          <a:off x="0" y="0"/>
          <a:ext cx="0" cy="0"/>
          <a:chOff x="0" y="0"/>
          <a:chExt cx="0" cy="0"/>
        </a:xfrm>
      </p:grpSpPr>
      <p:sp>
        <p:nvSpPr>
          <p:cNvPr id="583" name="Google Shape;583;p90"/>
          <p:cNvSpPr txBox="1"/>
          <p:nvPr>
            <p:ph type="title"/>
          </p:nvPr>
        </p:nvSpPr>
        <p:spPr>
          <a:xfrm>
            <a:off x="1133025" y="-94925"/>
            <a:ext cx="6321600" cy="635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RCE</a:t>
            </a:r>
            <a:endParaRPr/>
          </a:p>
        </p:txBody>
      </p:sp>
      <p:sp>
        <p:nvSpPr>
          <p:cNvPr id="584" name="Google Shape;584;p90"/>
          <p:cNvSpPr txBox="1"/>
          <p:nvPr>
            <p:ph idx="1" type="body"/>
          </p:nvPr>
        </p:nvSpPr>
        <p:spPr>
          <a:xfrm>
            <a:off x="288225" y="663429"/>
            <a:ext cx="8443500" cy="3885000"/>
          </a:xfrm>
          <a:prstGeom prst="rect">
            <a:avLst/>
          </a:prstGeom>
        </p:spPr>
        <p:txBody>
          <a:bodyPr anchorCtr="0" anchor="t" bIns="91425" lIns="91425" spcFirstLastPara="1" rIns="91425" wrap="square" tIns="91425">
            <a:normAutofit/>
          </a:bodyPr>
          <a:lstStyle/>
          <a:p>
            <a:pPr indent="-381000" lvl="1" marL="914400" rtl="0" algn="l">
              <a:spcBef>
                <a:spcPts val="0"/>
              </a:spcBef>
              <a:spcAft>
                <a:spcPts val="0"/>
              </a:spcAft>
              <a:buClr>
                <a:schemeClr val="lt1"/>
              </a:buClr>
              <a:buSzPts val="2400"/>
              <a:buChar char="➢"/>
            </a:pPr>
            <a:r>
              <a:rPr lang="en" sz="2400">
                <a:solidFill>
                  <a:schemeClr val="lt1"/>
                </a:solidFill>
              </a:rPr>
              <a:t>C</a:t>
            </a:r>
            <a:r>
              <a:rPr lang="en" sz="2400">
                <a:solidFill>
                  <a:schemeClr val="lt1"/>
                </a:solidFill>
              </a:rPr>
              <a:t>ycloplegia</a:t>
            </a:r>
            <a:endParaRPr sz="2400">
              <a:solidFill>
                <a:schemeClr val="lt1"/>
              </a:solidFill>
            </a:endParaRPr>
          </a:p>
          <a:p>
            <a:pPr indent="-381000" lvl="1" marL="914400" rtl="0" algn="l">
              <a:spcBef>
                <a:spcPts val="0"/>
              </a:spcBef>
              <a:spcAft>
                <a:spcPts val="0"/>
              </a:spcAft>
              <a:buClr>
                <a:schemeClr val="lt1"/>
              </a:buClr>
              <a:buSzPts val="2400"/>
              <a:buChar char="➢"/>
            </a:pPr>
            <a:r>
              <a:rPr lang="en" sz="2400">
                <a:solidFill>
                  <a:schemeClr val="lt1"/>
                </a:solidFill>
              </a:rPr>
              <a:t>Topical antibiotic QID ( 4th generation fluoroquinolone ONLY like gatifloxacin or moxifloxacin) </a:t>
            </a:r>
            <a:endParaRPr sz="2400">
              <a:solidFill>
                <a:schemeClr val="lt1"/>
              </a:solidFill>
            </a:endParaRPr>
          </a:p>
          <a:p>
            <a:pPr indent="-381000" lvl="1" marL="914400" rtl="0" algn="l">
              <a:spcBef>
                <a:spcPts val="0"/>
              </a:spcBef>
              <a:spcAft>
                <a:spcPts val="0"/>
              </a:spcAft>
              <a:buClr>
                <a:schemeClr val="lt1"/>
              </a:buClr>
              <a:buSzPts val="2400"/>
              <a:buChar char="➢"/>
            </a:pPr>
            <a:r>
              <a:rPr lang="en" sz="2400">
                <a:solidFill>
                  <a:schemeClr val="lt1"/>
                </a:solidFill>
              </a:rPr>
              <a:t>Bandage CTL, Cold compress, PF Art Tears </a:t>
            </a:r>
            <a:endParaRPr sz="2400">
              <a:solidFill>
                <a:schemeClr val="lt1"/>
              </a:solidFill>
            </a:endParaRPr>
          </a:p>
          <a:p>
            <a:pPr indent="-381000" lvl="1" marL="914400" rtl="0" algn="l">
              <a:spcBef>
                <a:spcPts val="0"/>
              </a:spcBef>
              <a:spcAft>
                <a:spcPts val="0"/>
              </a:spcAft>
              <a:buClr>
                <a:schemeClr val="lt1"/>
              </a:buClr>
              <a:buSzPts val="2400"/>
              <a:buChar char="➢"/>
            </a:pPr>
            <a:r>
              <a:rPr lang="en" sz="2400">
                <a:solidFill>
                  <a:schemeClr val="lt1"/>
                </a:solidFill>
              </a:rPr>
              <a:t>Oral meds</a:t>
            </a:r>
            <a:endParaRPr sz="2400">
              <a:solidFill>
                <a:schemeClr val="lt1"/>
              </a:solidFill>
            </a:endParaRPr>
          </a:p>
          <a:p>
            <a:pPr indent="-381000" lvl="2" marL="1371600" rtl="0" algn="l">
              <a:spcBef>
                <a:spcPts val="0"/>
              </a:spcBef>
              <a:spcAft>
                <a:spcPts val="0"/>
              </a:spcAft>
              <a:buClr>
                <a:schemeClr val="lt1"/>
              </a:buClr>
              <a:buSzPts val="2400"/>
              <a:buChar char="■"/>
            </a:pPr>
            <a:r>
              <a:rPr lang="en" sz="2400">
                <a:solidFill>
                  <a:schemeClr val="lt1"/>
                </a:solidFill>
              </a:rPr>
              <a:t>Rock NSAID and Acetaminophen</a:t>
            </a:r>
            <a:endParaRPr sz="2400">
              <a:solidFill>
                <a:schemeClr val="lt1"/>
              </a:solidFill>
            </a:endParaRPr>
          </a:p>
          <a:p>
            <a:pPr indent="-381000" lvl="3" marL="1828800" rtl="0" algn="l">
              <a:spcBef>
                <a:spcPts val="0"/>
              </a:spcBef>
              <a:spcAft>
                <a:spcPts val="0"/>
              </a:spcAft>
              <a:buClr>
                <a:schemeClr val="lt1"/>
              </a:buClr>
              <a:buSzPts val="2400"/>
              <a:buChar char="●"/>
            </a:pPr>
            <a:r>
              <a:rPr lang="en" sz="2400">
                <a:solidFill>
                  <a:schemeClr val="lt1"/>
                </a:solidFill>
              </a:rPr>
              <a:t>Opioid PRN  for pain relief for 1-3 days </a:t>
            </a:r>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8" name="Shape 588"/>
        <p:cNvGrpSpPr/>
        <p:nvPr/>
      </p:nvGrpSpPr>
      <p:grpSpPr>
        <a:xfrm>
          <a:off x="0" y="0"/>
          <a:ext cx="0" cy="0"/>
          <a:chOff x="0" y="0"/>
          <a:chExt cx="0" cy="0"/>
        </a:xfrm>
      </p:grpSpPr>
      <p:sp>
        <p:nvSpPr>
          <p:cNvPr id="589" name="Google Shape;589;p91"/>
          <p:cNvSpPr txBox="1"/>
          <p:nvPr>
            <p:ph type="title"/>
          </p:nvPr>
        </p:nvSpPr>
        <p:spPr>
          <a:xfrm>
            <a:off x="311700" y="-621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560">
                <a:solidFill>
                  <a:srgbClr val="20124D"/>
                </a:solidFill>
              </a:rPr>
              <a:t>Anterior Uveitis/Scleritis</a:t>
            </a:r>
            <a:endParaRPr sz="2560">
              <a:solidFill>
                <a:srgbClr val="20124D"/>
              </a:solidFill>
            </a:endParaRPr>
          </a:p>
        </p:txBody>
      </p:sp>
      <p:sp>
        <p:nvSpPr>
          <p:cNvPr id="590" name="Google Shape;590;p91"/>
          <p:cNvSpPr txBox="1"/>
          <p:nvPr>
            <p:ph idx="1" type="body"/>
          </p:nvPr>
        </p:nvSpPr>
        <p:spPr>
          <a:xfrm>
            <a:off x="0" y="895725"/>
            <a:ext cx="8898000" cy="4570800"/>
          </a:xfrm>
          <a:prstGeom prst="rect">
            <a:avLst/>
          </a:prstGeom>
        </p:spPr>
        <p:txBody>
          <a:bodyPr anchorCtr="0" anchor="t" bIns="91425" lIns="91425" spcFirstLastPara="1" rIns="91425" wrap="square" tIns="91425">
            <a:normAutofit/>
          </a:bodyPr>
          <a:lstStyle/>
          <a:p>
            <a:pPr indent="-381000" lvl="0" marL="457200" rtl="0" algn="l">
              <a:spcBef>
                <a:spcPts val="0"/>
              </a:spcBef>
              <a:spcAft>
                <a:spcPts val="0"/>
              </a:spcAft>
              <a:buClr>
                <a:schemeClr val="lt1"/>
              </a:buClr>
              <a:buSzPts val="2400"/>
              <a:buChar char="❖"/>
            </a:pPr>
            <a:r>
              <a:rPr lang="en" sz="2400">
                <a:solidFill>
                  <a:schemeClr val="lt1"/>
                </a:solidFill>
              </a:rPr>
              <a:t>Anterior Uveitis</a:t>
            </a:r>
            <a:r>
              <a:rPr lang="en" sz="2400">
                <a:solidFill>
                  <a:schemeClr val="lt1"/>
                </a:solidFill>
              </a:rPr>
              <a:t> / Scleritis </a:t>
            </a:r>
            <a:endParaRPr sz="2400">
              <a:solidFill>
                <a:schemeClr val="lt1"/>
              </a:solidFill>
            </a:endParaRPr>
          </a:p>
          <a:p>
            <a:pPr indent="-381000" lvl="1" marL="914400" rtl="0" algn="l">
              <a:spcBef>
                <a:spcPts val="0"/>
              </a:spcBef>
              <a:spcAft>
                <a:spcPts val="0"/>
              </a:spcAft>
              <a:buClr>
                <a:schemeClr val="lt1"/>
              </a:buClr>
              <a:buSzPts val="2400"/>
              <a:buChar char="➢"/>
            </a:pPr>
            <a:r>
              <a:rPr lang="en" sz="2400">
                <a:solidFill>
                  <a:schemeClr val="lt1"/>
                </a:solidFill>
              </a:rPr>
              <a:t>Topical Steroid QID: Prednisolone 1% or difluprednate 0.05% (Durezol))--&gt; Watch IOP spike</a:t>
            </a:r>
            <a:endParaRPr sz="2400">
              <a:solidFill>
                <a:schemeClr val="lt1"/>
              </a:solidFill>
            </a:endParaRPr>
          </a:p>
          <a:p>
            <a:pPr indent="-381000" lvl="2" marL="1371600" rtl="0" algn="l">
              <a:spcBef>
                <a:spcPts val="0"/>
              </a:spcBef>
              <a:spcAft>
                <a:spcPts val="0"/>
              </a:spcAft>
              <a:buClr>
                <a:schemeClr val="lt1"/>
              </a:buClr>
              <a:buSzPts val="2400"/>
              <a:buChar char="■"/>
            </a:pPr>
            <a:r>
              <a:rPr lang="en" sz="2400">
                <a:solidFill>
                  <a:schemeClr val="lt1"/>
                </a:solidFill>
              </a:rPr>
              <a:t>Anterior Uveitis → Cycloplegia  </a:t>
            </a:r>
            <a:endParaRPr sz="2400">
              <a:solidFill>
                <a:schemeClr val="lt1"/>
              </a:solidFill>
            </a:endParaRPr>
          </a:p>
          <a:p>
            <a:pPr indent="-381000" lvl="1" marL="914400" rtl="0" algn="l">
              <a:spcBef>
                <a:spcPts val="0"/>
              </a:spcBef>
              <a:spcAft>
                <a:spcPts val="0"/>
              </a:spcAft>
              <a:buClr>
                <a:schemeClr val="lt1"/>
              </a:buClr>
              <a:buSzPts val="2400"/>
              <a:buChar char="➢"/>
            </a:pPr>
            <a:r>
              <a:rPr lang="en" sz="2400">
                <a:solidFill>
                  <a:schemeClr val="lt1"/>
                </a:solidFill>
              </a:rPr>
              <a:t>Cold compress </a:t>
            </a:r>
            <a:endParaRPr sz="2400">
              <a:solidFill>
                <a:schemeClr val="lt1"/>
              </a:solidFill>
            </a:endParaRPr>
          </a:p>
          <a:p>
            <a:pPr indent="0" lvl="0" marL="914400" rtl="0" algn="l">
              <a:spcBef>
                <a:spcPts val="1200"/>
              </a:spcBef>
              <a:spcAft>
                <a:spcPts val="1200"/>
              </a:spcAft>
              <a:buNone/>
            </a:pPr>
            <a:r>
              <a:t/>
            </a:r>
            <a:endParaRPr sz="2400">
              <a:solidFill>
                <a:schemeClr val="lt1"/>
              </a:solidFill>
            </a:endParaRPr>
          </a:p>
        </p:txBody>
      </p:sp>
      <p:pic>
        <p:nvPicPr>
          <p:cNvPr descr="Doctor hold eye drops near patient face (Provided by Getty Images)" id="591" name="Google Shape;591;p91"/>
          <p:cNvPicPr preferRelativeResize="0"/>
          <p:nvPr/>
        </p:nvPicPr>
        <p:blipFill>
          <a:blip r:embed="rId3">
            <a:alphaModFix/>
          </a:blip>
          <a:stretch>
            <a:fillRect/>
          </a:stretch>
        </p:blipFill>
        <p:spPr>
          <a:xfrm>
            <a:off x="6651775" y="2651275"/>
            <a:ext cx="2492227" cy="249222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0">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0">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0">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0">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0">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20"/>
          <p:cNvSpPr txBox="1"/>
          <p:nvPr>
            <p:ph type="title"/>
          </p:nvPr>
        </p:nvSpPr>
        <p:spPr>
          <a:xfrm>
            <a:off x="209925" y="-939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560">
                <a:solidFill>
                  <a:schemeClr val="lt1"/>
                </a:solidFill>
                <a:latin typeface="Calibri"/>
                <a:ea typeface="Calibri"/>
                <a:cs typeface="Calibri"/>
                <a:sym typeface="Calibri"/>
              </a:rPr>
              <a:t>Opioid Epidemic</a:t>
            </a:r>
            <a:endParaRPr sz="2560">
              <a:solidFill>
                <a:schemeClr val="lt1"/>
              </a:solidFill>
              <a:latin typeface="Calibri"/>
              <a:ea typeface="Calibri"/>
              <a:cs typeface="Calibri"/>
              <a:sym typeface="Calibri"/>
            </a:endParaRPr>
          </a:p>
        </p:txBody>
      </p:sp>
      <p:sp>
        <p:nvSpPr>
          <p:cNvPr id="116" name="Google Shape;116;p20"/>
          <p:cNvSpPr txBox="1"/>
          <p:nvPr>
            <p:ph idx="1" type="body"/>
          </p:nvPr>
        </p:nvSpPr>
        <p:spPr>
          <a:xfrm>
            <a:off x="0" y="572700"/>
            <a:ext cx="8938800" cy="4570800"/>
          </a:xfrm>
          <a:prstGeom prst="rect">
            <a:avLst/>
          </a:prstGeom>
        </p:spPr>
        <p:txBody>
          <a:bodyPr anchorCtr="0" anchor="t" bIns="91425" lIns="91425" spcFirstLastPara="1" rIns="91425" wrap="square" tIns="91425">
            <a:normAutofit/>
          </a:bodyPr>
          <a:lstStyle/>
          <a:p>
            <a:pPr indent="-374650" lvl="0" marL="457200" rtl="0" algn="l">
              <a:lnSpc>
                <a:spcPct val="105000"/>
              </a:lnSpc>
              <a:spcBef>
                <a:spcPts val="0"/>
              </a:spcBef>
              <a:spcAft>
                <a:spcPts val="0"/>
              </a:spcAft>
              <a:buClr>
                <a:schemeClr val="lt1"/>
              </a:buClr>
              <a:buSzPts val="2300"/>
              <a:buFont typeface="Calibri"/>
              <a:buChar char="❖"/>
            </a:pPr>
            <a:r>
              <a:rPr lang="en" sz="2300">
                <a:solidFill>
                  <a:schemeClr val="lt1"/>
                </a:solidFill>
                <a:latin typeface="Calibri"/>
                <a:ea typeface="Calibri"/>
                <a:cs typeface="Calibri"/>
                <a:sym typeface="Calibri"/>
              </a:rPr>
              <a:t>In the US </a:t>
            </a:r>
            <a:endParaRPr sz="2300">
              <a:solidFill>
                <a:schemeClr val="lt1"/>
              </a:solidFill>
              <a:latin typeface="Calibri"/>
              <a:ea typeface="Calibri"/>
              <a:cs typeface="Calibri"/>
              <a:sym typeface="Calibri"/>
            </a:endParaRPr>
          </a:p>
          <a:p>
            <a:pPr indent="-374650" lvl="1" marL="914400" rtl="0" algn="l">
              <a:lnSpc>
                <a:spcPct val="105000"/>
              </a:lnSpc>
              <a:spcBef>
                <a:spcPts val="0"/>
              </a:spcBef>
              <a:spcAft>
                <a:spcPts val="0"/>
              </a:spcAft>
              <a:buClr>
                <a:schemeClr val="lt1"/>
              </a:buClr>
              <a:buSzPts val="2300"/>
              <a:buChar char="➢"/>
            </a:pPr>
            <a:r>
              <a:rPr lang="en" sz="2300">
                <a:solidFill>
                  <a:schemeClr val="lt1"/>
                </a:solidFill>
                <a:latin typeface="Calibri"/>
                <a:ea typeface="Calibri"/>
                <a:cs typeface="Calibri"/>
                <a:sym typeface="Calibri"/>
              </a:rPr>
              <a:t>Opioids are a major contributor to drug overdose deaths, accounting for nearly 80% of all overdose fatalities in recent years. </a:t>
            </a:r>
            <a:r>
              <a:rPr b="1" lang="en" sz="2300">
                <a:solidFill>
                  <a:schemeClr val="lt1"/>
                </a:solidFill>
                <a:latin typeface="Calibri"/>
                <a:ea typeface="Calibri"/>
                <a:cs typeface="Calibri"/>
                <a:sym typeface="Calibri"/>
              </a:rPr>
              <a:t>In 2023, approximately 80,000 of the 105,000 drug overdose deaths involved opioids</a:t>
            </a:r>
            <a:r>
              <a:rPr lang="en" sz="2300">
                <a:solidFill>
                  <a:schemeClr val="lt1"/>
                </a:solidFill>
                <a:latin typeface="Calibri"/>
                <a:ea typeface="Calibri"/>
                <a:cs typeface="Calibri"/>
                <a:sym typeface="Calibri"/>
              </a:rPr>
              <a:t>, highlighting the severity of the </a:t>
            </a:r>
            <a:r>
              <a:rPr lang="en" sz="2300">
                <a:solidFill>
                  <a:schemeClr val="lt1"/>
                </a:solidFill>
                <a:latin typeface="Calibri"/>
                <a:ea typeface="Calibri"/>
                <a:cs typeface="Calibri"/>
                <a:sym typeface="Calibri"/>
              </a:rPr>
              <a:t>opioid</a:t>
            </a:r>
            <a:r>
              <a:rPr lang="en" sz="2300">
                <a:solidFill>
                  <a:schemeClr val="lt1"/>
                </a:solidFill>
                <a:latin typeface="Calibri"/>
                <a:ea typeface="Calibri"/>
                <a:cs typeface="Calibri"/>
                <a:sym typeface="Calibri"/>
              </a:rPr>
              <a:t> crisis. (WHO, CDC)</a:t>
            </a:r>
            <a:endParaRPr sz="2300">
              <a:solidFill>
                <a:schemeClr val="lt1"/>
              </a:solidFill>
              <a:latin typeface="Calibri"/>
              <a:ea typeface="Calibri"/>
              <a:cs typeface="Calibri"/>
              <a:sym typeface="Calibri"/>
            </a:endParaRPr>
          </a:p>
          <a:p>
            <a:pPr indent="-374650" lvl="1" marL="914400" rtl="0" algn="l">
              <a:lnSpc>
                <a:spcPct val="105000"/>
              </a:lnSpc>
              <a:spcBef>
                <a:spcPts val="0"/>
              </a:spcBef>
              <a:spcAft>
                <a:spcPts val="0"/>
              </a:spcAft>
              <a:buClr>
                <a:schemeClr val="lt1"/>
              </a:buClr>
              <a:buSzPts val="2300"/>
              <a:buChar char="➢"/>
            </a:pPr>
            <a:r>
              <a:rPr b="1" lang="en" sz="2300">
                <a:solidFill>
                  <a:schemeClr val="lt1"/>
                </a:solidFill>
                <a:latin typeface="Calibri"/>
                <a:ea typeface="Calibri"/>
                <a:cs typeface="Calibri"/>
                <a:sym typeface="Calibri"/>
              </a:rPr>
              <a:t>217</a:t>
            </a:r>
            <a:r>
              <a:rPr b="1" lang="en" sz="2300">
                <a:solidFill>
                  <a:schemeClr val="lt1"/>
                </a:solidFill>
                <a:latin typeface="Calibri"/>
                <a:ea typeface="Calibri"/>
                <a:cs typeface="Calibri"/>
                <a:sym typeface="Calibri"/>
              </a:rPr>
              <a:t> people die PER DAY</a:t>
            </a:r>
            <a:r>
              <a:rPr lang="en" sz="2300">
                <a:solidFill>
                  <a:schemeClr val="lt1"/>
                </a:solidFill>
                <a:latin typeface="Calibri"/>
                <a:ea typeface="Calibri"/>
                <a:cs typeface="Calibri"/>
                <a:sym typeface="Calibri"/>
              </a:rPr>
              <a:t> of opioid related overdose</a:t>
            </a:r>
            <a:endParaRPr sz="2300">
              <a:solidFill>
                <a:schemeClr val="lt1"/>
              </a:solidFill>
              <a:latin typeface="Calibri"/>
              <a:ea typeface="Calibri"/>
              <a:cs typeface="Calibri"/>
              <a:sym typeface="Calibri"/>
            </a:endParaRPr>
          </a:p>
          <a:p>
            <a:pPr indent="-374650" lvl="1" marL="914400" rtl="0" algn="l">
              <a:lnSpc>
                <a:spcPct val="105000"/>
              </a:lnSpc>
              <a:spcBef>
                <a:spcPts val="0"/>
              </a:spcBef>
              <a:spcAft>
                <a:spcPts val="0"/>
              </a:spcAft>
              <a:buClr>
                <a:schemeClr val="lt1"/>
              </a:buClr>
              <a:buSzPts val="2300"/>
              <a:buChar char="➢"/>
            </a:pPr>
            <a:r>
              <a:rPr lang="en" sz="2300">
                <a:solidFill>
                  <a:schemeClr val="lt1"/>
                </a:solidFill>
                <a:latin typeface="Calibri"/>
                <a:ea typeface="Calibri"/>
                <a:cs typeface="Calibri"/>
                <a:sym typeface="Calibri"/>
              </a:rPr>
              <a:t>Around </a:t>
            </a:r>
            <a:r>
              <a:rPr b="1" lang="en" sz="2300">
                <a:solidFill>
                  <a:schemeClr val="lt1"/>
                </a:solidFill>
                <a:latin typeface="Calibri"/>
                <a:ea typeface="Calibri"/>
                <a:cs typeface="Calibri"/>
                <a:sym typeface="Calibri"/>
              </a:rPr>
              <a:t>75% of new heroin users used a prescription opioid before trying heroin</a:t>
            </a:r>
            <a:endParaRPr b="1" sz="2300">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6">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6">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6">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6">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5" name="Shape 595"/>
        <p:cNvGrpSpPr/>
        <p:nvPr/>
      </p:nvGrpSpPr>
      <p:grpSpPr>
        <a:xfrm>
          <a:off x="0" y="0"/>
          <a:ext cx="0" cy="0"/>
          <a:chOff x="0" y="0"/>
          <a:chExt cx="0" cy="0"/>
        </a:xfrm>
      </p:grpSpPr>
      <p:sp>
        <p:nvSpPr>
          <p:cNvPr id="596" name="Google Shape;596;p92"/>
          <p:cNvSpPr txBox="1"/>
          <p:nvPr>
            <p:ph type="title"/>
          </p:nvPr>
        </p:nvSpPr>
        <p:spPr>
          <a:xfrm>
            <a:off x="400025" y="-49700"/>
            <a:ext cx="8148000" cy="635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2"/>
              </a:buClr>
              <a:buSzPts val="990"/>
              <a:buFont typeface="Arial"/>
              <a:buNone/>
            </a:pPr>
            <a:r>
              <a:rPr lang="en" sz="2560">
                <a:solidFill>
                  <a:srgbClr val="20124D"/>
                </a:solidFill>
              </a:rPr>
              <a:t>Anterior Uveitis/Scleritis con’t.</a:t>
            </a:r>
            <a:endParaRPr/>
          </a:p>
        </p:txBody>
      </p:sp>
      <p:sp>
        <p:nvSpPr>
          <p:cNvPr id="597" name="Google Shape;597;p92"/>
          <p:cNvSpPr txBox="1"/>
          <p:nvPr>
            <p:ph idx="1" type="body"/>
          </p:nvPr>
        </p:nvSpPr>
        <p:spPr>
          <a:xfrm>
            <a:off x="263375" y="514350"/>
            <a:ext cx="8468400" cy="4083900"/>
          </a:xfrm>
          <a:prstGeom prst="rect">
            <a:avLst/>
          </a:prstGeom>
        </p:spPr>
        <p:txBody>
          <a:bodyPr anchorCtr="0" anchor="t" bIns="91425" lIns="91425" spcFirstLastPara="1" rIns="91425" wrap="square" tIns="91425">
            <a:normAutofit/>
          </a:bodyPr>
          <a:lstStyle/>
          <a:p>
            <a:pPr indent="-381000" lvl="1" marL="914400" rtl="0" algn="l">
              <a:spcBef>
                <a:spcPts val="0"/>
              </a:spcBef>
              <a:spcAft>
                <a:spcPts val="0"/>
              </a:spcAft>
              <a:buClr>
                <a:schemeClr val="lt1"/>
              </a:buClr>
              <a:buSzPts val="2400"/>
              <a:buChar char="➢"/>
            </a:pPr>
            <a:r>
              <a:rPr lang="en" sz="2400">
                <a:solidFill>
                  <a:schemeClr val="lt1"/>
                </a:solidFill>
              </a:rPr>
              <a:t>Oral Meds:</a:t>
            </a:r>
            <a:endParaRPr sz="2400">
              <a:solidFill>
                <a:schemeClr val="lt1"/>
              </a:solidFill>
            </a:endParaRPr>
          </a:p>
          <a:p>
            <a:pPr indent="-381000" lvl="2" marL="1371600" rtl="0" algn="l">
              <a:spcBef>
                <a:spcPts val="0"/>
              </a:spcBef>
              <a:spcAft>
                <a:spcPts val="0"/>
              </a:spcAft>
              <a:buClr>
                <a:schemeClr val="lt1"/>
              </a:buClr>
              <a:buSzPts val="2400"/>
              <a:buChar char="■"/>
            </a:pPr>
            <a:r>
              <a:rPr b="1" lang="en" sz="2400">
                <a:solidFill>
                  <a:schemeClr val="lt1"/>
                </a:solidFill>
              </a:rPr>
              <a:t>Naproxen (Aleve)</a:t>
            </a:r>
            <a:r>
              <a:rPr lang="en" sz="2400">
                <a:solidFill>
                  <a:schemeClr val="lt1"/>
                </a:solidFill>
              </a:rPr>
              <a:t> 500 mg 2 times per day</a:t>
            </a:r>
            <a:endParaRPr sz="2400">
              <a:solidFill>
                <a:schemeClr val="lt1"/>
              </a:solidFill>
            </a:endParaRPr>
          </a:p>
          <a:p>
            <a:pPr indent="-381000" lvl="3" marL="1828800" rtl="0" algn="l">
              <a:spcBef>
                <a:spcPts val="0"/>
              </a:spcBef>
              <a:spcAft>
                <a:spcPts val="0"/>
              </a:spcAft>
              <a:buClr>
                <a:schemeClr val="lt1"/>
              </a:buClr>
              <a:buSzPts val="2400"/>
              <a:buChar char="●"/>
            </a:pPr>
            <a:r>
              <a:rPr lang="en" sz="2400">
                <a:solidFill>
                  <a:schemeClr val="lt1"/>
                </a:solidFill>
              </a:rPr>
              <a:t>Can alternate with 975mg acetaminophen q3h if severe </a:t>
            </a:r>
            <a:endParaRPr sz="2400">
              <a:solidFill>
                <a:schemeClr val="lt1"/>
              </a:solidFill>
            </a:endParaRPr>
          </a:p>
          <a:p>
            <a:pPr indent="-381000" lvl="3" marL="1828800" rtl="0" algn="l">
              <a:spcBef>
                <a:spcPts val="0"/>
              </a:spcBef>
              <a:spcAft>
                <a:spcPts val="0"/>
              </a:spcAft>
              <a:buClr>
                <a:schemeClr val="lt1"/>
              </a:buClr>
              <a:buSzPts val="2400"/>
              <a:buChar char="●"/>
            </a:pPr>
            <a:r>
              <a:rPr lang="en" sz="2400">
                <a:solidFill>
                  <a:schemeClr val="lt1"/>
                </a:solidFill>
              </a:rPr>
              <a:t>Opioid PRN  for pain relief for 1-3 days   -less effective for inflammatory pain</a:t>
            </a:r>
            <a:endParaRPr sz="2400">
              <a:solidFill>
                <a:schemeClr val="lt1"/>
              </a:solidFill>
            </a:endParaRPr>
          </a:p>
          <a:p>
            <a:pPr indent="-381000" lvl="2" marL="1371600" rtl="0" algn="l">
              <a:spcBef>
                <a:spcPts val="0"/>
              </a:spcBef>
              <a:spcAft>
                <a:spcPts val="0"/>
              </a:spcAft>
              <a:buClr>
                <a:schemeClr val="lt1"/>
              </a:buClr>
              <a:buSzPts val="2400"/>
              <a:buChar char="■"/>
            </a:pPr>
            <a:r>
              <a:rPr lang="en" sz="2400">
                <a:solidFill>
                  <a:schemeClr val="lt1"/>
                </a:solidFill>
              </a:rPr>
              <a:t>Ibuprofen (Motrin) 600 mg 3 times per day</a:t>
            </a:r>
            <a:endParaRPr sz="2400">
              <a:solidFill>
                <a:schemeClr val="lt1"/>
              </a:solidFill>
            </a:endParaRPr>
          </a:p>
          <a:p>
            <a:pPr indent="-381000" lvl="2" marL="1371600" rtl="0" algn="l">
              <a:spcBef>
                <a:spcPts val="0"/>
              </a:spcBef>
              <a:spcAft>
                <a:spcPts val="0"/>
              </a:spcAft>
              <a:buClr>
                <a:schemeClr val="lt1"/>
              </a:buClr>
              <a:buSzPts val="2400"/>
              <a:buChar char="■"/>
            </a:pPr>
            <a:r>
              <a:rPr lang="en" sz="2400">
                <a:solidFill>
                  <a:schemeClr val="lt1"/>
                </a:solidFill>
              </a:rPr>
              <a:t>Indomethacin (Rx only) 50 mg 3 times per day</a:t>
            </a:r>
            <a:endParaRPr sz="2400">
              <a:solidFill>
                <a:schemeClr val="lt1"/>
              </a:solidFill>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1" name="Shape 601"/>
        <p:cNvGrpSpPr/>
        <p:nvPr/>
      </p:nvGrpSpPr>
      <p:grpSpPr>
        <a:xfrm>
          <a:off x="0" y="0"/>
          <a:ext cx="0" cy="0"/>
          <a:chOff x="0" y="0"/>
          <a:chExt cx="0" cy="0"/>
        </a:xfrm>
      </p:grpSpPr>
      <p:sp>
        <p:nvSpPr>
          <p:cNvPr id="602" name="Google Shape;602;p93"/>
          <p:cNvSpPr txBox="1"/>
          <p:nvPr>
            <p:ph type="title"/>
          </p:nvPr>
        </p:nvSpPr>
        <p:spPr>
          <a:xfrm>
            <a:off x="311700" y="-994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560">
                <a:solidFill>
                  <a:srgbClr val="20124D"/>
                </a:solidFill>
              </a:rPr>
              <a:t>Chemical Conjunctival/Corneal Burn</a:t>
            </a:r>
            <a:r>
              <a:rPr lang="en" sz="2560">
                <a:solidFill>
                  <a:srgbClr val="20124D"/>
                </a:solidFill>
              </a:rPr>
              <a:t> </a:t>
            </a:r>
            <a:endParaRPr sz="2560">
              <a:solidFill>
                <a:srgbClr val="20124D"/>
              </a:solidFill>
            </a:endParaRPr>
          </a:p>
        </p:txBody>
      </p:sp>
      <p:sp>
        <p:nvSpPr>
          <p:cNvPr id="603" name="Google Shape;603;p93"/>
          <p:cNvSpPr txBox="1"/>
          <p:nvPr>
            <p:ph idx="1" type="body"/>
          </p:nvPr>
        </p:nvSpPr>
        <p:spPr>
          <a:xfrm>
            <a:off x="0" y="572700"/>
            <a:ext cx="8209500" cy="4570800"/>
          </a:xfrm>
          <a:prstGeom prst="rect">
            <a:avLst/>
          </a:prstGeom>
        </p:spPr>
        <p:txBody>
          <a:bodyPr anchorCtr="0" anchor="t" bIns="91425" lIns="91425" spcFirstLastPara="1" rIns="91425" wrap="square" tIns="91425">
            <a:normAutofit lnSpcReduction="10000"/>
          </a:bodyPr>
          <a:lstStyle/>
          <a:p>
            <a:pPr indent="-381000" lvl="0" marL="457200" rtl="0" algn="l">
              <a:spcBef>
                <a:spcPts val="0"/>
              </a:spcBef>
              <a:spcAft>
                <a:spcPts val="0"/>
              </a:spcAft>
              <a:buClr>
                <a:schemeClr val="lt1"/>
              </a:buClr>
              <a:buSzPts val="2400"/>
              <a:buChar char="❖"/>
            </a:pPr>
            <a:r>
              <a:rPr lang="en" sz="2400">
                <a:solidFill>
                  <a:schemeClr val="lt1"/>
                </a:solidFill>
              </a:rPr>
              <a:t>Chemical Conjunctival </a:t>
            </a:r>
            <a:endParaRPr sz="2400">
              <a:solidFill>
                <a:schemeClr val="lt1"/>
              </a:solidFill>
            </a:endParaRPr>
          </a:p>
          <a:p>
            <a:pPr indent="-381000" lvl="1" marL="914400" rtl="0" algn="l">
              <a:spcBef>
                <a:spcPts val="0"/>
              </a:spcBef>
              <a:spcAft>
                <a:spcPts val="0"/>
              </a:spcAft>
              <a:buClr>
                <a:schemeClr val="lt1"/>
              </a:buClr>
              <a:buSzPts val="2400"/>
              <a:buChar char="➢"/>
            </a:pPr>
            <a:r>
              <a:rPr lang="en" sz="2400">
                <a:solidFill>
                  <a:schemeClr val="lt1"/>
                </a:solidFill>
              </a:rPr>
              <a:t>On phone? Send to Urgent Care. If not, flush at least 30 min </a:t>
            </a:r>
            <a:endParaRPr sz="2400">
              <a:solidFill>
                <a:schemeClr val="lt1"/>
              </a:solidFill>
            </a:endParaRPr>
          </a:p>
          <a:p>
            <a:pPr indent="-381000" lvl="1" marL="914400" rtl="0" algn="l">
              <a:spcBef>
                <a:spcPts val="0"/>
              </a:spcBef>
              <a:spcAft>
                <a:spcPts val="0"/>
              </a:spcAft>
              <a:buClr>
                <a:schemeClr val="lt1"/>
              </a:buClr>
              <a:buSzPts val="2400"/>
              <a:buChar char="➢"/>
            </a:pPr>
            <a:r>
              <a:rPr lang="en" sz="2400">
                <a:solidFill>
                  <a:schemeClr val="lt1"/>
                </a:solidFill>
              </a:rPr>
              <a:t>Measure pH and restore to normal pH 7-7.2</a:t>
            </a:r>
            <a:endParaRPr sz="2400">
              <a:solidFill>
                <a:schemeClr val="lt1"/>
              </a:solidFill>
            </a:endParaRPr>
          </a:p>
          <a:p>
            <a:pPr indent="-381000" lvl="2" marL="1371600" rtl="0" algn="l">
              <a:spcBef>
                <a:spcPts val="0"/>
              </a:spcBef>
              <a:spcAft>
                <a:spcPts val="0"/>
              </a:spcAft>
              <a:buClr>
                <a:schemeClr val="lt1"/>
              </a:buClr>
              <a:buSzPts val="2400"/>
              <a:buChar char="■"/>
            </a:pPr>
            <a:r>
              <a:rPr lang="en" sz="2400">
                <a:solidFill>
                  <a:schemeClr val="lt1"/>
                </a:solidFill>
              </a:rPr>
              <a:t>Re-measure in 15-30 min to ensure stabilized </a:t>
            </a:r>
            <a:endParaRPr sz="2400">
              <a:solidFill>
                <a:schemeClr val="lt1"/>
              </a:solidFill>
            </a:endParaRPr>
          </a:p>
          <a:p>
            <a:pPr indent="-381000" lvl="1" marL="914400" rtl="0" algn="l">
              <a:spcBef>
                <a:spcPts val="0"/>
              </a:spcBef>
              <a:spcAft>
                <a:spcPts val="0"/>
              </a:spcAft>
              <a:buClr>
                <a:schemeClr val="lt1"/>
              </a:buClr>
              <a:buSzPts val="2400"/>
              <a:buChar char="➢"/>
            </a:pPr>
            <a:r>
              <a:rPr lang="en" sz="2400">
                <a:solidFill>
                  <a:schemeClr val="lt1"/>
                </a:solidFill>
              </a:rPr>
              <a:t>Corneal debridement (Wexel sponge)</a:t>
            </a:r>
            <a:endParaRPr sz="2400">
              <a:solidFill>
                <a:schemeClr val="lt1"/>
              </a:solidFill>
            </a:endParaRPr>
          </a:p>
          <a:p>
            <a:pPr indent="-381000" lvl="1" marL="914400" rtl="0" algn="l">
              <a:spcBef>
                <a:spcPts val="0"/>
              </a:spcBef>
              <a:spcAft>
                <a:spcPts val="0"/>
              </a:spcAft>
              <a:buClr>
                <a:schemeClr val="lt1"/>
              </a:buClr>
              <a:buSzPts val="2400"/>
              <a:buChar char="➢"/>
            </a:pPr>
            <a:r>
              <a:rPr lang="en" sz="2400">
                <a:solidFill>
                  <a:schemeClr val="lt1"/>
                </a:solidFill>
              </a:rPr>
              <a:t>Mild burn </a:t>
            </a:r>
            <a:endParaRPr sz="2400">
              <a:solidFill>
                <a:schemeClr val="lt1"/>
              </a:solidFill>
            </a:endParaRPr>
          </a:p>
          <a:p>
            <a:pPr indent="-381000" lvl="2" marL="1371600" rtl="0" algn="l">
              <a:spcBef>
                <a:spcPts val="0"/>
              </a:spcBef>
              <a:spcAft>
                <a:spcPts val="0"/>
              </a:spcAft>
              <a:buClr>
                <a:schemeClr val="lt1"/>
              </a:buClr>
              <a:buSzPts val="2400"/>
              <a:buChar char="■"/>
            </a:pPr>
            <a:r>
              <a:rPr lang="en" sz="2400">
                <a:solidFill>
                  <a:schemeClr val="lt1"/>
                </a:solidFill>
              </a:rPr>
              <a:t>Antibiotic ung (bacitracin, e-mycin) </a:t>
            </a:r>
            <a:endParaRPr sz="2400">
              <a:solidFill>
                <a:schemeClr val="lt1"/>
              </a:solidFill>
            </a:endParaRPr>
          </a:p>
          <a:p>
            <a:pPr indent="-381000" lvl="2" marL="1371600" rtl="0" algn="l">
              <a:spcBef>
                <a:spcPts val="0"/>
              </a:spcBef>
              <a:spcAft>
                <a:spcPts val="0"/>
              </a:spcAft>
              <a:buClr>
                <a:schemeClr val="lt1"/>
              </a:buClr>
              <a:buSzPts val="2400"/>
              <a:buChar char="■"/>
            </a:pPr>
            <a:r>
              <a:rPr lang="en" sz="2400">
                <a:solidFill>
                  <a:schemeClr val="lt1"/>
                </a:solidFill>
              </a:rPr>
              <a:t>Steroid qid </a:t>
            </a:r>
            <a:endParaRPr sz="2400">
              <a:solidFill>
                <a:schemeClr val="lt1"/>
              </a:solidFill>
            </a:endParaRPr>
          </a:p>
          <a:p>
            <a:pPr indent="-381000" lvl="2" marL="1371600" rtl="0" algn="l">
              <a:spcBef>
                <a:spcPts val="0"/>
              </a:spcBef>
              <a:spcAft>
                <a:spcPts val="0"/>
              </a:spcAft>
              <a:buClr>
                <a:schemeClr val="lt1"/>
              </a:buClr>
              <a:buSzPts val="2400"/>
              <a:buChar char="■"/>
            </a:pPr>
            <a:r>
              <a:rPr lang="en" sz="2400">
                <a:solidFill>
                  <a:schemeClr val="lt1"/>
                </a:solidFill>
              </a:rPr>
              <a:t>Cycloplegia/</a:t>
            </a:r>
            <a:r>
              <a:rPr lang="en" sz="2400">
                <a:solidFill>
                  <a:schemeClr val="lt1"/>
                </a:solidFill>
              </a:rPr>
              <a:t>PF Art Tears </a:t>
            </a:r>
            <a:endParaRPr sz="2400">
              <a:solidFill>
                <a:schemeClr val="lt1"/>
              </a:solidFill>
            </a:endParaRPr>
          </a:p>
          <a:p>
            <a:pPr indent="0" lvl="0" marL="914400" rtl="0" algn="l">
              <a:spcBef>
                <a:spcPts val="1200"/>
              </a:spcBef>
              <a:spcAft>
                <a:spcPts val="1200"/>
              </a:spcAft>
              <a:buNone/>
            </a:pPr>
            <a:r>
              <a:t/>
            </a:r>
            <a:endParaRPr sz="2400">
              <a:solidFill>
                <a:schemeClr val="lt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03">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03">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03">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03">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03">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03">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03">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03">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03">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03">
                                            <p:txEl>
                                              <p:pRg end="9" st="9"/>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7" name="Shape 607"/>
        <p:cNvGrpSpPr/>
        <p:nvPr/>
      </p:nvGrpSpPr>
      <p:grpSpPr>
        <a:xfrm>
          <a:off x="0" y="0"/>
          <a:ext cx="0" cy="0"/>
          <a:chOff x="0" y="0"/>
          <a:chExt cx="0" cy="0"/>
        </a:xfrm>
      </p:grpSpPr>
      <p:sp>
        <p:nvSpPr>
          <p:cNvPr id="608" name="Google Shape;608;p94"/>
          <p:cNvSpPr txBox="1"/>
          <p:nvPr>
            <p:ph type="title"/>
          </p:nvPr>
        </p:nvSpPr>
        <p:spPr>
          <a:xfrm>
            <a:off x="2226325" y="-94950"/>
            <a:ext cx="6321600" cy="635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Corneal Burn</a:t>
            </a:r>
            <a:endParaRPr/>
          </a:p>
        </p:txBody>
      </p:sp>
      <p:sp>
        <p:nvSpPr>
          <p:cNvPr id="609" name="Google Shape;609;p94"/>
          <p:cNvSpPr txBox="1"/>
          <p:nvPr>
            <p:ph idx="1" type="body"/>
          </p:nvPr>
        </p:nvSpPr>
        <p:spPr>
          <a:xfrm>
            <a:off x="393750" y="725550"/>
            <a:ext cx="8750400" cy="3984300"/>
          </a:xfrm>
          <a:prstGeom prst="rect">
            <a:avLst/>
          </a:prstGeom>
        </p:spPr>
        <p:txBody>
          <a:bodyPr anchorCtr="0" anchor="t" bIns="91425" lIns="91425" spcFirstLastPara="1" rIns="91425" wrap="square" tIns="91425">
            <a:normAutofit fontScale="85000"/>
          </a:bodyPr>
          <a:lstStyle/>
          <a:p>
            <a:pPr indent="-358140" lvl="1" marL="914400" rtl="0" algn="l">
              <a:spcBef>
                <a:spcPts val="0"/>
              </a:spcBef>
              <a:spcAft>
                <a:spcPts val="0"/>
              </a:spcAft>
              <a:buClr>
                <a:schemeClr val="lt1"/>
              </a:buClr>
              <a:buSzPct val="100000"/>
              <a:buChar char="➢"/>
            </a:pPr>
            <a:r>
              <a:rPr lang="en" sz="2400">
                <a:solidFill>
                  <a:schemeClr val="lt1"/>
                </a:solidFill>
              </a:rPr>
              <a:t>Moderate-severe burn </a:t>
            </a:r>
            <a:endParaRPr sz="2400">
              <a:solidFill>
                <a:schemeClr val="lt1"/>
              </a:solidFill>
            </a:endParaRPr>
          </a:p>
          <a:p>
            <a:pPr indent="-358139" lvl="2" marL="1371600" rtl="0" algn="l">
              <a:spcBef>
                <a:spcPts val="0"/>
              </a:spcBef>
              <a:spcAft>
                <a:spcPts val="0"/>
              </a:spcAft>
              <a:buClr>
                <a:schemeClr val="lt1"/>
              </a:buClr>
              <a:buSzPct val="100000"/>
              <a:buChar char="■"/>
            </a:pPr>
            <a:r>
              <a:rPr lang="en" sz="2400">
                <a:solidFill>
                  <a:schemeClr val="lt1"/>
                </a:solidFill>
              </a:rPr>
              <a:t>Steroid gtt q1h x 7-10 days with rapid taper </a:t>
            </a:r>
            <a:endParaRPr sz="2400">
              <a:solidFill>
                <a:schemeClr val="lt1"/>
              </a:solidFill>
            </a:endParaRPr>
          </a:p>
          <a:p>
            <a:pPr indent="-358139" lvl="2" marL="1371600" rtl="0" algn="l">
              <a:spcBef>
                <a:spcPts val="0"/>
              </a:spcBef>
              <a:spcAft>
                <a:spcPts val="0"/>
              </a:spcAft>
              <a:buClr>
                <a:schemeClr val="lt1"/>
              </a:buClr>
              <a:buSzPct val="100000"/>
              <a:buChar char="■"/>
            </a:pPr>
            <a:r>
              <a:rPr lang="en" sz="2400">
                <a:solidFill>
                  <a:schemeClr val="lt1"/>
                </a:solidFill>
              </a:rPr>
              <a:t>Moxi qid to prevent infection </a:t>
            </a:r>
            <a:endParaRPr sz="2400">
              <a:solidFill>
                <a:schemeClr val="lt1"/>
              </a:solidFill>
            </a:endParaRPr>
          </a:p>
          <a:p>
            <a:pPr indent="-358139" lvl="2" marL="1371600" rtl="0" algn="l">
              <a:spcBef>
                <a:spcPts val="0"/>
              </a:spcBef>
              <a:spcAft>
                <a:spcPts val="0"/>
              </a:spcAft>
              <a:buClr>
                <a:schemeClr val="lt1"/>
              </a:buClr>
              <a:buSzPct val="100000"/>
              <a:buChar char="■"/>
            </a:pPr>
            <a:r>
              <a:rPr lang="en" sz="2400">
                <a:solidFill>
                  <a:schemeClr val="lt1"/>
                </a:solidFill>
              </a:rPr>
              <a:t>Doxycycline 50mg bid to </a:t>
            </a:r>
            <a:r>
              <a:rPr b="1" lang="en" sz="2400">
                <a:solidFill>
                  <a:schemeClr val="lt1"/>
                </a:solidFill>
              </a:rPr>
              <a:t>inhibit</a:t>
            </a:r>
            <a:r>
              <a:rPr lang="en" sz="2400">
                <a:solidFill>
                  <a:schemeClr val="lt1"/>
                </a:solidFill>
              </a:rPr>
              <a:t> matrix metalloproteinases (MMP), reduce risk of corneal melting and Keeps the K clear</a:t>
            </a:r>
            <a:endParaRPr sz="2400">
              <a:solidFill>
                <a:schemeClr val="lt1"/>
              </a:solidFill>
            </a:endParaRPr>
          </a:p>
          <a:p>
            <a:pPr indent="-358139" lvl="2" marL="1371600" rtl="0" algn="l">
              <a:spcBef>
                <a:spcPts val="0"/>
              </a:spcBef>
              <a:spcAft>
                <a:spcPts val="0"/>
              </a:spcAft>
              <a:buClr>
                <a:schemeClr val="lt1"/>
              </a:buClr>
              <a:buSzPct val="100000"/>
              <a:buChar char="■"/>
            </a:pPr>
            <a:r>
              <a:rPr lang="en" sz="2400">
                <a:solidFill>
                  <a:schemeClr val="lt1"/>
                </a:solidFill>
              </a:rPr>
              <a:t>Aqueous suppressant if IOP up: B-Blocker, CAI, Alpha2Agonist</a:t>
            </a:r>
            <a:endParaRPr sz="2400">
              <a:solidFill>
                <a:schemeClr val="lt1"/>
              </a:solidFill>
            </a:endParaRPr>
          </a:p>
          <a:p>
            <a:pPr indent="-358140" lvl="1" marL="914400" rtl="0" algn="l">
              <a:spcBef>
                <a:spcPts val="0"/>
              </a:spcBef>
              <a:spcAft>
                <a:spcPts val="0"/>
              </a:spcAft>
              <a:buClr>
                <a:schemeClr val="lt1"/>
              </a:buClr>
              <a:buSzPct val="100000"/>
              <a:buChar char="➢"/>
            </a:pPr>
            <a:r>
              <a:rPr lang="en" sz="2400">
                <a:solidFill>
                  <a:schemeClr val="lt1"/>
                </a:solidFill>
              </a:rPr>
              <a:t>Amniotic membrane, cold compress, PF Art Tears, cycloplegia</a:t>
            </a:r>
            <a:endParaRPr sz="2400">
              <a:solidFill>
                <a:schemeClr val="lt1"/>
              </a:solidFill>
            </a:endParaRPr>
          </a:p>
          <a:p>
            <a:pPr indent="-358140" lvl="1" marL="914400" rtl="0" algn="l">
              <a:spcBef>
                <a:spcPts val="0"/>
              </a:spcBef>
              <a:spcAft>
                <a:spcPts val="0"/>
              </a:spcAft>
              <a:buClr>
                <a:schemeClr val="lt1"/>
              </a:buClr>
              <a:buSzPct val="100000"/>
              <a:buChar char="➢"/>
            </a:pPr>
            <a:r>
              <a:rPr lang="en" sz="2400">
                <a:solidFill>
                  <a:schemeClr val="lt1"/>
                </a:solidFill>
              </a:rPr>
              <a:t>Pain Management </a:t>
            </a:r>
            <a:endParaRPr sz="2400">
              <a:solidFill>
                <a:schemeClr val="lt1"/>
              </a:solidFill>
            </a:endParaRPr>
          </a:p>
          <a:p>
            <a:pPr indent="-358139" lvl="2" marL="1371600" rtl="0" algn="l">
              <a:spcBef>
                <a:spcPts val="0"/>
              </a:spcBef>
              <a:spcAft>
                <a:spcPts val="0"/>
              </a:spcAft>
              <a:buClr>
                <a:schemeClr val="lt1"/>
              </a:buClr>
              <a:buSzPct val="100000"/>
              <a:buChar char="■"/>
            </a:pPr>
            <a:r>
              <a:rPr lang="en" sz="2400">
                <a:solidFill>
                  <a:schemeClr val="lt1"/>
                </a:solidFill>
              </a:rPr>
              <a:t>Rock NSAID and Acetaminophen</a:t>
            </a:r>
            <a:endParaRPr sz="2400">
              <a:solidFill>
                <a:schemeClr val="lt1"/>
              </a:solidFill>
            </a:endParaRPr>
          </a:p>
          <a:p>
            <a:pPr indent="-358139" lvl="3" marL="1828800" rtl="0" algn="l">
              <a:spcBef>
                <a:spcPts val="0"/>
              </a:spcBef>
              <a:spcAft>
                <a:spcPts val="0"/>
              </a:spcAft>
              <a:buClr>
                <a:schemeClr val="lt1"/>
              </a:buClr>
              <a:buSzPct val="100000"/>
              <a:buChar char="●"/>
            </a:pPr>
            <a:r>
              <a:rPr lang="en" sz="2400">
                <a:solidFill>
                  <a:schemeClr val="lt1"/>
                </a:solidFill>
              </a:rPr>
              <a:t>Opioid PRN  for pain relief for 1-3 days </a:t>
            </a:r>
            <a:endParaRPr sz="2400">
              <a:solidFill>
                <a:schemeClr val="lt1"/>
              </a:solidFill>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3" name="Shape 613"/>
        <p:cNvGrpSpPr/>
        <p:nvPr/>
      </p:nvGrpSpPr>
      <p:grpSpPr>
        <a:xfrm>
          <a:off x="0" y="0"/>
          <a:ext cx="0" cy="0"/>
          <a:chOff x="0" y="0"/>
          <a:chExt cx="0" cy="0"/>
        </a:xfrm>
      </p:grpSpPr>
      <p:sp>
        <p:nvSpPr>
          <p:cNvPr id="614" name="Google Shape;614;p95"/>
          <p:cNvSpPr txBox="1"/>
          <p:nvPr>
            <p:ph type="title"/>
          </p:nvPr>
        </p:nvSpPr>
        <p:spPr>
          <a:xfrm>
            <a:off x="2400250" y="575950"/>
            <a:ext cx="6321600" cy="635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615" name="Google Shape;615;p95"/>
          <p:cNvSpPr txBox="1"/>
          <p:nvPr>
            <p:ph idx="1" type="body"/>
          </p:nvPr>
        </p:nvSpPr>
        <p:spPr>
          <a:xfrm>
            <a:off x="2410112" y="1595776"/>
            <a:ext cx="6321600" cy="3002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descr="clouds and sky,blue sky background with tiny clouds. panorama (Provided by Getty Images)" id="616" name="Google Shape;616;p95"/>
          <p:cNvPicPr preferRelativeResize="0"/>
          <p:nvPr/>
        </p:nvPicPr>
        <p:blipFill>
          <a:blip r:embed="rId3">
            <a:alphaModFix/>
          </a:blip>
          <a:stretch>
            <a:fillRect/>
          </a:stretch>
        </p:blipFill>
        <p:spPr>
          <a:xfrm>
            <a:off x="-85700" y="-85249"/>
            <a:ext cx="9144003" cy="5143501"/>
          </a:xfrm>
          <a:prstGeom prst="rect">
            <a:avLst/>
          </a:prstGeom>
          <a:noFill/>
          <a:ln>
            <a:noFill/>
          </a:ln>
        </p:spPr>
      </p:pic>
      <p:sp>
        <p:nvSpPr>
          <p:cNvPr id="617" name="Google Shape;617;p95"/>
          <p:cNvSpPr txBox="1"/>
          <p:nvPr/>
        </p:nvSpPr>
        <p:spPr>
          <a:xfrm>
            <a:off x="1470200" y="1783075"/>
            <a:ext cx="6836700" cy="307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4000">
                <a:solidFill>
                  <a:schemeClr val="dk2"/>
                </a:solidFill>
                <a:latin typeface="Lato"/>
                <a:ea typeface="Lato"/>
                <a:cs typeface="Lato"/>
                <a:sym typeface="Lato"/>
              </a:rPr>
              <a:t>Any</a:t>
            </a:r>
            <a:r>
              <a:rPr b="1" lang="en" sz="4000">
                <a:solidFill>
                  <a:schemeClr val="dk2"/>
                </a:solidFill>
                <a:latin typeface="Lato"/>
                <a:ea typeface="Lato"/>
                <a:cs typeface="Lato"/>
                <a:sym typeface="Lato"/>
              </a:rPr>
              <a:t> Questions? Thank you!!!</a:t>
            </a:r>
            <a:endParaRPr b="1" sz="4000">
              <a:solidFill>
                <a:schemeClr val="dk2"/>
              </a:solidFill>
              <a:latin typeface="Lato"/>
              <a:ea typeface="Lato"/>
              <a:cs typeface="Lato"/>
              <a:sym typeface="Lato"/>
            </a:endParaRPr>
          </a:p>
        </p:txBody>
      </p:sp>
      <p:pic>
        <p:nvPicPr>
          <p:cNvPr descr="a penguin is walking across a snowy field with the website ohmagif.com in the background (Provided by Tenor)" id="618" name="Google Shape;618;p95"/>
          <p:cNvPicPr preferRelativeResize="0"/>
          <p:nvPr/>
        </p:nvPicPr>
        <p:blipFill>
          <a:blip r:embed="rId4">
            <a:alphaModFix/>
          </a:blip>
          <a:stretch>
            <a:fillRect/>
          </a:stretch>
        </p:blipFill>
        <p:spPr>
          <a:xfrm>
            <a:off x="3006325" y="2962750"/>
            <a:ext cx="3409950" cy="2095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21"/>
          <p:cNvSpPr txBox="1"/>
          <p:nvPr>
            <p:ph idx="1" type="body"/>
          </p:nvPr>
        </p:nvSpPr>
        <p:spPr>
          <a:xfrm>
            <a:off x="0" y="619675"/>
            <a:ext cx="6618600" cy="4570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2000">
                <a:solidFill>
                  <a:srgbClr val="073763"/>
                </a:solidFill>
                <a:latin typeface="Calibri"/>
                <a:ea typeface="Calibri"/>
                <a:cs typeface="Calibri"/>
                <a:sym typeface="Calibri"/>
              </a:rPr>
              <a:t>In the US 1999-2014</a:t>
            </a:r>
            <a:endParaRPr b="1" sz="2000">
              <a:solidFill>
                <a:srgbClr val="073763"/>
              </a:solidFill>
              <a:latin typeface="Calibri"/>
              <a:ea typeface="Calibri"/>
              <a:cs typeface="Calibri"/>
              <a:sym typeface="Calibri"/>
            </a:endParaRPr>
          </a:p>
          <a:p>
            <a:pPr indent="0" lvl="0" marL="0" rtl="0" algn="l">
              <a:spcBef>
                <a:spcPts val="1200"/>
              </a:spcBef>
              <a:spcAft>
                <a:spcPts val="0"/>
              </a:spcAft>
              <a:buNone/>
            </a:pPr>
            <a:r>
              <a:rPr b="1" lang="en" sz="2000">
                <a:solidFill>
                  <a:srgbClr val="073763"/>
                </a:solidFill>
                <a:latin typeface="Calibri"/>
                <a:ea typeface="Calibri"/>
                <a:cs typeface="Calibri"/>
                <a:sym typeface="Calibri"/>
              </a:rPr>
              <a:t> Ages: 25-54 highest death rate </a:t>
            </a:r>
            <a:endParaRPr b="1" sz="2000">
              <a:solidFill>
                <a:srgbClr val="073763"/>
              </a:solidFill>
              <a:latin typeface="Calibri"/>
              <a:ea typeface="Calibri"/>
              <a:cs typeface="Calibri"/>
              <a:sym typeface="Calibri"/>
            </a:endParaRPr>
          </a:p>
          <a:p>
            <a:pPr indent="0" lvl="0" marL="0" rtl="0" algn="l">
              <a:spcBef>
                <a:spcPts val="1200"/>
              </a:spcBef>
              <a:spcAft>
                <a:spcPts val="0"/>
              </a:spcAft>
              <a:buNone/>
            </a:pPr>
            <a:r>
              <a:rPr b="1" lang="en" sz="2000">
                <a:solidFill>
                  <a:srgbClr val="073763"/>
                </a:solidFill>
                <a:latin typeface="Calibri"/>
                <a:ea typeface="Calibri"/>
                <a:cs typeface="Calibri"/>
                <a:sym typeface="Calibri"/>
              </a:rPr>
              <a:t>Mostly White Men</a:t>
            </a:r>
            <a:endParaRPr b="1" sz="2000">
              <a:solidFill>
                <a:srgbClr val="073763"/>
              </a:solidFill>
              <a:latin typeface="Calibri"/>
              <a:ea typeface="Calibri"/>
              <a:cs typeface="Calibri"/>
              <a:sym typeface="Calibri"/>
            </a:endParaRPr>
          </a:p>
          <a:p>
            <a:pPr indent="0" lvl="0" marL="0" rtl="0" algn="l">
              <a:spcBef>
                <a:spcPts val="1200"/>
              </a:spcBef>
              <a:spcAft>
                <a:spcPts val="1200"/>
              </a:spcAft>
              <a:buNone/>
            </a:pPr>
            <a:r>
              <a:rPr lang="en" sz="2400">
                <a:solidFill>
                  <a:srgbClr val="073763"/>
                </a:solidFill>
              </a:rPr>
              <a:t>            </a:t>
            </a:r>
            <a:endParaRPr sz="2400">
              <a:solidFill>
                <a:srgbClr val="073763"/>
              </a:solidFill>
            </a:endParaRPr>
          </a:p>
        </p:txBody>
      </p:sp>
      <p:pic>
        <p:nvPicPr>
          <p:cNvPr id="122" name="Google Shape;122;p21"/>
          <p:cNvPicPr preferRelativeResize="0"/>
          <p:nvPr/>
        </p:nvPicPr>
        <p:blipFill>
          <a:blip r:embed="rId3">
            <a:alphaModFix/>
          </a:blip>
          <a:stretch>
            <a:fillRect/>
          </a:stretch>
        </p:blipFill>
        <p:spPr>
          <a:xfrm>
            <a:off x="4689575" y="572025"/>
            <a:ext cx="4381500" cy="4313050"/>
          </a:xfrm>
          <a:prstGeom prst="rect">
            <a:avLst/>
          </a:prstGeom>
          <a:noFill/>
          <a:ln>
            <a:noFill/>
          </a:ln>
        </p:spPr>
      </p:pic>
      <p:sp>
        <p:nvSpPr>
          <p:cNvPr id="123" name="Google Shape;123;p21"/>
          <p:cNvSpPr txBox="1"/>
          <p:nvPr/>
        </p:nvSpPr>
        <p:spPr>
          <a:xfrm>
            <a:off x="5145450" y="1405352"/>
            <a:ext cx="3000000" cy="233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descr="Opioid Facts and Statistics | HHS.gov" id="124" name="Google Shape;124;p21"/>
          <p:cNvPicPr preferRelativeResize="0"/>
          <p:nvPr/>
        </p:nvPicPr>
        <p:blipFill>
          <a:blip r:embed="rId4">
            <a:alphaModFix/>
          </a:blip>
          <a:stretch>
            <a:fillRect/>
          </a:stretch>
        </p:blipFill>
        <p:spPr>
          <a:xfrm>
            <a:off x="174725" y="2318100"/>
            <a:ext cx="4317475" cy="2389050"/>
          </a:xfrm>
          <a:prstGeom prst="rect">
            <a:avLst/>
          </a:prstGeom>
          <a:noFill/>
          <a:ln>
            <a:noFill/>
          </a:ln>
        </p:spPr>
      </p:pic>
      <p:sp>
        <p:nvSpPr>
          <p:cNvPr id="125" name="Google Shape;125;p21"/>
          <p:cNvSpPr txBox="1"/>
          <p:nvPr/>
        </p:nvSpPr>
        <p:spPr>
          <a:xfrm>
            <a:off x="327125" y="137340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200">
                <a:latin typeface="Times New Roman"/>
                <a:ea typeface="Times New Roman"/>
                <a:cs typeface="Times New Roman"/>
                <a:sym typeface="Times New Roman"/>
              </a:rPr>
              <a:t>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1">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1">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1">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1">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Swiss">
  <a:themeElements>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