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51"/>
  </p:notesMasterIdLst>
  <p:sldIdLst>
    <p:sldId id="256" r:id="rId2"/>
    <p:sldId id="257" r:id="rId3"/>
    <p:sldId id="258" r:id="rId4"/>
    <p:sldId id="311" r:id="rId5"/>
    <p:sldId id="312" r:id="rId6"/>
    <p:sldId id="259" r:id="rId7"/>
    <p:sldId id="265" r:id="rId8"/>
    <p:sldId id="274" r:id="rId9"/>
    <p:sldId id="266" r:id="rId10"/>
    <p:sldId id="276" r:id="rId11"/>
    <p:sldId id="273" r:id="rId12"/>
    <p:sldId id="303" r:id="rId13"/>
    <p:sldId id="304" r:id="rId14"/>
    <p:sldId id="268" r:id="rId15"/>
    <p:sldId id="295" r:id="rId16"/>
    <p:sldId id="296" r:id="rId17"/>
    <p:sldId id="299" r:id="rId18"/>
    <p:sldId id="298" r:id="rId19"/>
    <p:sldId id="310" r:id="rId20"/>
    <p:sldId id="275" r:id="rId21"/>
    <p:sldId id="300" r:id="rId22"/>
    <p:sldId id="260" r:id="rId23"/>
    <p:sldId id="278" r:id="rId24"/>
    <p:sldId id="292" r:id="rId25"/>
    <p:sldId id="301" r:id="rId26"/>
    <p:sldId id="294" r:id="rId27"/>
    <p:sldId id="308" r:id="rId28"/>
    <p:sldId id="306" r:id="rId29"/>
    <p:sldId id="293" r:id="rId30"/>
    <p:sldId id="307" r:id="rId31"/>
    <p:sldId id="269" r:id="rId32"/>
    <p:sldId id="271" r:id="rId33"/>
    <p:sldId id="282" r:id="rId34"/>
    <p:sldId id="313" r:id="rId35"/>
    <p:sldId id="279" r:id="rId36"/>
    <p:sldId id="286" r:id="rId37"/>
    <p:sldId id="281" r:id="rId38"/>
    <p:sldId id="289" r:id="rId39"/>
    <p:sldId id="309" r:id="rId40"/>
    <p:sldId id="280" r:id="rId41"/>
    <p:sldId id="290" r:id="rId42"/>
    <p:sldId id="262" r:id="rId43"/>
    <p:sldId id="284" r:id="rId44"/>
    <p:sldId id="287" r:id="rId45"/>
    <p:sldId id="288" r:id="rId46"/>
    <p:sldId id="285" r:id="rId47"/>
    <p:sldId id="270" r:id="rId48"/>
    <p:sldId id="302" r:id="rId49"/>
    <p:sldId id="277"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5643F-0181-49D9-B2BD-457F03B98A27}" v="559" dt="2021-11-13T22:21:24.948"/>
    <p1510:client id="{0DCF619B-1D00-4756-A631-67C76DC194D3}" v="2" dt="2022-03-01T00:51:57.162"/>
    <p1510:client id="{6407B2E0-93B4-4311-B258-171495977553}" v="57" dt="2021-11-17T23:36:35.525"/>
    <p1510:client id="{80230F63-18EF-4025-962D-EAFCCC124916}" v="5" dt="2023-02-25T21:31:42.728"/>
    <p1510:client id="{9EB3BB69-AC8B-427D-A8C2-E61ED1B44703}" v="818" dt="2022-07-04T18:47:53.197"/>
    <p1510:client id="{B4299901-C01D-41BF-96CF-56BD411BD841}" v="114" dt="2022-03-22T00:28:40.144"/>
    <p1510:client id="{D5364A6E-10EF-4CEF-B8D2-98812EEE53F3}" v="23" dt="2023-02-19T19:17:20.539"/>
    <p1510:client id="{EDD102BA-BF3C-4BAB-AE53-8C8D153508A0}" v="163" dt="2022-02-28T01:42:45.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71" d="100"/>
          <a:sy n="71" d="100"/>
        </p:scale>
        <p:origin x="66"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589F63-981F-487F-8B87-6526F311545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F1DFF47-AE95-4159-A96B-22420ED32D52}">
      <dgm:prSet/>
      <dgm:spPr/>
      <dgm:t>
        <a:bodyPr/>
        <a:lstStyle/>
        <a:p>
          <a:r>
            <a:rPr lang="en-US"/>
            <a:t>In general, the allergic response begins when the body's immune system over-reacts to immunogens or allergens (foreign substances).</a:t>
          </a:r>
        </a:p>
      </dgm:t>
    </dgm:pt>
    <dgm:pt modelId="{0D01707C-E7E2-4FB2-827D-B5E6FF8673DA}" type="parTrans" cxnId="{00C00173-5EBD-4855-AB45-79C8A5377D28}">
      <dgm:prSet/>
      <dgm:spPr/>
      <dgm:t>
        <a:bodyPr/>
        <a:lstStyle/>
        <a:p>
          <a:endParaRPr lang="en-US"/>
        </a:p>
      </dgm:t>
    </dgm:pt>
    <dgm:pt modelId="{350FCB7D-DFF5-4532-BB2F-4C79035F9CAE}" type="sibTrans" cxnId="{00C00173-5EBD-4855-AB45-79C8A5377D28}">
      <dgm:prSet/>
      <dgm:spPr/>
      <dgm:t>
        <a:bodyPr/>
        <a:lstStyle/>
        <a:p>
          <a:endParaRPr lang="en-US"/>
        </a:p>
      </dgm:t>
    </dgm:pt>
    <dgm:pt modelId="{33CD7A2B-E3A0-4592-8C2F-01821538AA84}">
      <dgm:prSet/>
      <dgm:spPr/>
      <dgm:t>
        <a:bodyPr/>
        <a:lstStyle/>
        <a:p>
          <a:r>
            <a:rPr lang="en-US"/>
            <a:t>Response is either innate, or acquired </a:t>
          </a:r>
        </a:p>
      </dgm:t>
    </dgm:pt>
    <dgm:pt modelId="{B999BF18-2BCE-4FA5-BFCA-BFDEC34B9615}" type="parTrans" cxnId="{5F355225-FDD5-4B4D-B39E-87E760E104CE}">
      <dgm:prSet/>
      <dgm:spPr/>
      <dgm:t>
        <a:bodyPr/>
        <a:lstStyle/>
        <a:p>
          <a:endParaRPr lang="en-US"/>
        </a:p>
      </dgm:t>
    </dgm:pt>
    <dgm:pt modelId="{DF0C5C50-168E-4950-BC75-CF8038F9C9B8}" type="sibTrans" cxnId="{5F355225-FDD5-4B4D-B39E-87E760E104CE}">
      <dgm:prSet/>
      <dgm:spPr/>
      <dgm:t>
        <a:bodyPr/>
        <a:lstStyle/>
        <a:p>
          <a:endParaRPr lang="en-US"/>
        </a:p>
      </dgm:t>
    </dgm:pt>
    <dgm:pt modelId="{15091D5B-DE0A-4E72-84C5-0FBD1600902F}">
      <dgm:prSet/>
      <dgm:spPr/>
      <dgm:t>
        <a:bodyPr/>
        <a:lstStyle/>
        <a:p>
          <a:r>
            <a:rPr lang="en-US"/>
            <a:t>Either after multiple exposures to a particular antigen or just a singular one</a:t>
          </a:r>
        </a:p>
      </dgm:t>
    </dgm:pt>
    <dgm:pt modelId="{8EB95B6A-44AF-4FB0-91C2-9E97C839517F}" type="parTrans" cxnId="{EDF3639E-A471-4CE5-81F8-F3BA956C5BC2}">
      <dgm:prSet/>
      <dgm:spPr/>
      <dgm:t>
        <a:bodyPr/>
        <a:lstStyle/>
        <a:p>
          <a:endParaRPr lang="en-US"/>
        </a:p>
      </dgm:t>
    </dgm:pt>
    <dgm:pt modelId="{71335078-609F-45A7-998E-FAAA42E03FF3}" type="sibTrans" cxnId="{EDF3639E-A471-4CE5-81F8-F3BA956C5BC2}">
      <dgm:prSet/>
      <dgm:spPr/>
      <dgm:t>
        <a:bodyPr/>
        <a:lstStyle/>
        <a:p>
          <a:endParaRPr lang="en-US"/>
        </a:p>
      </dgm:t>
    </dgm:pt>
    <dgm:pt modelId="{2F96D4B0-036E-4523-98A3-D348C128E1E6}">
      <dgm:prSet/>
      <dgm:spPr/>
      <dgm:t>
        <a:bodyPr/>
        <a:lstStyle/>
        <a:p>
          <a:r>
            <a:rPr lang="en-US"/>
            <a:t>The mast cell is KING!</a:t>
          </a:r>
        </a:p>
      </dgm:t>
    </dgm:pt>
    <dgm:pt modelId="{7A241B1E-78B6-4CED-B731-570BF6FB4E61}" type="parTrans" cxnId="{C55F793E-E370-4512-9982-24BBF8A5574E}">
      <dgm:prSet/>
      <dgm:spPr/>
      <dgm:t>
        <a:bodyPr/>
        <a:lstStyle/>
        <a:p>
          <a:endParaRPr lang="en-US"/>
        </a:p>
      </dgm:t>
    </dgm:pt>
    <dgm:pt modelId="{06FBA281-A0D8-42CE-9474-8E29C6858C88}" type="sibTrans" cxnId="{C55F793E-E370-4512-9982-24BBF8A5574E}">
      <dgm:prSet/>
      <dgm:spPr/>
      <dgm:t>
        <a:bodyPr/>
        <a:lstStyle/>
        <a:p>
          <a:endParaRPr lang="en-US"/>
        </a:p>
      </dgm:t>
    </dgm:pt>
    <dgm:pt modelId="{3FF906DF-4484-4366-96D1-D51D6091E928}">
      <dgm:prSet/>
      <dgm:spPr/>
      <dgm:t>
        <a:bodyPr/>
        <a:lstStyle/>
        <a:p>
          <a:r>
            <a:rPr lang="en-US"/>
            <a:t>It's function is not specific, but it is associated with:</a:t>
          </a:r>
        </a:p>
      </dgm:t>
    </dgm:pt>
    <dgm:pt modelId="{F43802BE-8D8D-4ABE-835B-ACA912375A10}" type="parTrans" cxnId="{4F1262AE-4647-4AEA-BF59-F1E7352DA6AE}">
      <dgm:prSet/>
      <dgm:spPr/>
      <dgm:t>
        <a:bodyPr/>
        <a:lstStyle/>
        <a:p>
          <a:endParaRPr lang="en-US"/>
        </a:p>
      </dgm:t>
    </dgm:pt>
    <dgm:pt modelId="{95F3E368-678F-4F90-ACAA-39D7485C2F0F}" type="sibTrans" cxnId="{4F1262AE-4647-4AEA-BF59-F1E7352DA6AE}">
      <dgm:prSet/>
      <dgm:spPr/>
      <dgm:t>
        <a:bodyPr/>
        <a:lstStyle/>
        <a:p>
          <a:endParaRPr lang="en-US"/>
        </a:p>
      </dgm:t>
    </dgm:pt>
    <dgm:pt modelId="{2FA7C394-ECCC-4988-AB81-3534A9185758}">
      <dgm:prSet/>
      <dgm:spPr/>
      <dgm:t>
        <a:bodyPr/>
        <a:lstStyle/>
        <a:p>
          <a:r>
            <a:rPr lang="en-US"/>
            <a:t>Chemotaxis </a:t>
          </a:r>
        </a:p>
      </dgm:t>
    </dgm:pt>
    <dgm:pt modelId="{6C8836D2-8C00-46AD-AACA-B7D25E55AC64}" type="parTrans" cxnId="{1399665A-5C0A-4C0A-B116-B234C649F237}">
      <dgm:prSet/>
      <dgm:spPr/>
      <dgm:t>
        <a:bodyPr/>
        <a:lstStyle/>
        <a:p>
          <a:endParaRPr lang="en-US"/>
        </a:p>
      </dgm:t>
    </dgm:pt>
    <dgm:pt modelId="{E74BBA6A-0B67-4EA1-9F8D-7BEC84CD98E7}" type="sibTrans" cxnId="{1399665A-5C0A-4C0A-B116-B234C649F237}">
      <dgm:prSet/>
      <dgm:spPr/>
      <dgm:t>
        <a:bodyPr/>
        <a:lstStyle/>
        <a:p>
          <a:endParaRPr lang="en-US"/>
        </a:p>
      </dgm:t>
    </dgm:pt>
    <dgm:pt modelId="{16B585CB-2C5A-4B68-988B-A5E3E1068BE0}">
      <dgm:prSet/>
      <dgm:spPr/>
      <dgm:t>
        <a:bodyPr/>
        <a:lstStyle/>
        <a:p>
          <a:r>
            <a:rPr lang="en-US"/>
            <a:t>Vasodilation</a:t>
          </a:r>
        </a:p>
      </dgm:t>
    </dgm:pt>
    <dgm:pt modelId="{66118B70-2605-4C71-9DA1-8825690FD114}" type="parTrans" cxnId="{DB9CB1E9-A9C3-4D74-9159-32DF26AE4C5F}">
      <dgm:prSet/>
      <dgm:spPr/>
      <dgm:t>
        <a:bodyPr/>
        <a:lstStyle/>
        <a:p>
          <a:endParaRPr lang="en-US"/>
        </a:p>
      </dgm:t>
    </dgm:pt>
    <dgm:pt modelId="{35165E57-642E-41FD-AC3A-E9579BE9D748}" type="sibTrans" cxnId="{DB9CB1E9-A9C3-4D74-9159-32DF26AE4C5F}">
      <dgm:prSet/>
      <dgm:spPr/>
      <dgm:t>
        <a:bodyPr/>
        <a:lstStyle/>
        <a:p>
          <a:endParaRPr lang="en-US"/>
        </a:p>
      </dgm:t>
    </dgm:pt>
    <dgm:pt modelId="{D869A42A-7C70-4AB7-B0F9-F8332DF715B5}">
      <dgm:prSet/>
      <dgm:spPr/>
      <dgm:t>
        <a:bodyPr/>
        <a:lstStyle/>
        <a:p>
          <a:r>
            <a:rPr lang="en-US"/>
            <a:t>Anticoagulation</a:t>
          </a:r>
        </a:p>
      </dgm:t>
    </dgm:pt>
    <dgm:pt modelId="{F0A0DD41-A903-49BC-A23D-5DB0241793BF}" type="parTrans" cxnId="{2834EE1E-2E3C-4032-9888-12E813F67BE1}">
      <dgm:prSet/>
      <dgm:spPr/>
      <dgm:t>
        <a:bodyPr/>
        <a:lstStyle/>
        <a:p>
          <a:endParaRPr lang="en-US"/>
        </a:p>
      </dgm:t>
    </dgm:pt>
    <dgm:pt modelId="{2E02BF06-281B-472A-9100-C4DC9E457810}" type="sibTrans" cxnId="{2834EE1E-2E3C-4032-9888-12E813F67BE1}">
      <dgm:prSet/>
      <dgm:spPr/>
      <dgm:t>
        <a:bodyPr/>
        <a:lstStyle/>
        <a:p>
          <a:endParaRPr lang="en-US"/>
        </a:p>
      </dgm:t>
    </dgm:pt>
    <dgm:pt modelId="{A1F0F280-D1EC-49BE-9D17-9FCE55CC3EDD}">
      <dgm:prSet/>
      <dgm:spPr/>
      <dgm:t>
        <a:bodyPr/>
        <a:lstStyle/>
        <a:p>
          <a:r>
            <a:rPr lang="en-US"/>
            <a:t>In the conjunctiva, there are 5,000 mast cells/mm</a:t>
          </a:r>
        </a:p>
      </dgm:t>
    </dgm:pt>
    <dgm:pt modelId="{812DB14A-788C-4431-80C3-A7009F5B0D14}" type="parTrans" cxnId="{34A27AB6-1473-44D2-B5D3-7D238FD4FAFC}">
      <dgm:prSet/>
      <dgm:spPr/>
      <dgm:t>
        <a:bodyPr/>
        <a:lstStyle/>
        <a:p>
          <a:endParaRPr lang="en-US"/>
        </a:p>
      </dgm:t>
    </dgm:pt>
    <dgm:pt modelId="{1EC20614-6F18-4C05-A69E-CDE0B5E99D0E}" type="sibTrans" cxnId="{34A27AB6-1473-44D2-B5D3-7D238FD4FAFC}">
      <dgm:prSet/>
      <dgm:spPr/>
      <dgm:t>
        <a:bodyPr/>
        <a:lstStyle/>
        <a:p>
          <a:endParaRPr lang="en-US"/>
        </a:p>
      </dgm:t>
    </dgm:pt>
    <dgm:pt modelId="{AFA1836F-48EE-4DA5-8B35-8E7376C91F98}">
      <dgm:prSet/>
      <dgm:spPr/>
      <dgm:t>
        <a:bodyPr/>
        <a:lstStyle/>
        <a:p>
          <a:r>
            <a:rPr lang="en-US"/>
            <a:t>Each cell contains 5 to 10 picograms of histamine. </a:t>
          </a:r>
        </a:p>
      </dgm:t>
    </dgm:pt>
    <dgm:pt modelId="{5D560B6D-3BB8-4DFB-827A-F12F4AA111E4}" type="parTrans" cxnId="{A070A15D-3365-452A-83D1-6F4A92FE11C6}">
      <dgm:prSet/>
      <dgm:spPr/>
      <dgm:t>
        <a:bodyPr/>
        <a:lstStyle/>
        <a:p>
          <a:endParaRPr lang="en-US"/>
        </a:p>
      </dgm:t>
    </dgm:pt>
    <dgm:pt modelId="{8FADFB60-851F-463B-8E21-66393188D48A}" type="sibTrans" cxnId="{A070A15D-3365-452A-83D1-6F4A92FE11C6}">
      <dgm:prSet/>
      <dgm:spPr/>
      <dgm:t>
        <a:bodyPr/>
        <a:lstStyle/>
        <a:p>
          <a:endParaRPr lang="en-US"/>
        </a:p>
      </dgm:t>
    </dgm:pt>
    <dgm:pt modelId="{F9A2500A-8323-45FB-8FB2-166CE517A3B5}" type="pres">
      <dgm:prSet presAssocID="{AC589F63-981F-487F-8B87-6526F3115450}" presName="linear" presStyleCnt="0">
        <dgm:presLayoutVars>
          <dgm:animLvl val="lvl"/>
          <dgm:resizeHandles val="exact"/>
        </dgm:presLayoutVars>
      </dgm:prSet>
      <dgm:spPr/>
    </dgm:pt>
    <dgm:pt modelId="{1C6B4B83-1F3A-430F-8C60-071A0A994CD8}" type="pres">
      <dgm:prSet presAssocID="{EF1DFF47-AE95-4159-A96B-22420ED32D52}" presName="parentText" presStyleLbl="node1" presStyleIdx="0" presStyleCnt="5">
        <dgm:presLayoutVars>
          <dgm:chMax val="0"/>
          <dgm:bulletEnabled val="1"/>
        </dgm:presLayoutVars>
      </dgm:prSet>
      <dgm:spPr/>
    </dgm:pt>
    <dgm:pt modelId="{3BEAAB3C-A61F-4750-BC14-E3AE870BBA37}" type="pres">
      <dgm:prSet presAssocID="{EF1DFF47-AE95-4159-A96B-22420ED32D52}" presName="childText" presStyleLbl="revTx" presStyleIdx="0" presStyleCnt="2">
        <dgm:presLayoutVars>
          <dgm:bulletEnabled val="1"/>
        </dgm:presLayoutVars>
      </dgm:prSet>
      <dgm:spPr/>
    </dgm:pt>
    <dgm:pt modelId="{062ADEB0-C3D0-4356-90A9-0219C1086952}" type="pres">
      <dgm:prSet presAssocID="{2F96D4B0-036E-4523-98A3-D348C128E1E6}" presName="parentText" presStyleLbl="node1" presStyleIdx="1" presStyleCnt="5">
        <dgm:presLayoutVars>
          <dgm:chMax val="0"/>
          <dgm:bulletEnabled val="1"/>
        </dgm:presLayoutVars>
      </dgm:prSet>
      <dgm:spPr/>
    </dgm:pt>
    <dgm:pt modelId="{6EDD19F2-81AC-40E5-8A18-A7163B58E619}" type="pres">
      <dgm:prSet presAssocID="{06FBA281-A0D8-42CE-9474-8E29C6858C88}" presName="spacer" presStyleCnt="0"/>
      <dgm:spPr/>
    </dgm:pt>
    <dgm:pt modelId="{5ED59CED-5CF6-478A-A329-BCA00680C9A3}" type="pres">
      <dgm:prSet presAssocID="{3FF906DF-4484-4366-96D1-D51D6091E928}" presName="parentText" presStyleLbl="node1" presStyleIdx="2" presStyleCnt="5">
        <dgm:presLayoutVars>
          <dgm:chMax val="0"/>
          <dgm:bulletEnabled val="1"/>
        </dgm:presLayoutVars>
      </dgm:prSet>
      <dgm:spPr/>
    </dgm:pt>
    <dgm:pt modelId="{1C92756B-0A7B-4236-9288-C4F7CA52984F}" type="pres">
      <dgm:prSet presAssocID="{3FF906DF-4484-4366-96D1-D51D6091E928}" presName="childText" presStyleLbl="revTx" presStyleIdx="1" presStyleCnt="2">
        <dgm:presLayoutVars>
          <dgm:bulletEnabled val="1"/>
        </dgm:presLayoutVars>
      </dgm:prSet>
      <dgm:spPr/>
    </dgm:pt>
    <dgm:pt modelId="{F2BA45F7-6866-4C0A-82DE-459E641EA9B2}" type="pres">
      <dgm:prSet presAssocID="{A1F0F280-D1EC-49BE-9D17-9FCE55CC3EDD}" presName="parentText" presStyleLbl="node1" presStyleIdx="3" presStyleCnt="5">
        <dgm:presLayoutVars>
          <dgm:chMax val="0"/>
          <dgm:bulletEnabled val="1"/>
        </dgm:presLayoutVars>
      </dgm:prSet>
      <dgm:spPr/>
    </dgm:pt>
    <dgm:pt modelId="{218043E5-DDCE-40E6-A22C-6DC52546C84B}" type="pres">
      <dgm:prSet presAssocID="{1EC20614-6F18-4C05-A69E-CDE0B5E99D0E}" presName="spacer" presStyleCnt="0"/>
      <dgm:spPr/>
    </dgm:pt>
    <dgm:pt modelId="{E03A73AC-ACCD-41EE-8D10-34CF764ACA85}" type="pres">
      <dgm:prSet presAssocID="{AFA1836F-48EE-4DA5-8B35-8E7376C91F98}" presName="parentText" presStyleLbl="node1" presStyleIdx="4" presStyleCnt="5">
        <dgm:presLayoutVars>
          <dgm:chMax val="0"/>
          <dgm:bulletEnabled val="1"/>
        </dgm:presLayoutVars>
      </dgm:prSet>
      <dgm:spPr/>
    </dgm:pt>
  </dgm:ptLst>
  <dgm:cxnLst>
    <dgm:cxn modelId="{BEF3FC07-CFF9-4F2C-80BE-5FF34D300996}" type="presOf" srcId="{AC589F63-981F-487F-8B87-6526F3115450}" destId="{F9A2500A-8323-45FB-8FB2-166CE517A3B5}" srcOrd="0" destOrd="0" presId="urn:microsoft.com/office/officeart/2005/8/layout/vList2"/>
    <dgm:cxn modelId="{2834EE1E-2E3C-4032-9888-12E813F67BE1}" srcId="{3FF906DF-4484-4366-96D1-D51D6091E928}" destId="{D869A42A-7C70-4AB7-B0F9-F8332DF715B5}" srcOrd="2" destOrd="0" parTransId="{F0A0DD41-A903-49BC-A23D-5DB0241793BF}" sibTransId="{2E02BF06-281B-472A-9100-C4DC9E457810}"/>
    <dgm:cxn modelId="{3BB8B224-13C9-4671-BD82-C725D9999DA0}" type="presOf" srcId="{16B585CB-2C5A-4B68-988B-A5E3E1068BE0}" destId="{1C92756B-0A7B-4236-9288-C4F7CA52984F}" srcOrd="0" destOrd="1" presId="urn:microsoft.com/office/officeart/2005/8/layout/vList2"/>
    <dgm:cxn modelId="{5F355225-FDD5-4B4D-B39E-87E760E104CE}" srcId="{EF1DFF47-AE95-4159-A96B-22420ED32D52}" destId="{33CD7A2B-E3A0-4592-8C2F-01821538AA84}" srcOrd="0" destOrd="0" parTransId="{B999BF18-2BCE-4FA5-BFCA-BFDEC34B9615}" sibTransId="{DF0C5C50-168E-4950-BC75-CF8038F9C9B8}"/>
    <dgm:cxn modelId="{D6069C35-D54D-4A70-A2C0-FE93E469F93C}" type="presOf" srcId="{A1F0F280-D1EC-49BE-9D17-9FCE55CC3EDD}" destId="{F2BA45F7-6866-4C0A-82DE-459E641EA9B2}" srcOrd="0" destOrd="0" presId="urn:microsoft.com/office/officeart/2005/8/layout/vList2"/>
    <dgm:cxn modelId="{9E19393C-A1D0-43BB-9C76-99A731B0DA94}" type="presOf" srcId="{2FA7C394-ECCC-4988-AB81-3534A9185758}" destId="{1C92756B-0A7B-4236-9288-C4F7CA52984F}" srcOrd="0" destOrd="0" presId="urn:microsoft.com/office/officeart/2005/8/layout/vList2"/>
    <dgm:cxn modelId="{C55F793E-E370-4512-9982-24BBF8A5574E}" srcId="{AC589F63-981F-487F-8B87-6526F3115450}" destId="{2F96D4B0-036E-4523-98A3-D348C128E1E6}" srcOrd="1" destOrd="0" parTransId="{7A241B1E-78B6-4CED-B731-570BF6FB4E61}" sibTransId="{06FBA281-A0D8-42CE-9474-8E29C6858C88}"/>
    <dgm:cxn modelId="{A070A15D-3365-452A-83D1-6F4A92FE11C6}" srcId="{AC589F63-981F-487F-8B87-6526F3115450}" destId="{AFA1836F-48EE-4DA5-8B35-8E7376C91F98}" srcOrd="4" destOrd="0" parTransId="{5D560B6D-3BB8-4DFB-827A-F12F4AA111E4}" sibTransId="{8FADFB60-851F-463B-8E21-66393188D48A}"/>
    <dgm:cxn modelId="{1FFD3C5F-C1A4-4FD4-B882-F03175F4CE00}" type="presOf" srcId="{2F96D4B0-036E-4523-98A3-D348C128E1E6}" destId="{062ADEB0-C3D0-4356-90A9-0219C1086952}" srcOrd="0" destOrd="0" presId="urn:microsoft.com/office/officeart/2005/8/layout/vList2"/>
    <dgm:cxn modelId="{C5672B46-A24D-4DBD-A268-471AD84C5613}" type="presOf" srcId="{D869A42A-7C70-4AB7-B0F9-F8332DF715B5}" destId="{1C92756B-0A7B-4236-9288-C4F7CA52984F}" srcOrd="0" destOrd="2" presId="urn:microsoft.com/office/officeart/2005/8/layout/vList2"/>
    <dgm:cxn modelId="{00C00173-5EBD-4855-AB45-79C8A5377D28}" srcId="{AC589F63-981F-487F-8B87-6526F3115450}" destId="{EF1DFF47-AE95-4159-A96B-22420ED32D52}" srcOrd="0" destOrd="0" parTransId="{0D01707C-E7E2-4FB2-827D-B5E6FF8673DA}" sibTransId="{350FCB7D-DFF5-4532-BB2F-4C79035F9CAE}"/>
    <dgm:cxn modelId="{8EBB4855-DEB2-49EA-9B64-50AE851887F9}" type="presOf" srcId="{AFA1836F-48EE-4DA5-8B35-8E7376C91F98}" destId="{E03A73AC-ACCD-41EE-8D10-34CF764ACA85}" srcOrd="0" destOrd="0" presId="urn:microsoft.com/office/officeart/2005/8/layout/vList2"/>
    <dgm:cxn modelId="{1399665A-5C0A-4C0A-B116-B234C649F237}" srcId="{3FF906DF-4484-4366-96D1-D51D6091E928}" destId="{2FA7C394-ECCC-4988-AB81-3534A9185758}" srcOrd="0" destOrd="0" parTransId="{6C8836D2-8C00-46AD-AACA-B7D25E55AC64}" sibTransId="{E74BBA6A-0B67-4EA1-9F8D-7BEC84CD98E7}"/>
    <dgm:cxn modelId="{B066A97F-D87B-4DDF-B494-176EFAD40FF3}" type="presOf" srcId="{EF1DFF47-AE95-4159-A96B-22420ED32D52}" destId="{1C6B4B83-1F3A-430F-8C60-071A0A994CD8}" srcOrd="0" destOrd="0" presId="urn:microsoft.com/office/officeart/2005/8/layout/vList2"/>
    <dgm:cxn modelId="{EDF3639E-A471-4CE5-81F8-F3BA956C5BC2}" srcId="{EF1DFF47-AE95-4159-A96B-22420ED32D52}" destId="{15091D5B-DE0A-4E72-84C5-0FBD1600902F}" srcOrd="1" destOrd="0" parTransId="{8EB95B6A-44AF-4FB0-91C2-9E97C839517F}" sibTransId="{71335078-609F-45A7-998E-FAAA42E03FF3}"/>
    <dgm:cxn modelId="{4F1262AE-4647-4AEA-BF59-F1E7352DA6AE}" srcId="{AC589F63-981F-487F-8B87-6526F3115450}" destId="{3FF906DF-4484-4366-96D1-D51D6091E928}" srcOrd="2" destOrd="0" parTransId="{F43802BE-8D8D-4ABE-835B-ACA912375A10}" sibTransId="{95F3E368-678F-4F90-ACAA-39D7485C2F0F}"/>
    <dgm:cxn modelId="{34A27AB6-1473-44D2-B5D3-7D238FD4FAFC}" srcId="{AC589F63-981F-487F-8B87-6526F3115450}" destId="{A1F0F280-D1EC-49BE-9D17-9FCE55CC3EDD}" srcOrd="3" destOrd="0" parTransId="{812DB14A-788C-4431-80C3-A7009F5B0D14}" sibTransId="{1EC20614-6F18-4C05-A69E-CDE0B5E99D0E}"/>
    <dgm:cxn modelId="{12AAB9BB-EE22-46C0-8175-F8F7571F7EFA}" type="presOf" srcId="{3FF906DF-4484-4366-96D1-D51D6091E928}" destId="{5ED59CED-5CF6-478A-A329-BCA00680C9A3}" srcOrd="0" destOrd="0" presId="urn:microsoft.com/office/officeart/2005/8/layout/vList2"/>
    <dgm:cxn modelId="{DB9CB1E9-A9C3-4D74-9159-32DF26AE4C5F}" srcId="{3FF906DF-4484-4366-96D1-D51D6091E928}" destId="{16B585CB-2C5A-4B68-988B-A5E3E1068BE0}" srcOrd="1" destOrd="0" parTransId="{66118B70-2605-4C71-9DA1-8825690FD114}" sibTransId="{35165E57-642E-41FD-AC3A-E9579BE9D748}"/>
    <dgm:cxn modelId="{D17257F7-DBA7-451D-AEF0-05E843CCDC84}" type="presOf" srcId="{15091D5B-DE0A-4E72-84C5-0FBD1600902F}" destId="{3BEAAB3C-A61F-4750-BC14-E3AE870BBA37}" srcOrd="0" destOrd="1" presId="urn:microsoft.com/office/officeart/2005/8/layout/vList2"/>
    <dgm:cxn modelId="{DEEFA8FA-1ECE-43FB-AF91-D980A83356DF}" type="presOf" srcId="{33CD7A2B-E3A0-4592-8C2F-01821538AA84}" destId="{3BEAAB3C-A61F-4750-BC14-E3AE870BBA37}" srcOrd="0" destOrd="0" presId="urn:microsoft.com/office/officeart/2005/8/layout/vList2"/>
    <dgm:cxn modelId="{45404136-207D-4870-A694-E4FF0B4A0ECF}" type="presParOf" srcId="{F9A2500A-8323-45FB-8FB2-166CE517A3B5}" destId="{1C6B4B83-1F3A-430F-8C60-071A0A994CD8}" srcOrd="0" destOrd="0" presId="urn:microsoft.com/office/officeart/2005/8/layout/vList2"/>
    <dgm:cxn modelId="{DEF80F09-6438-4D35-B15C-5DF02684CF1A}" type="presParOf" srcId="{F9A2500A-8323-45FB-8FB2-166CE517A3B5}" destId="{3BEAAB3C-A61F-4750-BC14-E3AE870BBA37}" srcOrd="1" destOrd="0" presId="urn:microsoft.com/office/officeart/2005/8/layout/vList2"/>
    <dgm:cxn modelId="{A70C5899-BABD-440B-AFBD-BFEF61786FE5}" type="presParOf" srcId="{F9A2500A-8323-45FB-8FB2-166CE517A3B5}" destId="{062ADEB0-C3D0-4356-90A9-0219C1086952}" srcOrd="2" destOrd="0" presId="urn:microsoft.com/office/officeart/2005/8/layout/vList2"/>
    <dgm:cxn modelId="{F85000B3-AC86-4DC0-94E3-5543923D73EA}" type="presParOf" srcId="{F9A2500A-8323-45FB-8FB2-166CE517A3B5}" destId="{6EDD19F2-81AC-40E5-8A18-A7163B58E619}" srcOrd="3" destOrd="0" presId="urn:microsoft.com/office/officeart/2005/8/layout/vList2"/>
    <dgm:cxn modelId="{5E6457BA-64CE-4ACE-8775-0D66D4379139}" type="presParOf" srcId="{F9A2500A-8323-45FB-8FB2-166CE517A3B5}" destId="{5ED59CED-5CF6-478A-A329-BCA00680C9A3}" srcOrd="4" destOrd="0" presId="urn:microsoft.com/office/officeart/2005/8/layout/vList2"/>
    <dgm:cxn modelId="{887BFB3A-C75C-4CD4-8128-9B46D074C158}" type="presParOf" srcId="{F9A2500A-8323-45FB-8FB2-166CE517A3B5}" destId="{1C92756B-0A7B-4236-9288-C4F7CA52984F}" srcOrd="5" destOrd="0" presId="urn:microsoft.com/office/officeart/2005/8/layout/vList2"/>
    <dgm:cxn modelId="{669D0016-336E-48A2-B056-F959E242D4F5}" type="presParOf" srcId="{F9A2500A-8323-45FB-8FB2-166CE517A3B5}" destId="{F2BA45F7-6866-4C0A-82DE-459E641EA9B2}" srcOrd="6" destOrd="0" presId="urn:microsoft.com/office/officeart/2005/8/layout/vList2"/>
    <dgm:cxn modelId="{87AEF18A-F96B-45F6-859D-2F9BA88AF35A}" type="presParOf" srcId="{F9A2500A-8323-45FB-8FB2-166CE517A3B5}" destId="{218043E5-DDCE-40E6-A22C-6DC52546C84B}" srcOrd="7" destOrd="0" presId="urn:microsoft.com/office/officeart/2005/8/layout/vList2"/>
    <dgm:cxn modelId="{A086177B-AF7D-459E-BBD7-260606F29EF8}" type="presParOf" srcId="{F9A2500A-8323-45FB-8FB2-166CE517A3B5}" destId="{E03A73AC-ACCD-41EE-8D10-34CF764ACA8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5DF642-EE56-4E3A-9BD9-71DAB6EA057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E4B6BF3-455D-4818-AB59-7D1BFB689D67}">
      <dgm:prSet/>
      <dgm:spPr/>
      <dgm:t>
        <a:bodyPr/>
        <a:lstStyle/>
        <a:p>
          <a:r>
            <a:rPr lang="en-US"/>
            <a:t>Mast cell degranulation results in:</a:t>
          </a:r>
        </a:p>
      </dgm:t>
    </dgm:pt>
    <dgm:pt modelId="{49402B59-7E2E-4A5D-AD3E-066CBF5E8683}" type="parTrans" cxnId="{49AB7C2C-C764-4B2F-80E5-402A9EE1E70C}">
      <dgm:prSet/>
      <dgm:spPr/>
      <dgm:t>
        <a:bodyPr/>
        <a:lstStyle/>
        <a:p>
          <a:endParaRPr lang="en-US"/>
        </a:p>
      </dgm:t>
    </dgm:pt>
    <dgm:pt modelId="{D7135612-3723-4A00-95BC-9A38A9339BC4}" type="sibTrans" cxnId="{49AB7C2C-C764-4B2F-80E5-402A9EE1E70C}">
      <dgm:prSet/>
      <dgm:spPr/>
      <dgm:t>
        <a:bodyPr/>
        <a:lstStyle/>
        <a:p>
          <a:endParaRPr lang="en-US"/>
        </a:p>
      </dgm:t>
    </dgm:pt>
    <dgm:pt modelId="{4C53A2DB-4123-4CDE-A2AF-FDC6BA357F61}">
      <dgm:prSet/>
      <dgm:spPr/>
      <dgm:t>
        <a:bodyPr/>
        <a:lstStyle/>
        <a:p>
          <a:r>
            <a:rPr lang="en-US"/>
            <a:t>Tearing, stringy white mucus </a:t>
          </a:r>
        </a:p>
      </dgm:t>
    </dgm:pt>
    <dgm:pt modelId="{4BFA0E93-F397-4482-9911-998608915488}" type="parTrans" cxnId="{76745D39-66C7-4DC4-A75D-FC609E139530}">
      <dgm:prSet/>
      <dgm:spPr/>
      <dgm:t>
        <a:bodyPr/>
        <a:lstStyle/>
        <a:p>
          <a:endParaRPr lang="en-US"/>
        </a:p>
      </dgm:t>
    </dgm:pt>
    <dgm:pt modelId="{5EE7FCB5-10F8-4D5A-9AE9-946009056003}" type="sibTrans" cxnId="{76745D39-66C7-4DC4-A75D-FC609E139530}">
      <dgm:prSet/>
      <dgm:spPr/>
      <dgm:t>
        <a:bodyPr/>
        <a:lstStyle/>
        <a:p>
          <a:endParaRPr lang="en-US"/>
        </a:p>
      </dgm:t>
    </dgm:pt>
    <dgm:pt modelId="{EAF1076A-999E-42C3-96B9-0E1B97D037E7}">
      <dgm:prSet/>
      <dgm:spPr/>
      <dgm:t>
        <a:bodyPr/>
        <a:lstStyle/>
        <a:p>
          <a:r>
            <a:rPr lang="en-US"/>
            <a:t>Lid and conjunctival chemosis, papillary response</a:t>
          </a:r>
        </a:p>
      </dgm:t>
    </dgm:pt>
    <dgm:pt modelId="{88E31846-6E2C-403C-977F-288795A1A352}" type="parTrans" cxnId="{88E51813-7B39-4CD7-A59C-5E6C5F3BF6DC}">
      <dgm:prSet/>
      <dgm:spPr/>
      <dgm:t>
        <a:bodyPr/>
        <a:lstStyle/>
        <a:p>
          <a:endParaRPr lang="en-US"/>
        </a:p>
      </dgm:t>
    </dgm:pt>
    <dgm:pt modelId="{4277CCFE-F42B-4195-BA4D-195C6958F5B7}" type="sibTrans" cxnId="{88E51813-7B39-4CD7-A59C-5E6C5F3BF6DC}">
      <dgm:prSet/>
      <dgm:spPr/>
      <dgm:t>
        <a:bodyPr/>
        <a:lstStyle/>
        <a:p>
          <a:endParaRPr lang="en-US"/>
        </a:p>
      </dgm:t>
    </dgm:pt>
    <dgm:pt modelId="{E050F50C-8BDB-43B1-B9EE-E3E2717716C1}">
      <dgm:prSet/>
      <dgm:spPr/>
      <dgm:t>
        <a:bodyPr/>
        <a:lstStyle/>
        <a:p>
          <a:r>
            <a:rPr lang="en-US"/>
            <a:t>Vasodilation (conjunctival hyperemia)</a:t>
          </a:r>
        </a:p>
      </dgm:t>
    </dgm:pt>
    <dgm:pt modelId="{8D87C59C-6F88-481B-8C77-DC29B5E85257}" type="parTrans" cxnId="{B8BE4A96-0D05-4EAA-B902-B70EDD8C8A4F}">
      <dgm:prSet/>
      <dgm:spPr/>
      <dgm:t>
        <a:bodyPr/>
        <a:lstStyle/>
        <a:p>
          <a:endParaRPr lang="en-US"/>
        </a:p>
      </dgm:t>
    </dgm:pt>
    <dgm:pt modelId="{F24BAA93-F271-4699-B4B4-62BCA2E65E0B}" type="sibTrans" cxnId="{B8BE4A96-0D05-4EAA-B902-B70EDD8C8A4F}">
      <dgm:prSet/>
      <dgm:spPr/>
      <dgm:t>
        <a:bodyPr/>
        <a:lstStyle/>
        <a:p>
          <a:endParaRPr lang="en-US"/>
        </a:p>
      </dgm:t>
    </dgm:pt>
    <dgm:pt modelId="{22BA54C9-755B-4FB4-8A84-DF7DC6185EE8}">
      <dgm:prSet/>
      <dgm:spPr/>
      <dgm:t>
        <a:bodyPr/>
        <a:lstStyle/>
        <a:p>
          <a:r>
            <a:rPr lang="en-US"/>
            <a:t>In some cases, rhinitis </a:t>
          </a:r>
        </a:p>
      </dgm:t>
    </dgm:pt>
    <dgm:pt modelId="{C13D8EFE-5446-4C9E-874E-145E277B8A3E}" type="parTrans" cxnId="{C1CD6B26-6E75-4BB8-9735-39664D1A7E58}">
      <dgm:prSet/>
      <dgm:spPr/>
      <dgm:t>
        <a:bodyPr/>
        <a:lstStyle/>
        <a:p>
          <a:endParaRPr lang="en-US"/>
        </a:p>
      </dgm:t>
    </dgm:pt>
    <dgm:pt modelId="{3445F847-EE13-45DD-8BE0-042A1F01BA95}" type="sibTrans" cxnId="{C1CD6B26-6E75-4BB8-9735-39664D1A7E58}">
      <dgm:prSet/>
      <dgm:spPr/>
      <dgm:t>
        <a:bodyPr/>
        <a:lstStyle/>
        <a:p>
          <a:endParaRPr lang="en-US"/>
        </a:p>
      </dgm:t>
    </dgm:pt>
    <dgm:pt modelId="{0CA5E653-C73B-4849-B5FF-0A864A1E1675}" type="pres">
      <dgm:prSet presAssocID="{4E5DF642-EE56-4E3A-9BD9-71DAB6EA0579}" presName="linear" presStyleCnt="0">
        <dgm:presLayoutVars>
          <dgm:animLvl val="lvl"/>
          <dgm:resizeHandles val="exact"/>
        </dgm:presLayoutVars>
      </dgm:prSet>
      <dgm:spPr/>
    </dgm:pt>
    <dgm:pt modelId="{12D09B43-DE40-4CBF-82D5-F2B2270B8207}" type="pres">
      <dgm:prSet presAssocID="{1E4B6BF3-455D-4818-AB59-7D1BFB689D67}" presName="parentText" presStyleLbl="node1" presStyleIdx="0" presStyleCnt="5">
        <dgm:presLayoutVars>
          <dgm:chMax val="0"/>
          <dgm:bulletEnabled val="1"/>
        </dgm:presLayoutVars>
      </dgm:prSet>
      <dgm:spPr/>
    </dgm:pt>
    <dgm:pt modelId="{14BCA14D-0B4A-4283-8BC3-6C92E722F640}" type="pres">
      <dgm:prSet presAssocID="{D7135612-3723-4A00-95BC-9A38A9339BC4}" presName="spacer" presStyleCnt="0"/>
      <dgm:spPr/>
    </dgm:pt>
    <dgm:pt modelId="{EC5811A2-8C60-49EC-993C-F8E721DA2045}" type="pres">
      <dgm:prSet presAssocID="{4C53A2DB-4123-4CDE-A2AF-FDC6BA357F61}" presName="parentText" presStyleLbl="node1" presStyleIdx="1" presStyleCnt="5">
        <dgm:presLayoutVars>
          <dgm:chMax val="0"/>
          <dgm:bulletEnabled val="1"/>
        </dgm:presLayoutVars>
      </dgm:prSet>
      <dgm:spPr/>
    </dgm:pt>
    <dgm:pt modelId="{5EF3ED8C-66EF-4C2C-B8E1-8EAAA5E30D31}" type="pres">
      <dgm:prSet presAssocID="{5EE7FCB5-10F8-4D5A-9AE9-946009056003}" presName="spacer" presStyleCnt="0"/>
      <dgm:spPr/>
    </dgm:pt>
    <dgm:pt modelId="{D4360D22-399C-4023-A4E4-0C9CAA9B2EA5}" type="pres">
      <dgm:prSet presAssocID="{EAF1076A-999E-42C3-96B9-0E1B97D037E7}" presName="parentText" presStyleLbl="node1" presStyleIdx="2" presStyleCnt="5">
        <dgm:presLayoutVars>
          <dgm:chMax val="0"/>
          <dgm:bulletEnabled val="1"/>
        </dgm:presLayoutVars>
      </dgm:prSet>
      <dgm:spPr/>
    </dgm:pt>
    <dgm:pt modelId="{CAFE79A4-A6C2-477D-BE0C-914F52651605}" type="pres">
      <dgm:prSet presAssocID="{4277CCFE-F42B-4195-BA4D-195C6958F5B7}" presName="spacer" presStyleCnt="0"/>
      <dgm:spPr/>
    </dgm:pt>
    <dgm:pt modelId="{45FFDA4C-0C7E-4134-8935-DD3495A84143}" type="pres">
      <dgm:prSet presAssocID="{E050F50C-8BDB-43B1-B9EE-E3E2717716C1}" presName="parentText" presStyleLbl="node1" presStyleIdx="3" presStyleCnt="5">
        <dgm:presLayoutVars>
          <dgm:chMax val="0"/>
          <dgm:bulletEnabled val="1"/>
        </dgm:presLayoutVars>
      </dgm:prSet>
      <dgm:spPr/>
    </dgm:pt>
    <dgm:pt modelId="{F180D091-1F47-4DFE-8419-5E78468CE4E4}" type="pres">
      <dgm:prSet presAssocID="{F24BAA93-F271-4699-B4B4-62BCA2E65E0B}" presName="spacer" presStyleCnt="0"/>
      <dgm:spPr/>
    </dgm:pt>
    <dgm:pt modelId="{5BB51C50-49F6-4D50-9DBD-403FC61CA873}" type="pres">
      <dgm:prSet presAssocID="{22BA54C9-755B-4FB4-8A84-DF7DC6185EE8}" presName="parentText" presStyleLbl="node1" presStyleIdx="4" presStyleCnt="5">
        <dgm:presLayoutVars>
          <dgm:chMax val="0"/>
          <dgm:bulletEnabled val="1"/>
        </dgm:presLayoutVars>
      </dgm:prSet>
      <dgm:spPr/>
    </dgm:pt>
  </dgm:ptLst>
  <dgm:cxnLst>
    <dgm:cxn modelId="{4AA39304-D6EA-4F7E-B7EF-FA845EFB4376}" type="presOf" srcId="{22BA54C9-755B-4FB4-8A84-DF7DC6185EE8}" destId="{5BB51C50-49F6-4D50-9DBD-403FC61CA873}" srcOrd="0" destOrd="0" presId="urn:microsoft.com/office/officeart/2005/8/layout/vList2"/>
    <dgm:cxn modelId="{88E51813-7B39-4CD7-A59C-5E6C5F3BF6DC}" srcId="{4E5DF642-EE56-4E3A-9BD9-71DAB6EA0579}" destId="{EAF1076A-999E-42C3-96B9-0E1B97D037E7}" srcOrd="2" destOrd="0" parTransId="{88E31846-6E2C-403C-977F-288795A1A352}" sibTransId="{4277CCFE-F42B-4195-BA4D-195C6958F5B7}"/>
    <dgm:cxn modelId="{CEC5AE22-98EC-4214-96E5-DFAC8644CB27}" type="presOf" srcId="{4C53A2DB-4123-4CDE-A2AF-FDC6BA357F61}" destId="{EC5811A2-8C60-49EC-993C-F8E721DA2045}" srcOrd="0" destOrd="0" presId="urn:microsoft.com/office/officeart/2005/8/layout/vList2"/>
    <dgm:cxn modelId="{C1CD6B26-6E75-4BB8-9735-39664D1A7E58}" srcId="{4E5DF642-EE56-4E3A-9BD9-71DAB6EA0579}" destId="{22BA54C9-755B-4FB4-8A84-DF7DC6185EE8}" srcOrd="4" destOrd="0" parTransId="{C13D8EFE-5446-4C9E-874E-145E277B8A3E}" sibTransId="{3445F847-EE13-45DD-8BE0-042A1F01BA95}"/>
    <dgm:cxn modelId="{49AB7C2C-C764-4B2F-80E5-402A9EE1E70C}" srcId="{4E5DF642-EE56-4E3A-9BD9-71DAB6EA0579}" destId="{1E4B6BF3-455D-4818-AB59-7D1BFB689D67}" srcOrd="0" destOrd="0" parTransId="{49402B59-7E2E-4A5D-AD3E-066CBF5E8683}" sibTransId="{D7135612-3723-4A00-95BC-9A38A9339BC4}"/>
    <dgm:cxn modelId="{76745D39-66C7-4DC4-A75D-FC609E139530}" srcId="{4E5DF642-EE56-4E3A-9BD9-71DAB6EA0579}" destId="{4C53A2DB-4123-4CDE-A2AF-FDC6BA357F61}" srcOrd="1" destOrd="0" parTransId="{4BFA0E93-F397-4482-9911-998608915488}" sibTransId="{5EE7FCB5-10F8-4D5A-9AE9-946009056003}"/>
    <dgm:cxn modelId="{AA8B544F-C3BD-49E6-BBEC-2E600DF05E35}" type="presOf" srcId="{E050F50C-8BDB-43B1-B9EE-E3E2717716C1}" destId="{45FFDA4C-0C7E-4134-8935-DD3495A84143}" srcOrd="0" destOrd="0" presId="urn:microsoft.com/office/officeart/2005/8/layout/vList2"/>
    <dgm:cxn modelId="{B8BE4A96-0D05-4EAA-B902-B70EDD8C8A4F}" srcId="{4E5DF642-EE56-4E3A-9BD9-71DAB6EA0579}" destId="{E050F50C-8BDB-43B1-B9EE-E3E2717716C1}" srcOrd="3" destOrd="0" parTransId="{8D87C59C-6F88-481B-8C77-DC29B5E85257}" sibTransId="{F24BAA93-F271-4699-B4B4-62BCA2E65E0B}"/>
    <dgm:cxn modelId="{D8E531A2-305C-4F1D-A940-2AA818339C9C}" type="presOf" srcId="{EAF1076A-999E-42C3-96B9-0E1B97D037E7}" destId="{D4360D22-399C-4023-A4E4-0C9CAA9B2EA5}" srcOrd="0" destOrd="0" presId="urn:microsoft.com/office/officeart/2005/8/layout/vList2"/>
    <dgm:cxn modelId="{163583E0-1443-4B3D-9AB3-7FD5C55BC8EB}" type="presOf" srcId="{1E4B6BF3-455D-4818-AB59-7D1BFB689D67}" destId="{12D09B43-DE40-4CBF-82D5-F2B2270B8207}" srcOrd="0" destOrd="0" presId="urn:microsoft.com/office/officeart/2005/8/layout/vList2"/>
    <dgm:cxn modelId="{A92588F5-C194-4B51-ACD7-52E9AA2D9CE8}" type="presOf" srcId="{4E5DF642-EE56-4E3A-9BD9-71DAB6EA0579}" destId="{0CA5E653-C73B-4849-B5FF-0A864A1E1675}" srcOrd="0" destOrd="0" presId="urn:microsoft.com/office/officeart/2005/8/layout/vList2"/>
    <dgm:cxn modelId="{98B1E66B-F196-4CC8-92FC-8C25E6C48C59}" type="presParOf" srcId="{0CA5E653-C73B-4849-B5FF-0A864A1E1675}" destId="{12D09B43-DE40-4CBF-82D5-F2B2270B8207}" srcOrd="0" destOrd="0" presId="urn:microsoft.com/office/officeart/2005/8/layout/vList2"/>
    <dgm:cxn modelId="{C1AC641F-0A6F-4FF3-8461-50892CEB84F0}" type="presParOf" srcId="{0CA5E653-C73B-4849-B5FF-0A864A1E1675}" destId="{14BCA14D-0B4A-4283-8BC3-6C92E722F640}" srcOrd="1" destOrd="0" presId="urn:microsoft.com/office/officeart/2005/8/layout/vList2"/>
    <dgm:cxn modelId="{D4E16BA4-907E-4E49-89D6-EAFFA140F7AC}" type="presParOf" srcId="{0CA5E653-C73B-4849-B5FF-0A864A1E1675}" destId="{EC5811A2-8C60-49EC-993C-F8E721DA2045}" srcOrd="2" destOrd="0" presId="urn:microsoft.com/office/officeart/2005/8/layout/vList2"/>
    <dgm:cxn modelId="{0030EB9A-53FA-4A45-9095-EBB2454AA64D}" type="presParOf" srcId="{0CA5E653-C73B-4849-B5FF-0A864A1E1675}" destId="{5EF3ED8C-66EF-4C2C-B8E1-8EAAA5E30D31}" srcOrd="3" destOrd="0" presId="urn:microsoft.com/office/officeart/2005/8/layout/vList2"/>
    <dgm:cxn modelId="{E3435253-4062-4226-B442-F3EEE5B35F76}" type="presParOf" srcId="{0CA5E653-C73B-4849-B5FF-0A864A1E1675}" destId="{D4360D22-399C-4023-A4E4-0C9CAA9B2EA5}" srcOrd="4" destOrd="0" presId="urn:microsoft.com/office/officeart/2005/8/layout/vList2"/>
    <dgm:cxn modelId="{3C4F43CC-3C94-43FB-A689-93D2E18B9BE4}" type="presParOf" srcId="{0CA5E653-C73B-4849-B5FF-0A864A1E1675}" destId="{CAFE79A4-A6C2-477D-BE0C-914F52651605}" srcOrd="5" destOrd="0" presId="urn:microsoft.com/office/officeart/2005/8/layout/vList2"/>
    <dgm:cxn modelId="{68B5CE84-E7D0-49FF-A4CF-62B818527AEA}" type="presParOf" srcId="{0CA5E653-C73B-4849-B5FF-0A864A1E1675}" destId="{45FFDA4C-0C7E-4134-8935-DD3495A84143}" srcOrd="6" destOrd="0" presId="urn:microsoft.com/office/officeart/2005/8/layout/vList2"/>
    <dgm:cxn modelId="{98D025C5-3E65-444B-8058-A3212B6990D4}" type="presParOf" srcId="{0CA5E653-C73B-4849-B5FF-0A864A1E1675}" destId="{F180D091-1F47-4DFE-8419-5E78468CE4E4}" srcOrd="7" destOrd="0" presId="urn:microsoft.com/office/officeart/2005/8/layout/vList2"/>
    <dgm:cxn modelId="{7C787946-62E4-4582-A29C-A0F92ADDD0A9}" type="presParOf" srcId="{0CA5E653-C73B-4849-B5FF-0A864A1E1675}" destId="{5BB51C50-49F6-4D50-9DBD-403FC61CA87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1560A7-C8C4-4ED0-B7E9-C312866DDB2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F37D555-CF69-4EB8-9A94-37F82BDF2ACD}">
      <dgm:prSet/>
      <dgm:spPr/>
      <dgm:t>
        <a:bodyPr/>
        <a:lstStyle/>
        <a:p>
          <a:r>
            <a:rPr lang="en-US"/>
            <a:t>Verkazia --cyclosporine ophthalmic emulsion) 0.1% is a calcineurin inhibitor immunosuppressant </a:t>
          </a:r>
        </a:p>
      </dgm:t>
    </dgm:pt>
    <dgm:pt modelId="{14672616-F177-4BEC-8659-DFEEEEE14466}" type="parTrans" cxnId="{BE5D7A69-12C0-459E-BD0D-712E3CC022F7}">
      <dgm:prSet/>
      <dgm:spPr/>
      <dgm:t>
        <a:bodyPr/>
        <a:lstStyle/>
        <a:p>
          <a:endParaRPr lang="en-US"/>
        </a:p>
      </dgm:t>
    </dgm:pt>
    <dgm:pt modelId="{FE6D3F53-34B2-4981-A42F-8CF774C3766C}" type="sibTrans" cxnId="{BE5D7A69-12C0-459E-BD0D-712E3CC022F7}">
      <dgm:prSet/>
      <dgm:spPr/>
      <dgm:t>
        <a:bodyPr/>
        <a:lstStyle/>
        <a:p>
          <a:endParaRPr lang="en-US"/>
        </a:p>
      </dgm:t>
    </dgm:pt>
    <dgm:pt modelId="{63553A87-4F64-4895-84AF-D1CDE5959ACC}">
      <dgm:prSet/>
      <dgm:spPr/>
      <dgm:t>
        <a:bodyPr/>
        <a:lstStyle/>
        <a:p>
          <a:r>
            <a:rPr lang="en-US"/>
            <a:t>FDA approved</a:t>
          </a:r>
        </a:p>
      </dgm:t>
    </dgm:pt>
    <dgm:pt modelId="{4132B56B-9F98-4415-9F6E-FCB268A071BC}" type="parTrans" cxnId="{191CB24A-34FF-4B91-B63F-B5B7132DCFEB}">
      <dgm:prSet/>
      <dgm:spPr/>
      <dgm:t>
        <a:bodyPr/>
        <a:lstStyle/>
        <a:p>
          <a:endParaRPr lang="en-US"/>
        </a:p>
      </dgm:t>
    </dgm:pt>
    <dgm:pt modelId="{9BC41FE1-9546-44D8-B6B7-E1614483E7C3}" type="sibTrans" cxnId="{191CB24A-34FF-4B91-B63F-B5B7132DCFEB}">
      <dgm:prSet/>
      <dgm:spPr/>
      <dgm:t>
        <a:bodyPr/>
        <a:lstStyle/>
        <a:p>
          <a:endParaRPr lang="en-US"/>
        </a:p>
      </dgm:t>
    </dgm:pt>
    <dgm:pt modelId="{B137C94A-C3A5-499C-BE75-BFD04EC4D01E}">
      <dgm:prSet/>
      <dgm:spPr/>
      <dgm:t>
        <a:bodyPr/>
        <a:lstStyle/>
        <a:p>
          <a:r>
            <a:rPr lang="en-US"/>
            <a:t>Dosing is 1 drop 4 times a day</a:t>
          </a:r>
        </a:p>
      </dgm:t>
    </dgm:pt>
    <dgm:pt modelId="{6F45CA2A-2FAD-4B59-8990-349676588A2A}" type="parTrans" cxnId="{B1C41B85-49E8-4F97-8E52-8D3FFE318CF6}">
      <dgm:prSet/>
      <dgm:spPr/>
      <dgm:t>
        <a:bodyPr/>
        <a:lstStyle/>
        <a:p>
          <a:endParaRPr lang="en-US"/>
        </a:p>
      </dgm:t>
    </dgm:pt>
    <dgm:pt modelId="{6BD2332B-EBD4-42E5-A536-8BFBF4E4DEEE}" type="sibTrans" cxnId="{B1C41B85-49E8-4F97-8E52-8D3FFE318CF6}">
      <dgm:prSet/>
      <dgm:spPr/>
      <dgm:t>
        <a:bodyPr/>
        <a:lstStyle/>
        <a:p>
          <a:endParaRPr lang="en-US"/>
        </a:p>
      </dgm:t>
    </dgm:pt>
    <dgm:pt modelId="{3B5D1F57-3ADA-4AE4-B933-25B49DFC0DF8}">
      <dgm:prSet/>
      <dgm:spPr/>
      <dgm:t>
        <a:bodyPr/>
        <a:lstStyle/>
        <a:p>
          <a:r>
            <a:rPr lang="en-US"/>
            <a:t>Better than steroids, 12% of pts had eye pain</a:t>
          </a:r>
        </a:p>
      </dgm:t>
    </dgm:pt>
    <dgm:pt modelId="{C21EBAFA-BF0B-46F0-A418-F40340788F09}" type="parTrans" cxnId="{A1EB66A7-A2CF-4F19-83D0-39363BFB8314}">
      <dgm:prSet/>
      <dgm:spPr/>
      <dgm:t>
        <a:bodyPr/>
        <a:lstStyle/>
        <a:p>
          <a:endParaRPr lang="en-US"/>
        </a:p>
      </dgm:t>
    </dgm:pt>
    <dgm:pt modelId="{2B239331-D4DA-4A33-964C-2383CFAFA981}" type="sibTrans" cxnId="{A1EB66A7-A2CF-4F19-83D0-39363BFB8314}">
      <dgm:prSet/>
      <dgm:spPr/>
      <dgm:t>
        <a:bodyPr/>
        <a:lstStyle/>
        <a:p>
          <a:endParaRPr lang="en-US"/>
        </a:p>
      </dgm:t>
    </dgm:pt>
    <dgm:pt modelId="{85A17FCD-8011-4070-9681-DFE72E36B13C}" type="pres">
      <dgm:prSet presAssocID="{9B1560A7-C8C4-4ED0-B7E9-C312866DDB23}" presName="vert0" presStyleCnt="0">
        <dgm:presLayoutVars>
          <dgm:dir/>
          <dgm:animOne val="branch"/>
          <dgm:animLvl val="lvl"/>
        </dgm:presLayoutVars>
      </dgm:prSet>
      <dgm:spPr/>
    </dgm:pt>
    <dgm:pt modelId="{0D0184B2-0691-4C90-95C8-DFA7BD5DEC31}" type="pres">
      <dgm:prSet presAssocID="{1F37D555-CF69-4EB8-9A94-37F82BDF2ACD}" presName="thickLine" presStyleLbl="alignNode1" presStyleIdx="0" presStyleCnt="4"/>
      <dgm:spPr/>
    </dgm:pt>
    <dgm:pt modelId="{71FB57F4-4E67-4D14-AD1B-3A0DA822167F}" type="pres">
      <dgm:prSet presAssocID="{1F37D555-CF69-4EB8-9A94-37F82BDF2ACD}" presName="horz1" presStyleCnt="0"/>
      <dgm:spPr/>
    </dgm:pt>
    <dgm:pt modelId="{248B3923-BB74-4439-ACCA-47DC6F8D4C8D}" type="pres">
      <dgm:prSet presAssocID="{1F37D555-CF69-4EB8-9A94-37F82BDF2ACD}" presName="tx1" presStyleLbl="revTx" presStyleIdx="0" presStyleCnt="4"/>
      <dgm:spPr/>
    </dgm:pt>
    <dgm:pt modelId="{A39DA011-6D49-469A-A3C2-BA4F00FB0EA6}" type="pres">
      <dgm:prSet presAssocID="{1F37D555-CF69-4EB8-9A94-37F82BDF2ACD}" presName="vert1" presStyleCnt="0"/>
      <dgm:spPr/>
    </dgm:pt>
    <dgm:pt modelId="{B3555425-1CC0-4260-927E-9CAC1A225184}" type="pres">
      <dgm:prSet presAssocID="{63553A87-4F64-4895-84AF-D1CDE5959ACC}" presName="thickLine" presStyleLbl="alignNode1" presStyleIdx="1" presStyleCnt="4"/>
      <dgm:spPr/>
    </dgm:pt>
    <dgm:pt modelId="{C68F5BFC-7244-472C-8A6A-1B2CE7BE1DAA}" type="pres">
      <dgm:prSet presAssocID="{63553A87-4F64-4895-84AF-D1CDE5959ACC}" presName="horz1" presStyleCnt="0"/>
      <dgm:spPr/>
    </dgm:pt>
    <dgm:pt modelId="{AF2ACAB1-AB7E-480A-8A38-CC6AA7456E5D}" type="pres">
      <dgm:prSet presAssocID="{63553A87-4F64-4895-84AF-D1CDE5959ACC}" presName="tx1" presStyleLbl="revTx" presStyleIdx="1" presStyleCnt="4"/>
      <dgm:spPr/>
    </dgm:pt>
    <dgm:pt modelId="{39463F54-C1FC-4382-B8C6-6E73924FDD11}" type="pres">
      <dgm:prSet presAssocID="{63553A87-4F64-4895-84AF-D1CDE5959ACC}" presName="vert1" presStyleCnt="0"/>
      <dgm:spPr/>
    </dgm:pt>
    <dgm:pt modelId="{ECBC71D7-FD20-431C-959B-B778EB97DEC7}" type="pres">
      <dgm:prSet presAssocID="{B137C94A-C3A5-499C-BE75-BFD04EC4D01E}" presName="thickLine" presStyleLbl="alignNode1" presStyleIdx="2" presStyleCnt="4"/>
      <dgm:spPr/>
    </dgm:pt>
    <dgm:pt modelId="{14B22EC9-9F50-4E30-8DA9-C5A12E3BF7C8}" type="pres">
      <dgm:prSet presAssocID="{B137C94A-C3A5-499C-BE75-BFD04EC4D01E}" presName="horz1" presStyleCnt="0"/>
      <dgm:spPr/>
    </dgm:pt>
    <dgm:pt modelId="{B38BC67A-127E-47B7-8199-14F8166794A6}" type="pres">
      <dgm:prSet presAssocID="{B137C94A-C3A5-499C-BE75-BFD04EC4D01E}" presName="tx1" presStyleLbl="revTx" presStyleIdx="2" presStyleCnt="4"/>
      <dgm:spPr/>
    </dgm:pt>
    <dgm:pt modelId="{27F78FF7-10C3-4E5F-A686-D93E2521E0B5}" type="pres">
      <dgm:prSet presAssocID="{B137C94A-C3A5-499C-BE75-BFD04EC4D01E}" presName="vert1" presStyleCnt="0"/>
      <dgm:spPr/>
    </dgm:pt>
    <dgm:pt modelId="{BA556E98-6408-4259-B5BD-77FDA5CDFC7D}" type="pres">
      <dgm:prSet presAssocID="{3B5D1F57-3ADA-4AE4-B933-25B49DFC0DF8}" presName="thickLine" presStyleLbl="alignNode1" presStyleIdx="3" presStyleCnt="4"/>
      <dgm:spPr/>
    </dgm:pt>
    <dgm:pt modelId="{DAC27B14-97E9-41E3-B96F-03F305B4EC5C}" type="pres">
      <dgm:prSet presAssocID="{3B5D1F57-3ADA-4AE4-B933-25B49DFC0DF8}" presName="horz1" presStyleCnt="0"/>
      <dgm:spPr/>
    </dgm:pt>
    <dgm:pt modelId="{704686D5-E59A-4362-8E4A-4BA87701C371}" type="pres">
      <dgm:prSet presAssocID="{3B5D1F57-3ADA-4AE4-B933-25B49DFC0DF8}" presName="tx1" presStyleLbl="revTx" presStyleIdx="3" presStyleCnt="4"/>
      <dgm:spPr/>
    </dgm:pt>
    <dgm:pt modelId="{BED42321-3631-423F-9798-02142F7124B0}" type="pres">
      <dgm:prSet presAssocID="{3B5D1F57-3ADA-4AE4-B933-25B49DFC0DF8}" presName="vert1" presStyleCnt="0"/>
      <dgm:spPr/>
    </dgm:pt>
  </dgm:ptLst>
  <dgm:cxnLst>
    <dgm:cxn modelId="{7B3CC823-EC1A-4D58-A138-CE5515B4C38B}" type="presOf" srcId="{3B5D1F57-3ADA-4AE4-B933-25B49DFC0DF8}" destId="{704686D5-E59A-4362-8E4A-4BA87701C371}" srcOrd="0" destOrd="0" presId="urn:microsoft.com/office/officeart/2008/layout/LinedList"/>
    <dgm:cxn modelId="{D4361A27-FD99-44DB-A26D-F513A5A8CDBD}" type="presOf" srcId="{B137C94A-C3A5-499C-BE75-BFD04EC4D01E}" destId="{B38BC67A-127E-47B7-8199-14F8166794A6}" srcOrd="0" destOrd="0" presId="urn:microsoft.com/office/officeart/2008/layout/LinedList"/>
    <dgm:cxn modelId="{D44CF539-9A66-470E-A4D9-971BAD6710CC}" type="presOf" srcId="{1F37D555-CF69-4EB8-9A94-37F82BDF2ACD}" destId="{248B3923-BB74-4439-ACCA-47DC6F8D4C8D}" srcOrd="0" destOrd="0" presId="urn:microsoft.com/office/officeart/2008/layout/LinedList"/>
    <dgm:cxn modelId="{DE364D5F-2480-46B5-8A11-528D87C19529}" type="presOf" srcId="{9B1560A7-C8C4-4ED0-B7E9-C312866DDB23}" destId="{85A17FCD-8011-4070-9681-DFE72E36B13C}" srcOrd="0" destOrd="0" presId="urn:microsoft.com/office/officeart/2008/layout/LinedList"/>
    <dgm:cxn modelId="{BE5D7A69-12C0-459E-BD0D-712E3CC022F7}" srcId="{9B1560A7-C8C4-4ED0-B7E9-C312866DDB23}" destId="{1F37D555-CF69-4EB8-9A94-37F82BDF2ACD}" srcOrd="0" destOrd="0" parTransId="{14672616-F177-4BEC-8659-DFEEEEE14466}" sibTransId="{FE6D3F53-34B2-4981-A42F-8CF774C3766C}"/>
    <dgm:cxn modelId="{191CB24A-34FF-4B91-B63F-B5B7132DCFEB}" srcId="{9B1560A7-C8C4-4ED0-B7E9-C312866DDB23}" destId="{63553A87-4F64-4895-84AF-D1CDE5959ACC}" srcOrd="1" destOrd="0" parTransId="{4132B56B-9F98-4415-9F6E-FCB268A071BC}" sibTransId="{9BC41FE1-9546-44D8-B6B7-E1614483E7C3}"/>
    <dgm:cxn modelId="{B1C41B85-49E8-4F97-8E52-8D3FFE318CF6}" srcId="{9B1560A7-C8C4-4ED0-B7E9-C312866DDB23}" destId="{B137C94A-C3A5-499C-BE75-BFD04EC4D01E}" srcOrd="2" destOrd="0" parTransId="{6F45CA2A-2FAD-4B59-8990-349676588A2A}" sibTransId="{6BD2332B-EBD4-42E5-A536-8BFBF4E4DEEE}"/>
    <dgm:cxn modelId="{A1EB66A7-A2CF-4F19-83D0-39363BFB8314}" srcId="{9B1560A7-C8C4-4ED0-B7E9-C312866DDB23}" destId="{3B5D1F57-3ADA-4AE4-B933-25B49DFC0DF8}" srcOrd="3" destOrd="0" parTransId="{C21EBAFA-BF0B-46F0-A418-F40340788F09}" sibTransId="{2B239331-D4DA-4A33-964C-2383CFAFA981}"/>
    <dgm:cxn modelId="{7CC7BAF1-2C76-4EC7-918D-B16774D73616}" type="presOf" srcId="{63553A87-4F64-4895-84AF-D1CDE5959ACC}" destId="{AF2ACAB1-AB7E-480A-8A38-CC6AA7456E5D}" srcOrd="0" destOrd="0" presId="urn:microsoft.com/office/officeart/2008/layout/LinedList"/>
    <dgm:cxn modelId="{023E0770-D2C9-4174-BE6D-8326C447C46C}" type="presParOf" srcId="{85A17FCD-8011-4070-9681-DFE72E36B13C}" destId="{0D0184B2-0691-4C90-95C8-DFA7BD5DEC31}" srcOrd="0" destOrd="0" presId="urn:microsoft.com/office/officeart/2008/layout/LinedList"/>
    <dgm:cxn modelId="{180C76C8-9210-4DA4-880F-95B864D4FAF3}" type="presParOf" srcId="{85A17FCD-8011-4070-9681-DFE72E36B13C}" destId="{71FB57F4-4E67-4D14-AD1B-3A0DA822167F}" srcOrd="1" destOrd="0" presId="urn:microsoft.com/office/officeart/2008/layout/LinedList"/>
    <dgm:cxn modelId="{54090A71-C802-4DB0-AD8E-C1941026A8BE}" type="presParOf" srcId="{71FB57F4-4E67-4D14-AD1B-3A0DA822167F}" destId="{248B3923-BB74-4439-ACCA-47DC6F8D4C8D}" srcOrd="0" destOrd="0" presId="urn:microsoft.com/office/officeart/2008/layout/LinedList"/>
    <dgm:cxn modelId="{663EAD05-F029-4EF0-8A59-3ABF4245B75B}" type="presParOf" srcId="{71FB57F4-4E67-4D14-AD1B-3A0DA822167F}" destId="{A39DA011-6D49-469A-A3C2-BA4F00FB0EA6}" srcOrd="1" destOrd="0" presId="urn:microsoft.com/office/officeart/2008/layout/LinedList"/>
    <dgm:cxn modelId="{337BF556-2DAD-470D-830E-12451DE5B1F3}" type="presParOf" srcId="{85A17FCD-8011-4070-9681-DFE72E36B13C}" destId="{B3555425-1CC0-4260-927E-9CAC1A225184}" srcOrd="2" destOrd="0" presId="urn:microsoft.com/office/officeart/2008/layout/LinedList"/>
    <dgm:cxn modelId="{C58C2E95-B9F0-4AB3-8B87-F05826063338}" type="presParOf" srcId="{85A17FCD-8011-4070-9681-DFE72E36B13C}" destId="{C68F5BFC-7244-472C-8A6A-1B2CE7BE1DAA}" srcOrd="3" destOrd="0" presId="urn:microsoft.com/office/officeart/2008/layout/LinedList"/>
    <dgm:cxn modelId="{3E159B52-1056-4E5A-AC86-F9C580C2CF06}" type="presParOf" srcId="{C68F5BFC-7244-472C-8A6A-1B2CE7BE1DAA}" destId="{AF2ACAB1-AB7E-480A-8A38-CC6AA7456E5D}" srcOrd="0" destOrd="0" presId="urn:microsoft.com/office/officeart/2008/layout/LinedList"/>
    <dgm:cxn modelId="{F7606895-64B8-41B8-945C-3175A18D2543}" type="presParOf" srcId="{C68F5BFC-7244-472C-8A6A-1B2CE7BE1DAA}" destId="{39463F54-C1FC-4382-B8C6-6E73924FDD11}" srcOrd="1" destOrd="0" presId="urn:microsoft.com/office/officeart/2008/layout/LinedList"/>
    <dgm:cxn modelId="{28D47436-D185-41BE-AB11-9700C34734C7}" type="presParOf" srcId="{85A17FCD-8011-4070-9681-DFE72E36B13C}" destId="{ECBC71D7-FD20-431C-959B-B778EB97DEC7}" srcOrd="4" destOrd="0" presId="urn:microsoft.com/office/officeart/2008/layout/LinedList"/>
    <dgm:cxn modelId="{26E2A772-5E82-486B-AD7E-C26334FF351D}" type="presParOf" srcId="{85A17FCD-8011-4070-9681-DFE72E36B13C}" destId="{14B22EC9-9F50-4E30-8DA9-C5A12E3BF7C8}" srcOrd="5" destOrd="0" presId="urn:microsoft.com/office/officeart/2008/layout/LinedList"/>
    <dgm:cxn modelId="{8DDC364C-2819-4FE2-81C9-130918B2BF55}" type="presParOf" srcId="{14B22EC9-9F50-4E30-8DA9-C5A12E3BF7C8}" destId="{B38BC67A-127E-47B7-8199-14F8166794A6}" srcOrd="0" destOrd="0" presId="urn:microsoft.com/office/officeart/2008/layout/LinedList"/>
    <dgm:cxn modelId="{0FC62149-3318-4C24-8FB5-E8DAE0AF20E0}" type="presParOf" srcId="{14B22EC9-9F50-4E30-8DA9-C5A12E3BF7C8}" destId="{27F78FF7-10C3-4E5F-A686-D93E2521E0B5}" srcOrd="1" destOrd="0" presId="urn:microsoft.com/office/officeart/2008/layout/LinedList"/>
    <dgm:cxn modelId="{677E3084-D39D-4877-9619-433E0319512D}" type="presParOf" srcId="{85A17FCD-8011-4070-9681-DFE72E36B13C}" destId="{BA556E98-6408-4259-B5BD-77FDA5CDFC7D}" srcOrd="6" destOrd="0" presId="urn:microsoft.com/office/officeart/2008/layout/LinedList"/>
    <dgm:cxn modelId="{3B88492C-98D5-404B-9992-7562A767BE75}" type="presParOf" srcId="{85A17FCD-8011-4070-9681-DFE72E36B13C}" destId="{DAC27B14-97E9-41E3-B96F-03F305B4EC5C}" srcOrd="7" destOrd="0" presId="urn:microsoft.com/office/officeart/2008/layout/LinedList"/>
    <dgm:cxn modelId="{4C1766D6-7859-45CD-85EC-923547AF1328}" type="presParOf" srcId="{DAC27B14-97E9-41E3-B96F-03F305B4EC5C}" destId="{704686D5-E59A-4362-8E4A-4BA87701C371}" srcOrd="0" destOrd="0" presId="urn:microsoft.com/office/officeart/2008/layout/LinedList"/>
    <dgm:cxn modelId="{1818EBC9-E8DE-41A4-8104-DEEC4DC0BEC8}" type="presParOf" srcId="{DAC27B14-97E9-41E3-B96F-03F305B4EC5C}" destId="{BED42321-3631-423F-9798-02142F7124B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565BF9-A631-46A0-A4B5-41F023F7E54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B47BF68-02A7-478A-A029-BAA18401486E}">
      <dgm:prSet/>
      <dgm:spPr/>
      <dgm:t>
        <a:bodyPr/>
        <a:lstStyle/>
        <a:p>
          <a:r>
            <a:rPr lang="en-US"/>
            <a:t>Primary form of GPC---Adult version of VKC----Mean age 35 ----History of Eczema and Asthma</a:t>
          </a:r>
        </a:p>
      </dgm:t>
    </dgm:pt>
    <dgm:pt modelId="{8568DEDC-0730-4DE6-918F-C52A1AD86151}" type="parTrans" cxnId="{8601F3D4-F5DE-422D-BC56-625870A4A94F}">
      <dgm:prSet/>
      <dgm:spPr/>
      <dgm:t>
        <a:bodyPr/>
        <a:lstStyle/>
        <a:p>
          <a:endParaRPr lang="en-US"/>
        </a:p>
      </dgm:t>
    </dgm:pt>
    <dgm:pt modelId="{252C2A9A-549B-454D-990D-C528716EC8E6}" type="sibTrans" cxnId="{8601F3D4-F5DE-422D-BC56-625870A4A94F}">
      <dgm:prSet/>
      <dgm:spPr/>
      <dgm:t>
        <a:bodyPr/>
        <a:lstStyle/>
        <a:p>
          <a:endParaRPr lang="en-US"/>
        </a:p>
      </dgm:t>
    </dgm:pt>
    <dgm:pt modelId="{015F0663-2C22-4CF3-A136-ADBAC82C4B82}">
      <dgm:prSet/>
      <dgm:spPr/>
      <dgm:t>
        <a:bodyPr/>
        <a:lstStyle/>
        <a:p>
          <a:r>
            <a:rPr lang="en-US"/>
            <a:t>Atopic keratoconjunctivitis (AKC) occurs in 20 to 43% of patients with atopic dermatitis</a:t>
          </a:r>
        </a:p>
      </dgm:t>
    </dgm:pt>
    <dgm:pt modelId="{7EB6412E-1FCD-4C32-9FFD-BA3B42D2FBA2}" type="parTrans" cxnId="{3CF147B0-E0C2-48FF-9B14-EC5772FE83A9}">
      <dgm:prSet/>
      <dgm:spPr/>
      <dgm:t>
        <a:bodyPr/>
        <a:lstStyle/>
        <a:p>
          <a:endParaRPr lang="en-US"/>
        </a:p>
      </dgm:t>
    </dgm:pt>
    <dgm:pt modelId="{3C66A696-71C2-426E-BCF3-5986A3F69300}" type="sibTrans" cxnId="{3CF147B0-E0C2-48FF-9B14-EC5772FE83A9}">
      <dgm:prSet/>
      <dgm:spPr/>
      <dgm:t>
        <a:bodyPr/>
        <a:lstStyle/>
        <a:p>
          <a:endParaRPr lang="en-US"/>
        </a:p>
      </dgm:t>
    </dgm:pt>
    <dgm:pt modelId="{084AC622-890B-4B10-B981-15A4A6CFFDF7}">
      <dgm:prSet/>
      <dgm:spPr/>
      <dgm:t>
        <a:bodyPr/>
        <a:lstStyle/>
        <a:p>
          <a:r>
            <a:rPr lang="en-US"/>
            <a:t>Can have flares of ocular surface inflammation without the dermatitis. </a:t>
          </a:r>
        </a:p>
      </dgm:t>
    </dgm:pt>
    <dgm:pt modelId="{E44DD842-E934-4E52-B8F7-68968BF4A5A2}" type="parTrans" cxnId="{CB08FB59-2790-42A5-97FE-83206A17441D}">
      <dgm:prSet/>
      <dgm:spPr/>
      <dgm:t>
        <a:bodyPr/>
        <a:lstStyle/>
        <a:p>
          <a:endParaRPr lang="en-US"/>
        </a:p>
      </dgm:t>
    </dgm:pt>
    <dgm:pt modelId="{C6361CBA-5FB7-4A7A-8802-7DCB1BF3E852}" type="sibTrans" cxnId="{CB08FB59-2790-42A5-97FE-83206A17441D}">
      <dgm:prSet/>
      <dgm:spPr/>
      <dgm:t>
        <a:bodyPr/>
        <a:lstStyle/>
        <a:p>
          <a:endParaRPr lang="en-US"/>
        </a:p>
      </dgm:t>
    </dgm:pt>
    <dgm:pt modelId="{77DBA96F-DEA3-4524-9CAD-545392A260A2}">
      <dgm:prSet/>
      <dgm:spPr/>
      <dgm:t>
        <a:bodyPr/>
        <a:lstStyle/>
        <a:p>
          <a:r>
            <a:rPr lang="en-US"/>
            <a:t>The corneal complications of AKC can lead to sight-threatening blindness</a:t>
          </a:r>
        </a:p>
      </dgm:t>
    </dgm:pt>
    <dgm:pt modelId="{E84B5801-7167-415E-8329-AB1B164C6E8F}" type="parTrans" cxnId="{5FF1FCE4-19FB-4904-8AD1-C4FEB613BCDF}">
      <dgm:prSet/>
      <dgm:spPr/>
      <dgm:t>
        <a:bodyPr/>
        <a:lstStyle/>
        <a:p>
          <a:endParaRPr lang="en-US"/>
        </a:p>
      </dgm:t>
    </dgm:pt>
    <dgm:pt modelId="{0ECE2914-6225-4A1C-915D-91720B74133B}" type="sibTrans" cxnId="{5FF1FCE4-19FB-4904-8AD1-C4FEB613BCDF}">
      <dgm:prSet/>
      <dgm:spPr/>
      <dgm:t>
        <a:bodyPr/>
        <a:lstStyle/>
        <a:p>
          <a:endParaRPr lang="en-US"/>
        </a:p>
      </dgm:t>
    </dgm:pt>
    <dgm:pt modelId="{625B4D9A-E5BF-4DE8-9B7A-0BA0BD51C813}">
      <dgm:prSet/>
      <dgm:spPr/>
      <dgm:t>
        <a:bodyPr/>
        <a:lstStyle/>
        <a:p>
          <a:r>
            <a:rPr lang="en-US"/>
            <a:t>The lower palpebral conjunctiva is more affected than in VKC, and giant papillae can sometimes be seen in the inferior conjunctiva (never occurs in VKC).</a:t>
          </a:r>
        </a:p>
      </dgm:t>
    </dgm:pt>
    <dgm:pt modelId="{23B21768-8F7F-4C02-B63D-8380D200A01B}" type="parTrans" cxnId="{E73E2782-0D8C-4D67-BCFE-74A02D90131D}">
      <dgm:prSet/>
      <dgm:spPr/>
      <dgm:t>
        <a:bodyPr/>
        <a:lstStyle/>
        <a:p>
          <a:endParaRPr lang="en-US"/>
        </a:p>
      </dgm:t>
    </dgm:pt>
    <dgm:pt modelId="{89784151-B44D-4ACC-AB21-235B7365AA60}" type="sibTrans" cxnId="{E73E2782-0D8C-4D67-BCFE-74A02D90131D}">
      <dgm:prSet/>
      <dgm:spPr/>
      <dgm:t>
        <a:bodyPr/>
        <a:lstStyle/>
        <a:p>
          <a:endParaRPr lang="en-US"/>
        </a:p>
      </dgm:t>
    </dgm:pt>
    <dgm:pt modelId="{AA297034-5148-4B0A-93D4-547601071242}">
      <dgm:prSet/>
      <dgm:spPr/>
      <dgm:t>
        <a:bodyPr/>
        <a:lstStyle/>
        <a:p>
          <a:r>
            <a:rPr lang="en-US"/>
            <a:t>Thickening of both the inferior and superior palpebral conjunctiva</a:t>
          </a:r>
        </a:p>
      </dgm:t>
    </dgm:pt>
    <dgm:pt modelId="{D24761B0-D5CD-439F-8AFA-A09FEE445C1F}" type="parTrans" cxnId="{1D8AFCDE-B602-4384-BF10-DD39EAA4EB9A}">
      <dgm:prSet/>
      <dgm:spPr/>
      <dgm:t>
        <a:bodyPr/>
        <a:lstStyle/>
        <a:p>
          <a:endParaRPr lang="en-US"/>
        </a:p>
      </dgm:t>
    </dgm:pt>
    <dgm:pt modelId="{E77BAED9-EB3A-440F-8BA1-54BA261A197A}" type="sibTrans" cxnId="{1D8AFCDE-B602-4384-BF10-DD39EAA4EB9A}">
      <dgm:prSet/>
      <dgm:spPr/>
      <dgm:t>
        <a:bodyPr/>
        <a:lstStyle/>
        <a:p>
          <a:endParaRPr lang="en-US"/>
        </a:p>
      </dgm:t>
    </dgm:pt>
    <dgm:pt modelId="{854044AC-B84F-4DF8-B507-7F7527B55444}">
      <dgm:prSet/>
      <dgm:spPr/>
      <dgm:t>
        <a:bodyPr/>
        <a:lstStyle/>
        <a:p>
          <a:r>
            <a:rPr lang="en-US"/>
            <a:t>Punctal edema or stenosis is another complication and can worsen the clearance of inflammatory mediators from the ocular surface ----&gt; vicious cycle.</a:t>
          </a:r>
        </a:p>
      </dgm:t>
    </dgm:pt>
    <dgm:pt modelId="{B13D5608-68C7-4A94-B93A-B4CA45E28D23}" type="parTrans" cxnId="{3F889639-BA5E-450B-9F94-691298D1F9EF}">
      <dgm:prSet/>
      <dgm:spPr/>
      <dgm:t>
        <a:bodyPr/>
        <a:lstStyle/>
        <a:p>
          <a:endParaRPr lang="en-US"/>
        </a:p>
      </dgm:t>
    </dgm:pt>
    <dgm:pt modelId="{3D3D96D4-FDD6-468E-BF3C-72391290791E}" type="sibTrans" cxnId="{3F889639-BA5E-450B-9F94-691298D1F9EF}">
      <dgm:prSet/>
      <dgm:spPr/>
      <dgm:t>
        <a:bodyPr/>
        <a:lstStyle/>
        <a:p>
          <a:endParaRPr lang="en-US"/>
        </a:p>
      </dgm:t>
    </dgm:pt>
    <dgm:pt modelId="{9E829CFE-3320-4EFB-A1CD-CB44CFAF19E4}">
      <dgm:prSet/>
      <dgm:spPr/>
      <dgm:t>
        <a:bodyPr/>
        <a:lstStyle/>
        <a:p>
          <a:r>
            <a:rPr lang="en-US"/>
            <a:t>Corneal disease manifests in about 70% of patients with AKC; punctate epitheliopathy is the most common pathology and is usually greatest in the superior and inferior peripheral cornea, most likely from conjunctival and lid margin changes. </a:t>
          </a:r>
        </a:p>
      </dgm:t>
    </dgm:pt>
    <dgm:pt modelId="{F62C3D6B-8E42-461B-834F-70BCFCDF8812}" type="parTrans" cxnId="{18003BC4-5BDA-4BB9-BC68-8C722479E3A8}">
      <dgm:prSet/>
      <dgm:spPr/>
      <dgm:t>
        <a:bodyPr/>
        <a:lstStyle/>
        <a:p>
          <a:endParaRPr lang="en-US"/>
        </a:p>
      </dgm:t>
    </dgm:pt>
    <dgm:pt modelId="{01BDEA22-66E8-4D96-A54A-7B3BDE7C5B6C}" type="sibTrans" cxnId="{18003BC4-5BDA-4BB9-BC68-8C722479E3A8}">
      <dgm:prSet/>
      <dgm:spPr/>
      <dgm:t>
        <a:bodyPr/>
        <a:lstStyle/>
        <a:p>
          <a:endParaRPr lang="en-US"/>
        </a:p>
      </dgm:t>
    </dgm:pt>
    <dgm:pt modelId="{4D1BDABB-4E5D-44C3-A358-C56825CF8B29}">
      <dgm:prSet/>
      <dgm:spPr/>
      <dgm:t>
        <a:bodyPr/>
        <a:lstStyle/>
        <a:p>
          <a:r>
            <a:rPr lang="en-US"/>
            <a:t>Cataracts: Posterior Subcapsular Cataracts and ASC</a:t>
          </a:r>
        </a:p>
      </dgm:t>
    </dgm:pt>
    <dgm:pt modelId="{E7A8114F-DC4E-40E5-BEFA-45BF1A4774F4}" type="parTrans" cxnId="{91D48211-A27C-4271-9B69-F1102D50E72F}">
      <dgm:prSet/>
      <dgm:spPr/>
      <dgm:t>
        <a:bodyPr/>
        <a:lstStyle/>
        <a:p>
          <a:endParaRPr lang="en-US"/>
        </a:p>
      </dgm:t>
    </dgm:pt>
    <dgm:pt modelId="{C23AEC42-274F-4250-B782-8F7E82A6931C}" type="sibTrans" cxnId="{91D48211-A27C-4271-9B69-F1102D50E72F}">
      <dgm:prSet/>
      <dgm:spPr/>
      <dgm:t>
        <a:bodyPr/>
        <a:lstStyle/>
        <a:p>
          <a:endParaRPr lang="en-US"/>
        </a:p>
      </dgm:t>
    </dgm:pt>
    <dgm:pt modelId="{A58024BD-C63C-4F48-9892-7A0E6BF1240B}">
      <dgm:prSet/>
      <dgm:spPr/>
      <dgm:t>
        <a:bodyPr/>
        <a:lstStyle/>
        <a:p>
          <a:r>
            <a:rPr lang="en-US"/>
            <a:t>Severe cases can go on to limbal stem cell deficiency</a:t>
          </a:r>
        </a:p>
      </dgm:t>
    </dgm:pt>
    <dgm:pt modelId="{2BC30C7D-5407-4D5D-A6D2-05C73BE2C5CE}" type="parTrans" cxnId="{CFE648C2-5FB6-40FC-8A3D-2083F7AB3CA8}">
      <dgm:prSet/>
      <dgm:spPr/>
      <dgm:t>
        <a:bodyPr/>
        <a:lstStyle/>
        <a:p>
          <a:endParaRPr lang="en-US"/>
        </a:p>
      </dgm:t>
    </dgm:pt>
    <dgm:pt modelId="{FE7E32FE-02A3-4ABA-8D40-6F84016D6D45}" type="sibTrans" cxnId="{CFE648C2-5FB6-40FC-8A3D-2083F7AB3CA8}">
      <dgm:prSet/>
      <dgm:spPr/>
      <dgm:t>
        <a:bodyPr/>
        <a:lstStyle/>
        <a:p>
          <a:endParaRPr lang="en-US"/>
        </a:p>
      </dgm:t>
    </dgm:pt>
    <dgm:pt modelId="{CCAC11F5-C62D-475F-876A-D12A36150DB9}" type="pres">
      <dgm:prSet presAssocID="{58565BF9-A631-46A0-A4B5-41F023F7E54B}" presName="diagram" presStyleCnt="0">
        <dgm:presLayoutVars>
          <dgm:dir/>
          <dgm:resizeHandles val="exact"/>
        </dgm:presLayoutVars>
      </dgm:prSet>
      <dgm:spPr/>
    </dgm:pt>
    <dgm:pt modelId="{26F6DA4E-461D-47A2-8388-15FD4427F4FF}" type="pres">
      <dgm:prSet presAssocID="{EB47BF68-02A7-478A-A029-BAA18401486E}" presName="node" presStyleLbl="node1" presStyleIdx="0" presStyleCnt="10">
        <dgm:presLayoutVars>
          <dgm:bulletEnabled val="1"/>
        </dgm:presLayoutVars>
      </dgm:prSet>
      <dgm:spPr/>
    </dgm:pt>
    <dgm:pt modelId="{E57156C5-BF96-4313-98A2-DF154FABB0A8}" type="pres">
      <dgm:prSet presAssocID="{252C2A9A-549B-454D-990D-C528716EC8E6}" presName="sibTrans" presStyleCnt="0"/>
      <dgm:spPr/>
    </dgm:pt>
    <dgm:pt modelId="{CCC9C5F1-591F-4FA5-B025-FCC1C3745627}" type="pres">
      <dgm:prSet presAssocID="{015F0663-2C22-4CF3-A136-ADBAC82C4B82}" presName="node" presStyleLbl="node1" presStyleIdx="1" presStyleCnt="10">
        <dgm:presLayoutVars>
          <dgm:bulletEnabled val="1"/>
        </dgm:presLayoutVars>
      </dgm:prSet>
      <dgm:spPr/>
    </dgm:pt>
    <dgm:pt modelId="{0FE84E7E-05EE-46F5-A067-F0F80FC22AE1}" type="pres">
      <dgm:prSet presAssocID="{3C66A696-71C2-426E-BCF3-5986A3F69300}" presName="sibTrans" presStyleCnt="0"/>
      <dgm:spPr/>
    </dgm:pt>
    <dgm:pt modelId="{96C38FAA-E0B2-444F-866D-325A04D862D7}" type="pres">
      <dgm:prSet presAssocID="{084AC622-890B-4B10-B981-15A4A6CFFDF7}" presName="node" presStyleLbl="node1" presStyleIdx="2" presStyleCnt="10">
        <dgm:presLayoutVars>
          <dgm:bulletEnabled val="1"/>
        </dgm:presLayoutVars>
      </dgm:prSet>
      <dgm:spPr/>
    </dgm:pt>
    <dgm:pt modelId="{5AA1E3EC-C124-44A6-B930-8268EF9A91E6}" type="pres">
      <dgm:prSet presAssocID="{C6361CBA-5FB7-4A7A-8802-7DCB1BF3E852}" presName="sibTrans" presStyleCnt="0"/>
      <dgm:spPr/>
    </dgm:pt>
    <dgm:pt modelId="{AF57E4B8-751A-4D8F-B442-5733DB9A76AC}" type="pres">
      <dgm:prSet presAssocID="{77DBA96F-DEA3-4524-9CAD-545392A260A2}" presName="node" presStyleLbl="node1" presStyleIdx="3" presStyleCnt="10">
        <dgm:presLayoutVars>
          <dgm:bulletEnabled val="1"/>
        </dgm:presLayoutVars>
      </dgm:prSet>
      <dgm:spPr/>
    </dgm:pt>
    <dgm:pt modelId="{DDE6564B-D795-4879-B0BB-5259F9521E66}" type="pres">
      <dgm:prSet presAssocID="{0ECE2914-6225-4A1C-915D-91720B74133B}" presName="sibTrans" presStyleCnt="0"/>
      <dgm:spPr/>
    </dgm:pt>
    <dgm:pt modelId="{4BD5077C-E367-40CE-9662-F4E715846D38}" type="pres">
      <dgm:prSet presAssocID="{625B4D9A-E5BF-4DE8-9B7A-0BA0BD51C813}" presName="node" presStyleLbl="node1" presStyleIdx="4" presStyleCnt="10">
        <dgm:presLayoutVars>
          <dgm:bulletEnabled val="1"/>
        </dgm:presLayoutVars>
      </dgm:prSet>
      <dgm:spPr/>
    </dgm:pt>
    <dgm:pt modelId="{6EE18B03-19E5-4C28-9954-8891CCC66B46}" type="pres">
      <dgm:prSet presAssocID="{89784151-B44D-4ACC-AB21-235B7365AA60}" presName="sibTrans" presStyleCnt="0"/>
      <dgm:spPr/>
    </dgm:pt>
    <dgm:pt modelId="{6DD45461-FED0-4EA6-9ACD-6AB56E08ED99}" type="pres">
      <dgm:prSet presAssocID="{AA297034-5148-4B0A-93D4-547601071242}" presName="node" presStyleLbl="node1" presStyleIdx="5" presStyleCnt="10">
        <dgm:presLayoutVars>
          <dgm:bulletEnabled val="1"/>
        </dgm:presLayoutVars>
      </dgm:prSet>
      <dgm:spPr/>
    </dgm:pt>
    <dgm:pt modelId="{017A6916-086F-4D1B-87E6-E70E7E1ACD90}" type="pres">
      <dgm:prSet presAssocID="{E77BAED9-EB3A-440F-8BA1-54BA261A197A}" presName="sibTrans" presStyleCnt="0"/>
      <dgm:spPr/>
    </dgm:pt>
    <dgm:pt modelId="{893E4349-4E37-4691-83D8-5B483F479A97}" type="pres">
      <dgm:prSet presAssocID="{854044AC-B84F-4DF8-B507-7F7527B55444}" presName="node" presStyleLbl="node1" presStyleIdx="6" presStyleCnt="10">
        <dgm:presLayoutVars>
          <dgm:bulletEnabled val="1"/>
        </dgm:presLayoutVars>
      </dgm:prSet>
      <dgm:spPr/>
    </dgm:pt>
    <dgm:pt modelId="{AA06965C-4960-46C2-AFC3-8F2ED85E85DE}" type="pres">
      <dgm:prSet presAssocID="{3D3D96D4-FDD6-468E-BF3C-72391290791E}" presName="sibTrans" presStyleCnt="0"/>
      <dgm:spPr/>
    </dgm:pt>
    <dgm:pt modelId="{A0A480D1-F74F-4D77-954F-7A3C7664BE07}" type="pres">
      <dgm:prSet presAssocID="{9E829CFE-3320-4EFB-A1CD-CB44CFAF19E4}" presName="node" presStyleLbl="node1" presStyleIdx="7" presStyleCnt="10">
        <dgm:presLayoutVars>
          <dgm:bulletEnabled val="1"/>
        </dgm:presLayoutVars>
      </dgm:prSet>
      <dgm:spPr/>
    </dgm:pt>
    <dgm:pt modelId="{0ADF7B9B-E686-4C87-B4A3-78B5E28E786E}" type="pres">
      <dgm:prSet presAssocID="{01BDEA22-66E8-4D96-A54A-7B3BDE7C5B6C}" presName="sibTrans" presStyleCnt="0"/>
      <dgm:spPr/>
    </dgm:pt>
    <dgm:pt modelId="{0B353387-EE39-4E8B-A95D-45BEBA09309C}" type="pres">
      <dgm:prSet presAssocID="{4D1BDABB-4E5D-44C3-A358-C56825CF8B29}" presName="node" presStyleLbl="node1" presStyleIdx="8" presStyleCnt="10">
        <dgm:presLayoutVars>
          <dgm:bulletEnabled val="1"/>
        </dgm:presLayoutVars>
      </dgm:prSet>
      <dgm:spPr/>
    </dgm:pt>
    <dgm:pt modelId="{8B9D1D80-173F-4871-BDE2-B28718EA3DED}" type="pres">
      <dgm:prSet presAssocID="{C23AEC42-274F-4250-B782-8F7E82A6931C}" presName="sibTrans" presStyleCnt="0"/>
      <dgm:spPr/>
    </dgm:pt>
    <dgm:pt modelId="{C3CB3865-B20E-4C2B-B2F5-E9C5A475DD71}" type="pres">
      <dgm:prSet presAssocID="{A58024BD-C63C-4F48-9892-7A0E6BF1240B}" presName="node" presStyleLbl="node1" presStyleIdx="9" presStyleCnt="10">
        <dgm:presLayoutVars>
          <dgm:bulletEnabled val="1"/>
        </dgm:presLayoutVars>
      </dgm:prSet>
      <dgm:spPr/>
    </dgm:pt>
  </dgm:ptLst>
  <dgm:cxnLst>
    <dgm:cxn modelId="{91D48211-A27C-4271-9B69-F1102D50E72F}" srcId="{58565BF9-A631-46A0-A4B5-41F023F7E54B}" destId="{4D1BDABB-4E5D-44C3-A358-C56825CF8B29}" srcOrd="8" destOrd="0" parTransId="{E7A8114F-DC4E-40E5-BEFA-45BF1A4774F4}" sibTransId="{C23AEC42-274F-4250-B782-8F7E82A6931C}"/>
    <dgm:cxn modelId="{C2BBD117-F155-4C09-8ADC-D6CBCF9BD5F9}" type="presOf" srcId="{EB47BF68-02A7-478A-A029-BAA18401486E}" destId="{26F6DA4E-461D-47A2-8388-15FD4427F4FF}" srcOrd="0" destOrd="0" presId="urn:microsoft.com/office/officeart/2005/8/layout/default"/>
    <dgm:cxn modelId="{F2F7BA30-2915-4972-B1CA-7EEB01CD5860}" type="presOf" srcId="{AA297034-5148-4B0A-93D4-547601071242}" destId="{6DD45461-FED0-4EA6-9ACD-6AB56E08ED99}" srcOrd="0" destOrd="0" presId="urn:microsoft.com/office/officeart/2005/8/layout/default"/>
    <dgm:cxn modelId="{3F889639-BA5E-450B-9F94-691298D1F9EF}" srcId="{58565BF9-A631-46A0-A4B5-41F023F7E54B}" destId="{854044AC-B84F-4DF8-B507-7F7527B55444}" srcOrd="6" destOrd="0" parTransId="{B13D5608-68C7-4A94-B93A-B4CA45E28D23}" sibTransId="{3D3D96D4-FDD6-468E-BF3C-72391290791E}"/>
    <dgm:cxn modelId="{101F245C-6A08-49F0-AF4B-D8D3FA8B09BF}" type="presOf" srcId="{77DBA96F-DEA3-4524-9CAD-545392A260A2}" destId="{AF57E4B8-751A-4D8F-B442-5733DB9A76AC}" srcOrd="0" destOrd="0" presId="urn:microsoft.com/office/officeart/2005/8/layout/default"/>
    <dgm:cxn modelId="{91153947-AF4B-4D05-A192-178F285E54F7}" type="presOf" srcId="{4D1BDABB-4E5D-44C3-A358-C56825CF8B29}" destId="{0B353387-EE39-4E8B-A95D-45BEBA09309C}" srcOrd="0" destOrd="0" presId="urn:microsoft.com/office/officeart/2005/8/layout/default"/>
    <dgm:cxn modelId="{72719971-39FA-4853-9ADF-C0030FF79A4B}" type="presOf" srcId="{A58024BD-C63C-4F48-9892-7A0E6BF1240B}" destId="{C3CB3865-B20E-4C2B-B2F5-E9C5A475DD71}" srcOrd="0" destOrd="0" presId="urn:microsoft.com/office/officeart/2005/8/layout/default"/>
    <dgm:cxn modelId="{E7013578-394C-4C5F-8E01-35A53B6B2553}" type="presOf" srcId="{084AC622-890B-4B10-B981-15A4A6CFFDF7}" destId="{96C38FAA-E0B2-444F-866D-325A04D862D7}" srcOrd="0" destOrd="0" presId="urn:microsoft.com/office/officeart/2005/8/layout/default"/>
    <dgm:cxn modelId="{CB08FB59-2790-42A5-97FE-83206A17441D}" srcId="{58565BF9-A631-46A0-A4B5-41F023F7E54B}" destId="{084AC622-890B-4B10-B981-15A4A6CFFDF7}" srcOrd="2" destOrd="0" parTransId="{E44DD842-E934-4E52-B8F7-68968BF4A5A2}" sibTransId="{C6361CBA-5FB7-4A7A-8802-7DCB1BF3E852}"/>
    <dgm:cxn modelId="{A685B980-A3BB-4B89-84C1-10DCF5892A74}" type="presOf" srcId="{015F0663-2C22-4CF3-A136-ADBAC82C4B82}" destId="{CCC9C5F1-591F-4FA5-B025-FCC1C3745627}" srcOrd="0" destOrd="0" presId="urn:microsoft.com/office/officeart/2005/8/layout/default"/>
    <dgm:cxn modelId="{E73E2782-0D8C-4D67-BCFE-74A02D90131D}" srcId="{58565BF9-A631-46A0-A4B5-41F023F7E54B}" destId="{625B4D9A-E5BF-4DE8-9B7A-0BA0BD51C813}" srcOrd="4" destOrd="0" parTransId="{23B21768-8F7F-4C02-B63D-8380D200A01B}" sibTransId="{89784151-B44D-4ACC-AB21-235B7365AA60}"/>
    <dgm:cxn modelId="{CF96658B-C798-4397-ADB4-45D75248527B}" type="presOf" srcId="{625B4D9A-E5BF-4DE8-9B7A-0BA0BD51C813}" destId="{4BD5077C-E367-40CE-9662-F4E715846D38}" srcOrd="0" destOrd="0" presId="urn:microsoft.com/office/officeart/2005/8/layout/default"/>
    <dgm:cxn modelId="{3CF147B0-E0C2-48FF-9B14-EC5772FE83A9}" srcId="{58565BF9-A631-46A0-A4B5-41F023F7E54B}" destId="{015F0663-2C22-4CF3-A136-ADBAC82C4B82}" srcOrd="1" destOrd="0" parTransId="{7EB6412E-1FCD-4C32-9FFD-BA3B42D2FBA2}" sibTransId="{3C66A696-71C2-426E-BCF3-5986A3F69300}"/>
    <dgm:cxn modelId="{CFE648C2-5FB6-40FC-8A3D-2083F7AB3CA8}" srcId="{58565BF9-A631-46A0-A4B5-41F023F7E54B}" destId="{A58024BD-C63C-4F48-9892-7A0E6BF1240B}" srcOrd="9" destOrd="0" parTransId="{2BC30C7D-5407-4D5D-A6D2-05C73BE2C5CE}" sibTransId="{FE7E32FE-02A3-4ABA-8D40-6F84016D6D45}"/>
    <dgm:cxn modelId="{18003BC4-5BDA-4BB9-BC68-8C722479E3A8}" srcId="{58565BF9-A631-46A0-A4B5-41F023F7E54B}" destId="{9E829CFE-3320-4EFB-A1CD-CB44CFAF19E4}" srcOrd="7" destOrd="0" parTransId="{F62C3D6B-8E42-461B-834F-70BCFCDF8812}" sibTransId="{01BDEA22-66E8-4D96-A54A-7B3BDE7C5B6C}"/>
    <dgm:cxn modelId="{2B60C8CA-4F23-460E-BEDB-DB868290481F}" type="presOf" srcId="{854044AC-B84F-4DF8-B507-7F7527B55444}" destId="{893E4349-4E37-4691-83D8-5B483F479A97}" srcOrd="0" destOrd="0" presId="urn:microsoft.com/office/officeart/2005/8/layout/default"/>
    <dgm:cxn modelId="{3FD779CE-2AB6-462D-860F-747B8FEC45CB}" type="presOf" srcId="{58565BF9-A631-46A0-A4B5-41F023F7E54B}" destId="{CCAC11F5-C62D-475F-876A-D12A36150DB9}" srcOrd="0" destOrd="0" presId="urn:microsoft.com/office/officeart/2005/8/layout/default"/>
    <dgm:cxn modelId="{8601F3D4-F5DE-422D-BC56-625870A4A94F}" srcId="{58565BF9-A631-46A0-A4B5-41F023F7E54B}" destId="{EB47BF68-02A7-478A-A029-BAA18401486E}" srcOrd="0" destOrd="0" parTransId="{8568DEDC-0730-4DE6-918F-C52A1AD86151}" sibTransId="{252C2A9A-549B-454D-990D-C528716EC8E6}"/>
    <dgm:cxn modelId="{1D8AFCDE-B602-4384-BF10-DD39EAA4EB9A}" srcId="{58565BF9-A631-46A0-A4B5-41F023F7E54B}" destId="{AA297034-5148-4B0A-93D4-547601071242}" srcOrd="5" destOrd="0" parTransId="{D24761B0-D5CD-439F-8AFA-A09FEE445C1F}" sibTransId="{E77BAED9-EB3A-440F-8BA1-54BA261A197A}"/>
    <dgm:cxn modelId="{5FF1FCE4-19FB-4904-8AD1-C4FEB613BCDF}" srcId="{58565BF9-A631-46A0-A4B5-41F023F7E54B}" destId="{77DBA96F-DEA3-4524-9CAD-545392A260A2}" srcOrd="3" destOrd="0" parTransId="{E84B5801-7167-415E-8329-AB1B164C6E8F}" sibTransId="{0ECE2914-6225-4A1C-915D-91720B74133B}"/>
    <dgm:cxn modelId="{409669ED-9803-4279-A071-60A955504FF8}" type="presOf" srcId="{9E829CFE-3320-4EFB-A1CD-CB44CFAF19E4}" destId="{A0A480D1-F74F-4D77-954F-7A3C7664BE07}" srcOrd="0" destOrd="0" presId="urn:microsoft.com/office/officeart/2005/8/layout/default"/>
    <dgm:cxn modelId="{FB8FF308-723B-4689-B9D1-6BEB38E91CA6}" type="presParOf" srcId="{CCAC11F5-C62D-475F-876A-D12A36150DB9}" destId="{26F6DA4E-461D-47A2-8388-15FD4427F4FF}" srcOrd="0" destOrd="0" presId="urn:microsoft.com/office/officeart/2005/8/layout/default"/>
    <dgm:cxn modelId="{D42210A7-C259-44B0-9A7D-D8A40AB8C6FD}" type="presParOf" srcId="{CCAC11F5-C62D-475F-876A-D12A36150DB9}" destId="{E57156C5-BF96-4313-98A2-DF154FABB0A8}" srcOrd="1" destOrd="0" presId="urn:microsoft.com/office/officeart/2005/8/layout/default"/>
    <dgm:cxn modelId="{D4B88DF8-C43B-422C-8519-F05D9D6B4651}" type="presParOf" srcId="{CCAC11F5-C62D-475F-876A-D12A36150DB9}" destId="{CCC9C5F1-591F-4FA5-B025-FCC1C3745627}" srcOrd="2" destOrd="0" presId="urn:microsoft.com/office/officeart/2005/8/layout/default"/>
    <dgm:cxn modelId="{968E817F-1298-49F6-8B74-6DDEED4CC12B}" type="presParOf" srcId="{CCAC11F5-C62D-475F-876A-D12A36150DB9}" destId="{0FE84E7E-05EE-46F5-A067-F0F80FC22AE1}" srcOrd="3" destOrd="0" presId="urn:microsoft.com/office/officeart/2005/8/layout/default"/>
    <dgm:cxn modelId="{8E585C00-46EF-41BD-821B-0BD53A62F4BC}" type="presParOf" srcId="{CCAC11F5-C62D-475F-876A-D12A36150DB9}" destId="{96C38FAA-E0B2-444F-866D-325A04D862D7}" srcOrd="4" destOrd="0" presId="urn:microsoft.com/office/officeart/2005/8/layout/default"/>
    <dgm:cxn modelId="{F17B60BD-2F28-475C-8C07-D8EF76033A5D}" type="presParOf" srcId="{CCAC11F5-C62D-475F-876A-D12A36150DB9}" destId="{5AA1E3EC-C124-44A6-B930-8268EF9A91E6}" srcOrd="5" destOrd="0" presId="urn:microsoft.com/office/officeart/2005/8/layout/default"/>
    <dgm:cxn modelId="{2D59A1F8-422F-4534-AB20-CCAEC3B3F3CB}" type="presParOf" srcId="{CCAC11F5-C62D-475F-876A-D12A36150DB9}" destId="{AF57E4B8-751A-4D8F-B442-5733DB9A76AC}" srcOrd="6" destOrd="0" presId="urn:microsoft.com/office/officeart/2005/8/layout/default"/>
    <dgm:cxn modelId="{16B5C695-C786-4B09-9AA3-32EE0316D371}" type="presParOf" srcId="{CCAC11F5-C62D-475F-876A-D12A36150DB9}" destId="{DDE6564B-D795-4879-B0BB-5259F9521E66}" srcOrd="7" destOrd="0" presId="urn:microsoft.com/office/officeart/2005/8/layout/default"/>
    <dgm:cxn modelId="{67F3CA3B-23D4-4343-80F7-4DC6BE2DFC62}" type="presParOf" srcId="{CCAC11F5-C62D-475F-876A-D12A36150DB9}" destId="{4BD5077C-E367-40CE-9662-F4E715846D38}" srcOrd="8" destOrd="0" presId="urn:microsoft.com/office/officeart/2005/8/layout/default"/>
    <dgm:cxn modelId="{D1D361CC-39DB-45B3-BACE-BFC0575C178C}" type="presParOf" srcId="{CCAC11F5-C62D-475F-876A-D12A36150DB9}" destId="{6EE18B03-19E5-4C28-9954-8891CCC66B46}" srcOrd="9" destOrd="0" presId="urn:microsoft.com/office/officeart/2005/8/layout/default"/>
    <dgm:cxn modelId="{2DF251E0-9E35-4949-BE1A-BFE3D82160C1}" type="presParOf" srcId="{CCAC11F5-C62D-475F-876A-D12A36150DB9}" destId="{6DD45461-FED0-4EA6-9ACD-6AB56E08ED99}" srcOrd="10" destOrd="0" presId="urn:microsoft.com/office/officeart/2005/8/layout/default"/>
    <dgm:cxn modelId="{6EDADE1F-BA2B-4A3C-B597-5D266F9BB638}" type="presParOf" srcId="{CCAC11F5-C62D-475F-876A-D12A36150DB9}" destId="{017A6916-086F-4D1B-87E6-E70E7E1ACD90}" srcOrd="11" destOrd="0" presId="urn:microsoft.com/office/officeart/2005/8/layout/default"/>
    <dgm:cxn modelId="{76D74D4D-67F7-43A4-90AD-64D3DFD0F341}" type="presParOf" srcId="{CCAC11F5-C62D-475F-876A-D12A36150DB9}" destId="{893E4349-4E37-4691-83D8-5B483F479A97}" srcOrd="12" destOrd="0" presId="urn:microsoft.com/office/officeart/2005/8/layout/default"/>
    <dgm:cxn modelId="{1FD8B762-267A-455F-A648-FDEC22528896}" type="presParOf" srcId="{CCAC11F5-C62D-475F-876A-D12A36150DB9}" destId="{AA06965C-4960-46C2-AFC3-8F2ED85E85DE}" srcOrd="13" destOrd="0" presId="urn:microsoft.com/office/officeart/2005/8/layout/default"/>
    <dgm:cxn modelId="{B63DDAA3-9DEF-4A82-8DC4-13B07A93C909}" type="presParOf" srcId="{CCAC11F5-C62D-475F-876A-D12A36150DB9}" destId="{A0A480D1-F74F-4D77-954F-7A3C7664BE07}" srcOrd="14" destOrd="0" presId="urn:microsoft.com/office/officeart/2005/8/layout/default"/>
    <dgm:cxn modelId="{A4812E45-4B77-45E8-A00F-C91F94EB48E9}" type="presParOf" srcId="{CCAC11F5-C62D-475F-876A-D12A36150DB9}" destId="{0ADF7B9B-E686-4C87-B4A3-78B5E28E786E}" srcOrd="15" destOrd="0" presId="urn:microsoft.com/office/officeart/2005/8/layout/default"/>
    <dgm:cxn modelId="{8E2CDD46-76D7-4030-95DE-A80611ABEF6E}" type="presParOf" srcId="{CCAC11F5-C62D-475F-876A-D12A36150DB9}" destId="{0B353387-EE39-4E8B-A95D-45BEBA09309C}" srcOrd="16" destOrd="0" presId="urn:microsoft.com/office/officeart/2005/8/layout/default"/>
    <dgm:cxn modelId="{C24D27A9-F66D-470A-8FCF-9E4072F60BD3}" type="presParOf" srcId="{CCAC11F5-C62D-475F-876A-D12A36150DB9}" destId="{8B9D1D80-173F-4871-BDE2-B28718EA3DED}" srcOrd="17" destOrd="0" presId="urn:microsoft.com/office/officeart/2005/8/layout/default"/>
    <dgm:cxn modelId="{DFB35C46-355B-42A1-B309-58770086681A}" type="presParOf" srcId="{CCAC11F5-C62D-475F-876A-D12A36150DB9}" destId="{C3CB3865-B20E-4C2B-B2F5-E9C5A475DD71}"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C930DC-F6CF-495A-AF5E-F895FE8CF0BF}"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690E3F42-03BA-4D08-9281-79C7DC08990B}">
      <dgm:prSet/>
      <dgm:spPr/>
      <dgm:t>
        <a:bodyPr/>
        <a:lstStyle/>
        <a:p>
          <a:r>
            <a:rPr lang="en-US"/>
            <a:t>Neovascularization develops in about 60% of patients, usually severe and can be progressive enough that it leads to the visual axis</a:t>
          </a:r>
        </a:p>
      </dgm:t>
    </dgm:pt>
    <dgm:pt modelId="{6F587ECC-6F70-4AB4-9EBB-F55615597007}" type="parTrans" cxnId="{A8799510-8A26-448D-A1B2-ACAE82C54EE2}">
      <dgm:prSet/>
      <dgm:spPr/>
      <dgm:t>
        <a:bodyPr/>
        <a:lstStyle/>
        <a:p>
          <a:endParaRPr lang="en-US"/>
        </a:p>
      </dgm:t>
    </dgm:pt>
    <dgm:pt modelId="{86EB7963-15AF-46BC-B6DB-61207FE9F143}" type="sibTrans" cxnId="{A8799510-8A26-448D-A1B2-ACAE82C54EE2}">
      <dgm:prSet/>
      <dgm:spPr/>
      <dgm:t>
        <a:bodyPr/>
        <a:lstStyle/>
        <a:p>
          <a:endParaRPr lang="en-US"/>
        </a:p>
      </dgm:t>
    </dgm:pt>
    <dgm:pt modelId="{9D424A21-E9BA-4EAC-B8E4-DF273F423823}">
      <dgm:prSet/>
      <dgm:spPr/>
      <dgm:t>
        <a:bodyPr/>
        <a:lstStyle/>
        <a:p>
          <a:r>
            <a:rPr lang="en-US"/>
            <a:t>Horner-Trantas dots sometimes seen at the limbus </a:t>
          </a:r>
        </a:p>
      </dgm:t>
    </dgm:pt>
    <dgm:pt modelId="{8A8C8F7C-7957-42F5-ACD5-9F02B4F0290C}" type="parTrans" cxnId="{6753EE2B-4D36-4281-A09F-86751ACD4B06}">
      <dgm:prSet/>
      <dgm:spPr/>
      <dgm:t>
        <a:bodyPr/>
        <a:lstStyle/>
        <a:p>
          <a:endParaRPr lang="en-US"/>
        </a:p>
      </dgm:t>
    </dgm:pt>
    <dgm:pt modelId="{0ED91275-FD4E-43A9-976A-89D5BC92A728}" type="sibTrans" cxnId="{6753EE2B-4D36-4281-A09F-86751ACD4B06}">
      <dgm:prSet/>
      <dgm:spPr/>
      <dgm:t>
        <a:bodyPr/>
        <a:lstStyle/>
        <a:p>
          <a:endParaRPr lang="en-US"/>
        </a:p>
      </dgm:t>
    </dgm:pt>
    <dgm:pt modelId="{A9098DB4-8C1E-4842-8CBA-9ADEE35FD221}">
      <dgm:prSet/>
      <dgm:spPr/>
      <dgm:t>
        <a:bodyPr/>
        <a:lstStyle/>
        <a:p>
          <a:r>
            <a:rPr lang="en-US"/>
            <a:t>Increased prevalence of herpetic blepharitis (if bilateral look for atopic)and keratitis</a:t>
          </a:r>
        </a:p>
      </dgm:t>
    </dgm:pt>
    <dgm:pt modelId="{54A42BA4-42AC-492B-9609-7DA7FD0E7AC4}" type="parTrans" cxnId="{79468B6F-0DCF-4521-AD58-C39612AB0017}">
      <dgm:prSet/>
      <dgm:spPr/>
      <dgm:t>
        <a:bodyPr/>
        <a:lstStyle/>
        <a:p>
          <a:endParaRPr lang="en-US"/>
        </a:p>
      </dgm:t>
    </dgm:pt>
    <dgm:pt modelId="{87C9F6CD-4AC2-494D-BB58-CA378F4E1172}" type="sibTrans" cxnId="{79468B6F-0DCF-4521-AD58-C39612AB0017}">
      <dgm:prSet/>
      <dgm:spPr/>
      <dgm:t>
        <a:bodyPr/>
        <a:lstStyle/>
        <a:p>
          <a:endParaRPr lang="en-US"/>
        </a:p>
      </dgm:t>
    </dgm:pt>
    <dgm:pt modelId="{72B3921F-F19F-4C74-884F-1333EC4238E0}">
      <dgm:prSet/>
      <dgm:spPr/>
      <dgm:t>
        <a:bodyPr/>
        <a:lstStyle/>
        <a:p>
          <a:r>
            <a:rPr lang="en-US"/>
            <a:t>Chronic patients who need topical steroids to control disease could also use topical cyclosporine 0.05% (Restasis, Allergan) </a:t>
          </a:r>
        </a:p>
      </dgm:t>
    </dgm:pt>
    <dgm:pt modelId="{9D30C945-4F9C-491D-9569-6E78478043F9}" type="parTrans" cxnId="{D1BFED81-B732-4823-8C45-AD9359E39A63}">
      <dgm:prSet/>
      <dgm:spPr/>
      <dgm:t>
        <a:bodyPr/>
        <a:lstStyle/>
        <a:p>
          <a:endParaRPr lang="en-US"/>
        </a:p>
      </dgm:t>
    </dgm:pt>
    <dgm:pt modelId="{69C223CC-B9FC-40FC-9328-60AD3530C147}" type="sibTrans" cxnId="{D1BFED81-B732-4823-8C45-AD9359E39A63}">
      <dgm:prSet/>
      <dgm:spPr/>
      <dgm:t>
        <a:bodyPr/>
        <a:lstStyle/>
        <a:p>
          <a:endParaRPr lang="en-US"/>
        </a:p>
      </dgm:t>
    </dgm:pt>
    <dgm:pt modelId="{FCF7A000-BD9B-4F72-936F-5D459FC948B6}">
      <dgm:prSet/>
      <dgm:spPr/>
      <dgm:t>
        <a:bodyPr/>
        <a:lstStyle/>
        <a:p>
          <a:r>
            <a:rPr lang="en-US"/>
            <a:t>Antihistamines/mast cell stabilizers can help the milder form of disease--primary symptom is itching</a:t>
          </a:r>
        </a:p>
      </dgm:t>
    </dgm:pt>
    <dgm:pt modelId="{C683A0E8-F4FE-42C5-B4EF-B04FD76BC56F}" type="parTrans" cxnId="{4B83EAEC-C417-4CAE-889C-3AC4291FA331}">
      <dgm:prSet/>
      <dgm:spPr/>
      <dgm:t>
        <a:bodyPr/>
        <a:lstStyle/>
        <a:p>
          <a:endParaRPr lang="en-US"/>
        </a:p>
      </dgm:t>
    </dgm:pt>
    <dgm:pt modelId="{E3B2BDE3-10E6-4537-AC2B-8240BE491F40}" type="sibTrans" cxnId="{4B83EAEC-C417-4CAE-889C-3AC4291FA331}">
      <dgm:prSet/>
      <dgm:spPr/>
      <dgm:t>
        <a:bodyPr/>
        <a:lstStyle/>
        <a:p>
          <a:endParaRPr lang="en-US"/>
        </a:p>
      </dgm:t>
    </dgm:pt>
    <dgm:pt modelId="{9A5F0D30-7099-4436-AA57-0C1DE9CFDFB4}">
      <dgm:prSet/>
      <dgm:spPr/>
      <dgm:t>
        <a:bodyPr/>
        <a:lstStyle/>
        <a:p>
          <a:r>
            <a:rPr lang="en-US"/>
            <a:t>Moderate conjunctival inflammation with corneal epithelial involvement or corneal neovascularization---&gt; corticosteroid therapy and/or cryopreserved amniotic membrane. If a patient requires chronic corticosteroid therapy, they should also be on topical cyclosporine (calcineurin inhibitors).</a:t>
          </a:r>
        </a:p>
      </dgm:t>
    </dgm:pt>
    <dgm:pt modelId="{D92845A4-D905-4629-B431-CF123329B5FF}" type="parTrans" cxnId="{FEC2D7DB-4565-4D6B-89FE-02ABAF531EA4}">
      <dgm:prSet/>
      <dgm:spPr/>
      <dgm:t>
        <a:bodyPr/>
        <a:lstStyle/>
        <a:p>
          <a:endParaRPr lang="en-US"/>
        </a:p>
      </dgm:t>
    </dgm:pt>
    <dgm:pt modelId="{ACA53139-72F4-46A6-AFAA-D947046A4A8F}" type="sibTrans" cxnId="{FEC2D7DB-4565-4D6B-89FE-02ABAF531EA4}">
      <dgm:prSet/>
      <dgm:spPr/>
      <dgm:t>
        <a:bodyPr/>
        <a:lstStyle/>
        <a:p>
          <a:endParaRPr lang="en-US"/>
        </a:p>
      </dgm:t>
    </dgm:pt>
    <dgm:pt modelId="{873C0F73-525D-4A6C-BD4C-96A31EEB3F43}">
      <dgm:prSet/>
      <dgm:spPr/>
      <dgm:t>
        <a:bodyPr/>
        <a:lstStyle/>
        <a:p>
          <a:r>
            <a:rPr lang="en-US"/>
            <a:t>Severe cases may require systemic corticosteroids</a:t>
          </a:r>
        </a:p>
      </dgm:t>
    </dgm:pt>
    <dgm:pt modelId="{88C9EB73-3C97-417E-A1CB-54FBA63B3881}" type="parTrans" cxnId="{8FA511D9-B5E8-41C0-89D0-B8C0400ABC63}">
      <dgm:prSet/>
      <dgm:spPr/>
      <dgm:t>
        <a:bodyPr/>
        <a:lstStyle/>
        <a:p>
          <a:endParaRPr lang="en-US"/>
        </a:p>
      </dgm:t>
    </dgm:pt>
    <dgm:pt modelId="{749EA417-F263-43A3-9EBA-DC7F9C26D31A}" type="sibTrans" cxnId="{8FA511D9-B5E8-41C0-89D0-B8C0400ABC63}">
      <dgm:prSet/>
      <dgm:spPr/>
      <dgm:t>
        <a:bodyPr/>
        <a:lstStyle/>
        <a:p>
          <a:endParaRPr lang="en-US"/>
        </a:p>
      </dgm:t>
    </dgm:pt>
    <dgm:pt modelId="{34ECCADA-785E-4C53-9F2D-670BA93F2194}" type="pres">
      <dgm:prSet presAssocID="{08C930DC-F6CF-495A-AF5E-F895FE8CF0BF}" presName="diagram" presStyleCnt="0">
        <dgm:presLayoutVars>
          <dgm:dir/>
          <dgm:resizeHandles val="exact"/>
        </dgm:presLayoutVars>
      </dgm:prSet>
      <dgm:spPr/>
    </dgm:pt>
    <dgm:pt modelId="{6814008C-F45B-4053-96A3-E68BD1DFD49C}" type="pres">
      <dgm:prSet presAssocID="{690E3F42-03BA-4D08-9281-79C7DC08990B}" presName="node" presStyleLbl="node1" presStyleIdx="0" presStyleCnt="7">
        <dgm:presLayoutVars>
          <dgm:bulletEnabled val="1"/>
        </dgm:presLayoutVars>
      </dgm:prSet>
      <dgm:spPr/>
    </dgm:pt>
    <dgm:pt modelId="{D2D05C57-A8A9-4E5D-8AB5-C3D569280B10}" type="pres">
      <dgm:prSet presAssocID="{86EB7963-15AF-46BC-B6DB-61207FE9F143}" presName="sibTrans" presStyleCnt="0"/>
      <dgm:spPr/>
    </dgm:pt>
    <dgm:pt modelId="{BE1F2B46-DCEF-47B9-A9B9-A2112CCC7DA4}" type="pres">
      <dgm:prSet presAssocID="{9D424A21-E9BA-4EAC-B8E4-DF273F423823}" presName="node" presStyleLbl="node1" presStyleIdx="1" presStyleCnt="7">
        <dgm:presLayoutVars>
          <dgm:bulletEnabled val="1"/>
        </dgm:presLayoutVars>
      </dgm:prSet>
      <dgm:spPr/>
    </dgm:pt>
    <dgm:pt modelId="{C220EDE3-8E5C-4D46-BAED-3361F3AE88C8}" type="pres">
      <dgm:prSet presAssocID="{0ED91275-FD4E-43A9-976A-89D5BC92A728}" presName="sibTrans" presStyleCnt="0"/>
      <dgm:spPr/>
    </dgm:pt>
    <dgm:pt modelId="{2F3B83C8-4F4E-491D-8BF6-36E1607C8064}" type="pres">
      <dgm:prSet presAssocID="{A9098DB4-8C1E-4842-8CBA-9ADEE35FD221}" presName="node" presStyleLbl="node1" presStyleIdx="2" presStyleCnt="7">
        <dgm:presLayoutVars>
          <dgm:bulletEnabled val="1"/>
        </dgm:presLayoutVars>
      </dgm:prSet>
      <dgm:spPr/>
    </dgm:pt>
    <dgm:pt modelId="{31D36F74-6EE0-4245-AF3B-1C139BB55C7E}" type="pres">
      <dgm:prSet presAssocID="{87C9F6CD-4AC2-494D-BB58-CA378F4E1172}" presName="sibTrans" presStyleCnt="0"/>
      <dgm:spPr/>
    </dgm:pt>
    <dgm:pt modelId="{3F35D19F-19FF-4016-BB86-5D283008B4F3}" type="pres">
      <dgm:prSet presAssocID="{72B3921F-F19F-4C74-884F-1333EC4238E0}" presName="node" presStyleLbl="node1" presStyleIdx="3" presStyleCnt="7">
        <dgm:presLayoutVars>
          <dgm:bulletEnabled val="1"/>
        </dgm:presLayoutVars>
      </dgm:prSet>
      <dgm:spPr/>
    </dgm:pt>
    <dgm:pt modelId="{2AEDD351-3C47-4BEA-B1AA-1C0BD173D615}" type="pres">
      <dgm:prSet presAssocID="{69C223CC-B9FC-40FC-9328-60AD3530C147}" presName="sibTrans" presStyleCnt="0"/>
      <dgm:spPr/>
    </dgm:pt>
    <dgm:pt modelId="{A3F6B681-649A-4541-9DD8-13A9D72EA14C}" type="pres">
      <dgm:prSet presAssocID="{FCF7A000-BD9B-4F72-936F-5D459FC948B6}" presName="node" presStyleLbl="node1" presStyleIdx="4" presStyleCnt="7">
        <dgm:presLayoutVars>
          <dgm:bulletEnabled val="1"/>
        </dgm:presLayoutVars>
      </dgm:prSet>
      <dgm:spPr/>
    </dgm:pt>
    <dgm:pt modelId="{3B014F80-CD93-4875-8B37-9D863A3AF98D}" type="pres">
      <dgm:prSet presAssocID="{E3B2BDE3-10E6-4537-AC2B-8240BE491F40}" presName="sibTrans" presStyleCnt="0"/>
      <dgm:spPr/>
    </dgm:pt>
    <dgm:pt modelId="{DE2D68B6-4D5B-4AEC-99DE-AAB23DA3CB1C}" type="pres">
      <dgm:prSet presAssocID="{9A5F0D30-7099-4436-AA57-0C1DE9CFDFB4}" presName="node" presStyleLbl="node1" presStyleIdx="5" presStyleCnt="7">
        <dgm:presLayoutVars>
          <dgm:bulletEnabled val="1"/>
        </dgm:presLayoutVars>
      </dgm:prSet>
      <dgm:spPr/>
    </dgm:pt>
    <dgm:pt modelId="{F06D315B-F99F-48EB-B4FB-D5E5D69184F3}" type="pres">
      <dgm:prSet presAssocID="{ACA53139-72F4-46A6-AFAA-D947046A4A8F}" presName="sibTrans" presStyleCnt="0"/>
      <dgm:spPr/>
    </dgm:pt>
    <dgm:pt modelId="{DCD5C780-43E5-4526-8113-374E036B5EEC}" type="pres">
      <dgm:prSet presAssocID="{873C0F73-525D-4A6C-BD4C-96A31EEB3F43}" presName="node" presStyleLbl="node1" presStyleIdx="6" presStyleCnt="7">
        <dgm:presLayoutVars>
          <dgm:bulletEnabled val="1"/>
        </dgm:presLayoutVars>
      </dgm:prSet>
      <dgm:spPr/>
    </dgm:pt>
  </dgm:ptLst>
  <dgm:cxnLst>
    <dgm:cxn modelId="{A8799510-8A26-448D-A1B2-ACAE82C54EE2}" srcId="{08C930DC-F6CF-495A-AF5E-F895FE8CF0BF}" destId="{690E3F42-03BA-4D08-9281-79C7DC08990B}" srcOrd="0" destOrd="0" parTransId="{6F587ECC-6F70-4AB4-9EBB-F55615597007}" sibTransId="{86EB7963-15AF-46BC-B6DB-61207FE9F143}"/>
    <dgm:cxn modelId="{6753EE2B-4D36-4281-A09F-86751ACD4B06}" srcId="{08C930DC-F6CF-495A-AF5E-F895FE8CF0BF}" destId="{9D424A21-E9BA-4EAC-B8E4-DF273F423823}" srcOrd="1" destOrd="0" parTransId="{8A8C8F7C-7957-42F5-ACD5-9F02B4F0290C}" sibTransId="{0ED91275-FD4E-43A9-976A-89D5BC92A728}"/>
    <dgm:cxn modelId="{5B8E2332-A5F9-494C-BBF5-F32D649D3C03}" type="presOf" srcId="{873C0F73-525D-4A6C-BD4C-96A31EEB3F43}" destId="{DCD5C780-43E5-4526-8113-374E036B5EEC}" srcOrd="0" destOrd="0" presId="urn:microsoft.com/office/officeart/2005/8/layout/default"/>
    <dgm:cxn modelId="{DBA5F26D-B7A6-4D1D-AD51-259BD66B9DB7}" type="presOf" srcId="{08C930DC-F6CF-495A-AF5E-F895FE8CF0BF}" destId="{34ECCADA-785E-4C53-9F2D-670BA93F2194}" srcOrd="0" destOrd="0" presId="urn:microsoft.com/office/officeart/2005/8/layout/default"/>
    <dgm:cxn modelId="{79468B6F-0DCF-4521-AD58-C39612AB0017}" srcId="{08C930DC-F6CF-495A-AF5E-F895FE8CF0BF}" destId="{A9098DB4-8C1E-4842-8CBA-9ADEE35FD221}" srcOrd="2" destOrd="0" parTransId="{54A42BA4-42AC-492B-9609-7DA7FD0E7AC4}" sibTransId="{87C9F6CD-4AC2-494D-BB58-CA378F4E1172}"/>
    <dgm:cxn modelId="{0349CB75-E7E2-43CC-A1E6-F125F9F00437}" type="presOf" srcId="{72B3921F-F19F-4C74-884F-1333EC4238E0}" destId="{3F35D19F-19FF-4016-BB86-5D283008B4F3}" srcOrd="0" destOrd="0" presId="urn:microsoft.com/office/officeart/2005/8/layout/default"/>
    <dgm:cxn modelId="{EFC42756-302F-4065-8CF1-9131661BE38A}" type="presOf" srcId="{9A5F0D30-7099-4436-AA57-0C1DE9CFDFB4}" destId="{DE2D68B6-4D5B-4AEC-99DE-AAB23DA3CB1C}" srcOrd="0" destOrd="0" presId="urn:microsoft.com/office/officeart/2005/8/layout/default"/>
    <dgm:cxn modelId="{D6A4A677-12CC-459E-94E9-17ECBB6475C8}" type="presOf" srcId="{A9098DB4-8C1E-4842-8CBA-9ADEE35FD221}" destId="{2F3B83C8-4F4E-491D-8BF6-36E1607C8064}" srcOrd="0" destOrd="0" presId="urn:microsoft.com/office/officeart/2005/8/layout/default"/>
    <dgm:cxn modelId="{D1BFED81-B732-4823-8C45-AD9359E39A63}" srcId="{08C930DC-F6CF-495A-AF5E-F895FE8CF0BF}" destId="{72B3921F-F19F-4C74-884F-1333EC4238E0}" srcOrd="3" destOrd="0" parTransId="{9D30C945-4F9C-491D-9569-6E78478043F9}" sibTransId="{69C223CC-B9FC-40FC-9328-60AD3530C147}"/>
    <dgm:cxn modelId="{4AADAFC5-1CD8-41AD-8801-0AD92FD01A5E}" type="presOf" srcId="{9D424A21-E9BA-4EAC-B8E4-DF273F423823}" destId="{BE1F2B46-DCEF-47B9-A9B9-A2112CCC7DA4}" srcOrd="0" destOrd="0" presId="urn:microsoft.com/office/officeart/2005/8/layout/default"/>
    <dgm:cxn modelId="{8FA511D9-B5E8-41C0-89D0-B8C0400ABC63}" srcId="{08C930DC-F6CF-495A-AF5E-F895FE8CF0BF}" destId="{873C0F73-525D-4A6C-BD4C-96A31EEB3F43}" srcOrd="6" destOrd="0" parTransId="{88C9EB73-3C97-417E-A1CB-54FBA63B3881}" sibTransId="{749EA417-F263-43A3-9EBA-DC7F9C26D31A}"/>
    <dgm:cxn modelId="{FEC2D7DB-4565-4D6B-89FE-02ABAF531EA4}" srcId="{08C930DC-F6CF-495A-AF5E-F895FE8CF0BF}" destId="{9A5F0D30-7099-4436-AA57-0C1DE9CFDFB4}" srcOrd="5" destOrd="0" parTransId="{D92845A4-D905-4629-B431-CF123329B5FF}" sibTransId="{ACA53139-72F4-46A6-AFAA-D947046A4A8F}"/>
    <dgm:cxn modelId="{68811AE0-7357-4048-98C2-9B607A6FDCDC}" type="presOf" srcId="{FCF7A000-BD9B-4F72-936F-5D459FC948B6}" destId="{A3F6B681-649A-4541-9DD8-13A9D72EA14C}" srcOrd="0" destOrd="0" presId="urn:microsoft.com/office/officeart/2005/8/layout/default"/>
    <dgm:cxn modelId="{4B83EAEC-C417-4CAE-889C-3AC4291FA331}" srcId="{08C930DC-F6CF-495A-AF5E-F895FE8CF0BF}" destId="{FCF7A000-BD9B-4F72-936F-5D459FC948B6}" srcOrd="4" destOrd="0" parTransId="{C683A0E8-F4FE-42C5-B4EF-B04FD76BC56F}" sibTransId="{E3B2BDE3-10E6-4537-AC2B-8240BE491F40}"/>
    <dgm:cxn modelId="{C2E2D8ED-2A80-426A-920A-74AC0329C35D}" type="presOf" srcId="{690E3F42-03BA-4D08-9281-79C7DC08990B}" destId="{6814008C-F45B-4053-96A3-E68BD1DFD49C}" srcOrd="0" destOrd="0" presId="urn:microsoft.com/office/officeart/2005/8/layout/default"/>
    <dgm:cxn modelId="{EB671186-D397-4117-8034-EBDF9396AFF0}" type="presParOf" srcId="{34ECCADA-785E-4C53-9F2D-670BA93F2194}" destId="{6814008C-F45B-4053-96A3-E68BD1DFD49C}" srcOrd="0" destOrd="0" presId="urn:microsoft.com/office/officeart/2005/8/layout/default"/>
    <dgm:cxn modelId="{38D15D00-EA78-451A-803A-AAC8A7908D3B}" type="presParOf" srcId="{34ECCADA-785E-4C53-9F2D-670BA93F2194}" destId="{D2D05C57-A8A9-4E5D-8AB5-C3D569280B10}" srcOrd="1" destOrd="0" presId="urn:microsoft.com/office/officeart/2005/8/layout/default"/>
    <dgm:cxn modelId="{4F7730D5-45D9-411C-A458-FD7DEEC8393D}" type="presParOf" srcId="{34ECCADA-785E-4C53-9F2D-670BA93F2194}" destId="{BE1F2B46-DCEF-47B9-A9B9-A2112CCC7DA4}" srcOrd="2" destOrd="0" presId="urn:microsoft.com/office/officeart/2005/8/layout/default"/>
    <dgm:cxn modelId="{75FC658A-BBF4-4093-B655-7A28D8A87758}" type="presParOf" srcId="{34ECCADA-785E-4C53-9F2D-670BA93F2194}" destId="{C220EDE3-8E5C-4D46-BAED-3361F3AE88C8}" srcOrd="3" destOrd="0" presId="urn:microsoft.com/office/officeart/2005/8/layout/default"/>
    <dgm:cxn modelId="{9E666601-2693-4D1A-8525-031DE9C7B172}" type="presParOf" srcId="{34ECCADA-785E-4C53-9F2D-670BA93F2194}" destId="{2F3B83C8-4F4E-491D-8BF6-36E1607C8064}" srcOrd="4" destOrd="0" presId="urn:microsoft.com/office/officeart/2005/8/layout/default"/>
    <dgm:cxn modelId="{0AFCFB2D-3808-4960-90FC-9263AD487D48}" type="presParOf" srcId="{34ECCADA-785E-4C53-9F2D-670BA93F2194}" destId="{31D36F74-6EE0-4245-AF3B-1C139BB55C7E}" srcOrd="5" destOrd="0" presId="urn:microsoft.com/office/officeart/2005/8/layout/default"/>
    <dgm:cxn modelId="{BF55CE30-7626-4FB8-8CB8-0C68A6E1BED5}" type="presParOf" srcId="{34ECCADA-785E-4C53-9F2D-670BA93F2194}" destId="{3F35D19F-19FF-4016-BB86-5D283008B4F3}" srcOrd="6" destOrd="0" presId="urn:microsoft.com/office/officeart/2005/8/layout/default"/>
    <dgm:cxn modelId="{DAA40E4D-6A44-4E83-A602-0BE7645893CD}" type="presParOf" srcId="{34ECCADA-785E-4C53-9F2D-670BA93F2194}" destId="{2AEDD351-3C47-4BEA-B1AA-1C0BD173D615}" srcOrd="7" destOrd="0" presId="urn:microsoft.com/office/officeart/2005/8/layout/default"/>
    <dgm:cxn modelId="{E9679215-5402-4CBB-B913-AB66C2E1B8B9}" type="presParOf" srcId="{34ECCADA-785E-4C53-9F2D-670BA93F2194}" destId="{A3F6B681-649A-4541-9DD8-13A9D72EA14C}" srcOrd="8" destOrd="0" presId="urn:microsoft.com/office/officeart/2005/8/layout/default"/>
    <dgm:cxn modelId="{6226C0D9-C204-4764-A8CD-BCED4B367CF0}" type="presParOf" srcId="{34ECCADA-785E-4C53-9F2D-670BA93F2194}" destId="{3B014F80-CD93-4875-8B37-9D863A3AF98D}" srcOrd="9" destOrd="0" presId="urn:microsoft.com/office/officeart/2005/8/layout/default"/>
    <dgm:cxn modelId="{EC90A690-7624-45BD-AD81-9B08F356FE2C}" type="presParOf" srcId="{34ECCADA-785E-4C53-9F2D-670BA93F2194}" destId="{DE2D68B6-4D5B-4AEC-99DE-AAB23DA3CB1C}" srcOrd="10" destOrd="0" presId="urn:microsoft.com/office/officeart/2005/8/layout/default"/>
    <dgm:cxn modelId="{D98EED72-0EF9-45D1-9C7B-CA9B78762949}" type="presParOf" srcId="{34ECCADA-785E-4C53-9F2D-670BA93F2194}" destId="{F06D315B-F99F-48EB-B4FB-D5E5D69184F3}" srcOrd="11" destOrd="0" presId="urn:microsoft.com/office/officeart/2005/8/layout/default"/>
    <dgm:cxn modelId="{04A8EF8B-189C-4D0D-A2D1-3B2875235629}" type="presParOf" srcId="{34ECCADA-785E-4C53-9F2D-670BA93F2194}" destId="{DCD5C780-43E5-4526-8113-374E036B5EEC}"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B4B83-1F3A-430F-8C60-071A0A994CD8}">
      <dsp:nvSpPr>
        <dsp:cNvPr id="0" name=""/>
        <dsp:cNvSpPr/>
      </dsp:nvSpPr>
      <dsp:spPr>
        <a:xfrm>
          <a:off x="0" y="75153"/>
          <a:ext cx="10427854" cy="716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 general, the allergic response begins when the body's immune system over-reacts to immunogens or allergens (foreign substances).</a:t>
          </a:r>
        </a:p>
      </dsp:txBody>
      <dsp:txXfrm>
        <a:off x="34954" y="110107"/>
        <a:ext cx="10357946" cy="646132"/>
      </dsp:txXfrm>
    </dsp:sp>
    <dsp:sp modelId="{3BEAAB3C-A61F-4750-BC14-E3AE870BBA37}">
      <dsp:nvSpPr>
        <dsp:cNvPr id="0" name=""/>
        <dsp:cNvSpPr/>
      </dsp:nvSpPr>
      <dsp:spPr>
        <a:xfrm>
          <a:off x="0" y="791193"/>
          <a:ext cx="10427854" cy="475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08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Response is either innate, or acquired </a:t>
          </a:r>
        </a:p>
        <a:p>
          <a:pPr marL="114300" lvl="1" indent="-114300" algn="l" defTabSz="622300">
            <a:lnSpc>
              <a:spcPct val="90000"/>
            </a:lnSpc>
            <a:spcBef>
              <a:spcPct val="0"/>
            </a:spcBef>
            <a:spcAft>
              <a:spcPct val="20000"/>
            </a:spcAft>
            <a:buChar char="•"/>
          </a:pPr>
          <a:r>
            <a:rPr lang="en-US" sz="1400" kern="1200"/>
            <a:t>Either after multiple exposures to a particular antigen or just a singular one</a:t>
          </a:r>
        </a:p>
      </dsp:txBody>
      <dsp:txXfrm>
        <a:off x="0" y="791193"/>
        <a:ext cx="10427854" cy="475065"/>
      </dsp:txXfrm>
    </dsp:sp>
    <dsp:sp modelId="{062ADEB0-C3D0-4356-90A9-0219C1086952}">
      <dsp:nvSpPr>
        <dsp:cNvPr id="0" name=""/>
        <dsp:cNvSpPr/>
      </dsp:nvSpPr>
      <dsp:spPr>
        <a:xfrm>
          <a:off x="0" y="1266258"/>
          <a:ext cx="10427854" cy="716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mast cell is KING!</a:t>
          </a:r>
        </a:p>
      </dsp:txBody>
      <dsp:txXfrm>
        <a:off x="34954" y="1301212"/>
        <a:ext cx="10357946" cy="646132"/>
      </dsp:txXfrm>
    </dsp:sp>
    <dsp:sp modelId="{5ED59CED-5CF6-478A-A329-BCA00680C9A3}">
      <dsp:nvSpPr>
        <dsp:cNvPr id="0" name=""/>
        <dsp:cNvSpPr/>
      </dsp:nvSpPr>
      <dsp:spPr>
        <a:xfrm>
          <a:off x="0" y="2034138"/>
          <a:ext cx="10427854" cy="716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It's function is not specific, but it is associated with:</a:t>
          </a:r>
        </a:p>
      </dsp:txBody>
      <dsp:txXfrm>
        <a:off x="34954" y="2069092"/>
        <a:ext cx="10357946" cy="646132"/>
      </dsp:txXfrm>
    </dsp:sp>
    <dsp:sp modelId="{1C92756B-0A7B-4236-9288-C4F7CA52984F}">
      <dsp:nvSpPr>
        <dsp:cNvPr id="0" name=""/>
        <dsp:cNvSpPr/>
      </dsp:nvSpPr>
      <dsp:spPr>
        <a:xfrm>
          <a:off x="0" y="2750178"/>
          <a:ext cx="10427854" cy="707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108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Chemotaxis </a:t>
          </a:r>
        </a:p>
        <a:p>
          <a:pPr marL="114300" lvl="1" indent="-114300" algn="l" defTabSz="622300">
            <a:lnSpc>
              <a:spcPct val="90000"/>
            </a:lnSpc>
            <a:spcBef>
              <a:spcPct val="0"/>
            </a:spcBef>
            <a:spcAft>
              <a:spcPct val="20000"/>
            </a:spcAft>
            <a:buChar char="•"/>
          </a:pPr>
          <a:r>
            <a:rPr lang="en-US" sz="1400" kern="1200"/>
            <a:t>Vasodilation</a:t>
          </a:r>
        </a:p>
        <a:p>
          <a:pPr marL="114300" lvl="1" indent="-114300" algn="l" defTabSz="622300">
            <a:lnSpc>
              <a:spcPct val="90000"/>
            </a:lnSpc>
            <a:spcBef>
              <a:spcPct val="0"/>
            </a:spcBef>
            <a:spcAft>
              <a:spcPct val="20000"/>
            </a:spcAft>
            <a:buChar char="•"/>
          </a:pPr>
          <a:r>
            <a:rPr lang="en-US" sz="1400" kern="1200"/>
            <a:t>Anticoagulation</a:t>
          </a:r>
        </a:p>
      </dsp:txBody>
      <dsp:txXfrm>
        <a:off x="0" y="2750178"/>
        <a:ext cx="10427854" cy="707940"/>
      </dsp:txXfrm>
    </dsp:sp>
    <dsp:sp modelId="{F2BA45F7-6866-4C0A-82DE-459E641EA9B2}">
      <dsp:nvSpPr>
        <dsp:cNvPr id="0" name=""/>
        <dsp:cNvSpPr/>
      </dsp:nvSpPr>
      <dsp:spPr>
        <a:xfrm>
          <a:off x="0" y="3458118"/>
          <a:ext cx="10427854" cy="716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 the conjunctiva, there are 5,000 mast cells/mm</a:t>
          </a:r>
        </a:p>
      </dsp:txBody>
      <dsp:txXfrm>
        <a:off x="34954" y="3493072"/>
        <a:ext cx="10357946" cy="646132"/>
      </dsp:txXfrm>
    </dsp:sp>
    <dsp:sp modelId="{E03A73AC-ACCD-41EE-8D10-34CF764ACA85}">
      <dsp:nvSpPr>
        <dsp:cNvPr id="0" name=""/>
        <dsp:cNvSpPr/>
      </dsp:nvSpPr>
      <dsp:spPr>
        <a:xfrm>
          <a:off x="0" y="4225998"/>
          <a:ext cx="10427854" cy="716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Each cell contains 5 to 10 picograms of histamine. </a:t>
          </a:r>
        </a:p>
      </dsp:txBody>
      <dsp:txXfrm>
        <a:off x="34954" y="4260952"/>
        <a:ext cx="10357946" cy="6461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09B43-DE40-4CBF-82D5-F2B2270B8207}">
      <dsp:nvSpPr>
        <dsp:cNvPr id="0" name=""/>
        <dsp:cNvSpPr/>
      </dsp:nvSpPr>
      <dsp:spPr>
        <a:xfrm>
          <a:off x="0" y="35382"/>
          <a:ext cx="5906181" cy="9743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Mast cell degranulation results in:</a:t>
          </a:r>
        </a:p>
      </dsp:txBody>
      <dsp:txXfrm>
        <a:off x="47566" y="82948"/>
        <a:ext cx="5811049" cy="879258"/>
      </dsp:txXfrm>
    </dsp:sp>
    <dsp:sp modelId="{EC5811A2-8C60-49EC-993C-F8E721DA2045}">
      <dsp:nvSpPr>
        <dsp:cNvPr id="0" name=""/>
        <dsp:cNvSpPr/>
      </dsp:nvSpPr>
      <dsp:spPr>
        <a:xfrm>
          <a:off x="0" y="1081773"/>
          <a:ext cx="5906181" cy="974390"/>
        </a:xfrm>
        <a:prstGeom prst="roundRect">
          <a:avLst/>
        </a:prstGeom>
        <a:solidFill>
          <a:schemeClr val="accent2">
            <a:hueOff val="-330843"/>
            <a:satOff val="373"/>
            <a:lumOff val="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Tearing, stringy white mucus </a:t>
          </a:r>
        </a:p>
      </dsp:txBody>
      <dsp:txXfrm>
        <a:off x="47566" y="1129339"/>
        <a:ext cx="5811049" cy="879258"/>
      </dsp:txXfrm>
    </dsp:sp>
    <dsp:sp modelId="{D4360D22-399C-4023-A4E4-0C9CAA9B2EA5}">
      <dsp:nvSpPr>
        <dsp:cNvPr id="0" name=""/>
        <dsp:cNvSpPr/>
      </dsp:nvSpPr>
      <dsp:spPr>
        <a:xfrm>
          <a:off x="0" y="2128163"/>
          <a:ext cx="5906181" cy="974390"/>
        </a:xfrm>
        <a:prstGeom prst="roundRect">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Lid and conjunctival chemosis, papillary response</a:t>
          </a:r>
        </a:p>
      </dsp:txBody>
      <dsp:txXfrm>
        <a:off x="47566" y="2175729"/>
        <a:ext cx="5811049" cy="879258"/>
      </dsp:txXfrm>
    </dsp:sp>
    <dsp:sp modelId="{45FFDA4C-0C7E-4134-8935-DD3495A84143}">
      <dsp:nvSpPr>
        <dsp:cNvPr id="0" name=""/>
        <dsp:cNvSpPr/>
      </dsp:nvSpPr>
      <dsp:spPr>
        <a:xfrm>
          <a:off x="0" y="3174554"/>
          <a:ext cx="5906181" cy="974390"/>
        </a:xfrm>
        <a:prstGeom prst="roundRect">
          <a:avLst/>
        </a:prstGeom>
        <a:solidFill>
          <a:schemeClr val="accent2">
            <a:hueOff val="-992530"/>
            <a:satOff val="1119"/>
            <a:lumOff val="2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Vasodilation (conjunctival hyperemia)</a:t>
          </a:r>
        </a:p>
      </dsp:txBody>
      <dsp:txXfrm>
        <a:off x="47566" y="3222120"/>
        <a:ext cx="5811049" cy="879258"/>
      </dsp:txXfrm>
    </dsp:sp>
    <dsp:sp modelId="{5BB51C50-49F6-4D50-9DBD-403FC61CA873}">
      <dsp:nvSpPr>
        <dsp:cNvPr id="0" name=""/>
        <dsp:cNvSpPr/>
      </dsp:nvSpPr>
      <dsp:spPr>
        <a:xfrm>
          <a:off x="0" y="4220944"/>
          <a:ext cx="5906181" cy="974390"/>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In some cases, rhinitis </a:t>
          </a:r>
        </a:p>
      </dsp:txBody>
      <dsp:txXfrm>
        <a:off x="47566" y="4268510"/>
        <a:ext cx="5811049" cy="8792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184B2-0691-4C90-95C8-DFA7BD5DEC31}">
      <dsp:nvSpPr>
        <dsp:cNvPr id="0" name=""/>
        <dsp:cNvSpPr/>
      </dsp:nvSpPr>
      <dsp:spPr>
        <a:xfrm>
          <a:off x="0" y="0"/>
          <a:ext cx="56683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8B3923-BB74-4439-ACCA-47DC6F8D4C8D}">
      <dsp:nvSpPr>
        <dsp:cNvPr id="0" name=""/>
        <dsp:cNvSpPr/>
      </dsp:nvSpPr>
      <dsp:spPr>
        <a:xfrm>
          <a:off x="0" y="0"/>
          <a:ext cx="5668310" cy="1071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Verkazia --cyclosporine ophthalmic emulsion) 0.1% is a calcineurin inhibitor immunosuppressant </a:t>
          </a:r>
        </a:p>
      </dsp:txBody>
      <dsp:txXfrm>
        <a:off x="0" y="0"/>
        <a:ext cx="5668310" cy="1071034"/>
      </dsp:txXfrm>
    </dsp:sp>
    <dsp:sp modelId="{B3555425-1CC0-4260-927E-9CAC1A225184}">
      <dsp:nvSpPr>
        <dsp:cNvPr id="0" name=""/>
        <dsp:cNvSpPr/>
      </dsp:nvSpPr>
      <dsp:spPr>
        <a:xfrm>
          <a:off x="0" y="1071034"/>
          <a:ext cx="56683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2ACAB1-AB7E-480A-8A38-CC6AA7456E5D}">
      <dsp:nvSpPr>
        <dsp:cNvPr id="0" name=""/>
        <dsp:cNvSpPr/>
      </dsp:nvSpPr>
      <dsp:spPr>
        <a:xfrm>
          <a:off x="0" y="1071034"/>
          <a:ext cx="5668310" cy="1071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FDA approved</a:t>
          </a:r>
        </a:p>
      </dsp:txBody>
      <dsp:txXfrm>
        <a:off x="0" y="1071034"/>
        <a:ext cx="5668310" cy="1071034"/>
      </dsp:txXfrm>
    </dsp:sp>
    <dsp:sp modelId="{ECBC71D7-FD20-431C-959B-B778EB97DEC7}">
      <dsp:nvSpPr>
        <dsp:cNvPr id="0" name=""/>
        <dsp:cNvSpPr/>
      </dsp:nvSpPr>
      <dsp:spPr>
        <a:xfrm>
          <a:off x="0" y="2142068"/>
          <a:ext cx="56683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8BC67A-127E-47B7-8199-14F8166794A6}">
      <dsp:nvSpPr>
        <dsp:cNvPr id="0" name=""/>
        <dsp:cNvSpPr/>
      </dsp:nvSpPr>
      <dsp:spPr>
        <a:xfrm>
          <a:off x="0" y="2142068"/>
          <a:ext cx="5668310" cy="1071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Dosing is 1 drop 4 times a day</a:t>
          </a:r>
        </a:p>
      </dsp:txBody>
      <dsp:txXfrm>
        <a:off x="0" y="2142068"/>
        <a:ext cx="5668310" cy="1071034"/>
      </dsp:txXfrm>
    </dsp:sp>
    <dsp:sp modelId="{BA556E98-6408-4259-B5BD-77FDA5CDFC7D}">
      <dsp:nvSpPr>
        <dsp:cNvPr id="0" name=""/>
        <dsp:cNvSpPr/>
      </dsp:nvSpPr>
      <dsp:spPr>
        <a:xfrm>
          <a:off x="0" y="3213102"/>
          <a:ext cx="566831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4686D5-E59A-4362-8E4A-4BA87701C371}">
      <dsp:nvSpPr>
        <dsp:cNvPr id="0" name=""/>
        <dsp:cNvSpPr/>
      </dsp:nvSpPr>
      <dsp:spPr>
        <a:xfrm>
          <a:off x="0" y="3213102"/>
          <a:ext cx="5668310" cy="1071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Better than steroids, 12% of pts had eye pain</a:t>
          </a:r>
        </a:p>
      </dsp:txBody>
      <dsp:txXfrm>
        <a:off x="0" y="3213102"/>
        <a:ext cx="5668310" cy="1071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6DA4E-461D-47A2-8388-15FD4427F4FF}">
      <dsp:nvSpPr>
        <dsp:cNvPr id="0" name=""/>
        <dsp:cNvSpPr/>
      </dsp:nvSpPr>
      <dsp:spPr>
        <a:xfrm>
          <a:off x="360951" y="648"/>
          <a:ext cx="2199258" cy="1319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Primary form of GPC---Adult version of VKC----Mean age 35 ----History of Eczema and Asthma</a:t>
          </a:r>
        </a:p>
      </dsp:txBody>
      <dsp:txXfrm>
        <a:off x="360951" y="648"/>
        <a:ext cx="2199258" cy="1319555"/>
      </dsp:txXfrm>
    </dsp:sp>
    <dsp:sp modelId="{CCC9C5F1-591F-4FA5-B025-FCC1C3745627}">
      <dsp:nvSpPr>
        <dsp:cNvPr id="0" name=""/>
        <dsp:cNvSpPr/>
      </dsp:nvSpPr>
      <dsp:spPr>
        <a:xfrm>
          <a:off x="2780136" y="648"/>
          <a:ext cx="2199258" cy="1319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Atopic keratoconjunctivitis (AKC) occurs in 20 to 43% of patients with atopic dermatitis</a:t>
          </a:r>
        </a:p>
      </dsp:txBody>
      <dsp:txXfrm>
        <a:off x="2780136" y="648"/>
        <a:ext cx="2199258" cy="1319555"/>
      </dsp:txXfrm>
    </dsp:sp>
    <dsp:sp modelId="{96C38FAA-E0B2-444F-866D-325A04D862D7}">
      <dsp:nvSpPr>
        <dsp:cNvPr id="0" name=""/>
        <dsp:cNvSpPr/>
      </dsp:nvSpPr>
      <dsp:spPr>
        <a:xfrm>
          <a:off x="5199320" y="648"/>
          <a:ext cx="2199258" cy="1319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Can have flares of ocular surface inflammation without the dermatitis. </a:t>
          </a:r>
        </a:p>
      </dsp:txBody>
      <dsp:txXfrm>
        <a:off x="5199320" y="648"/>
        <a:ext cx="2199258" cy="1319555"/>
      </dsp:txXfrm>
    </dsp:sp>
    <dsp:sp modelId="{AF57E4B8-751A-4D8F-B442-5733DB9A76AC}">
      <dsp:nvSpPr>
        <dsp:cNvPr id="0" name=""/>
        <dsp:cNvSpPr/>
      </dsp:nvSpPr>
      <dsp:spPr>
        <a:xfrm>
          <a:off x="7618504" y="648"/>
          <a:ext cx="2199258" cy="1319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The corneal complications of AKC can lead to sight-threatening blindness</a:t>
          </a:r>
        </a:p>
      </dsp:txBody>
      <dsp:txXfrm>
        <a:off x="7618504" y="648"/>
        <a:ext cx="2199258" cy="1319555"/>
      </dsp:txXfrm>
    </dsp:sp>
    <dsp:sp modelId="{4BD5077C-E367-40CE-9662-F4E715846D38}">
      <dsp:nvSpPr>
        <dsp:cNvPr id="0" name=""/>
        <dsp:cNvSpPr/>
      </dsp:nvSpPr>
      <dsp:spPr>
        <a:xfrm>
          <a:off x="360951" y="1540129"/>
          <a:ext cx="2199258" cy="1319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The lower palpebral conjunctiva is more affected than in VKC, and giant papillae can sometimes be seen in the inferior conjunctiva (never occurs in VKC).</a:t>
          </a:r>
        </a:p>
      </dsp:txBody>
      <dsp:txXfrm>
        <a:off x="360951" y="1540129"/>
        <a:ext cx="2199258" cy="1319555"/>
      </dsp:txXfrm>
    </dsp:sp>
    <dsp:sp modelId="{6DD45461-FED0-4EA6-9ACD-6AB56E08ED99}">
      <dsp:nvSpPr>
        <dsp:cNvPr id="0" name=""/>
        <dsp:cNvSpPr/>
      </dsp:nvSpPr>
      <dsp:spPr>
        <a:xfrm>
          <a:off x="2780136" y="1540129"/>
          <a:ext cx="2199258" cy="1319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Thickening of both the inferior and superior palpebral conjunctiva</a:t>
          </a:r>
        </a:p>
      </dsp:txBody>
      <dsp:txXfrm>
        <a:off x="2780136" y="1540129"/>
        <a:ext cx="2199258" cy="1319555"/>
      </dsp:txXfrm>
    </dsp:sp>
    <dsp:sp modelId="{893E4349-4E37-4691-83D8-5B483F479A97}">
      <dsp:nvSpPr>
        <dsp:cNvPr id="0" name=""/>
        <dsp:cNvSpPr/>
      </dsp:nvSpPr>
      <dsp:spPr>
        <a:xfrm>
          <a:off x="5199320" y="1540129"/>
          <a:ext cx="2199258" cy="1319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Punctal edema or stenosis is another complication and can worsen the clearance of inflammatory mediators from the ocular surface ----&gt; vicious cycle.</a:t>
          </a:r>
        </a:p>
      </dsp:txBody>
      <dsp:txXfrm>
        <a:off x="5199320" y="1540129"/>
        <a:ext cx="2199258" cy="1319555"/>
      </dsp:txXfrm>
    </dsp:sp>
    <dsp:sp modelId="{A0A480D1-F74F-4D77-954F-7A3C7664BE07}">
      <dsp:nvSpPr>
        <dsp:cNvPr id="0" name=""/>
        <dsp:cNvSpPr/>
      </dsp:nvSpPr>
      <dsp:spPr>
        <a:xfrm>
          <a:off x="7618504" y="1540129"/>
          <a:ext cx="2199258" cy="1319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Corneal disease manifests in about 70% of patients with AKC; punctate epitheliopathy is the most common pathology and is usually greatest in the superior and inferior peripheral cornea, most likely from conjunctival and lid margin changes. </a:t>
          </a:r>
        </a:p>
      </dsp:txBody>
      <dsp:txXfrm>
        <a:off x="7618504" y="1540129"/>
        <a:ext cx="2199258" cy="1319555"/>
      </dsp:txXfrm>
    </dsp:sp>
    <dsp:sp modelId="{0B353387-EE39-4E8B-A95D-45BEBA09309C}">
      <dsp:nvSpPr>
        <dsp:cNvPr id="0" name=""/>
        <dsp:cNvSpPr/>
      </dsp:nvSpPr>
      <dsp:spPr>
        <a:xfrm>
          <a:off x="2780136" y="3079610"/>
          <a:ext cx="2199258" cy="1319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Cataracts: Posterior Subcapsular Cataracts and ASC</a:t>
          </a:r>
        </a:p>
      </dsp:txBody>
      <dsp:txXfrm>
        <a:off x="2780136" y="3079610"/>
        <a:ext cx="2199258" cy="1319555"/>
      </dsp:txXfrm>
    </dsp:sp>
    <dsp:sp modelId="{C3CB3865-B20E-4C2B-B2F5-E9C5A475DD71}">
      <dsp:nvSpPr>
        <dsp:cNvPr id="0" name=""/>
        <dsp:cNvSpPr/>
      </dsp:nvSpPr>
      <dsp:spPr>
        <a:xfrm>
          <a:off x="5199320" y="3079610"/>
          <a:ext cx="2199258" cy="1319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Severe cases can go on to limbal stem cell deficiency</a:t>
          </a:r>
        </a:p>
      </dsp:txBody>
      <dsp:txXfrm>
        <a:off x="5199320" y="3079610"/>
        <a:ext cx="2199258" cy="13195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4008C-F45B-4053-96A3-E68BD1DFD49C}">
      <dsp:nvSpPr>
        <dsp:cNvPr id="0" name=""/>
        <dsp:cNvSpPr/>
      </dsp:nvSpPr>
      <dsp:spPr>
        <a:xfrm>
          <a:off x="911542" y="687"/>
          <a:ext cx="2573535" cy="1544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Neovascularization develops in about 60% of patients, usually severe and can be progressive enough that it leads to the visual axis</a:t>
          </a:r>
        </a:p>
      </dsp:txBody>
      <dsp:txXfrm>
        <a:off x="911542" y="687"/>
        <a:ext cx="2573535" cy="1544121"/>
      </dsp:txXfrm>
    </dsp:sp>
    <dsp:sp modelId="{BE1F2B46-DCEF-47B9-A9B9-A2112CCC7DA4}">
      <dsp:nvSpPr>
        <dsp:cNvPr id="0" name=""/>
        <dsp:cNvSpPr/>
      </dsp:nvSpPr>
      <dsp:spPr>
        <a:xfrm>
          <a:off x="3742432" y="687"/>
          <a:ext cx="2573535" cy="1544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Horner-Trantas dots sometimes seen at the limbus </a:t>
          </a:r>
        </a:p>
      </dsp:txBody>
      <dsp:txXfrm>
        <a:off x="3742432" y="687"/>
        <a:ext cx="2573535" cy="1544121"/>
      </dsp:txXfrm>
    </dsp:sp>
    <dsp:sp modelId="{2F3B83C8-4F4E-491D-8BF6-36E1607C8064}">
      <dsp:nvSpPr>
        <dsp:cNvPr id="0" name=""/>
        <dsp:cNvSpPr/>
      </dsp:nvSpPr>
      <dsp:spPr>
        <a:xfrm>
          <a:off x="6573321" y="687"/>
          <a:ext cx="2573535" cy="1544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Increased prevalence of herpetic blepharitis (if bilateral look for atopic)and keratitis</a:t>
          </a:r>
        </a:p>
      </dsp:txBody>
      <dsp:txXfrm>
        <a:off x="6573321" y="687"/>
        <a:ext cx="2573535" cy="1544121"/>
      </dsp:txXfrm>
    </dsp:sp>
    <dsp:sp modelId="{3F35D19F-19FF-4016-BB86-5D283008B4F3}">
      <dsp:nvSpPr>
        <dsp:cNvPr id="0" name=""/>
        <dsp:cNvSpPr/>
      </dsp:nvSpPr>
      <dsp:spPr>
        <a:xfrm>
          <a:off x="911542" y="1802162"/>
          <a:ext cx="2573535" cy="1544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Chronic patients who need topical steroids to control disease could also use topical cyclosporine 0.05% (Restasis, Allergan) </a:t>
          </a:r>
        </a:p>
      </dsp:txBody>
      <dsp:txXfrm>
        <a:off x="911542" y="1802162"/>
        <a:ext cx="2573535" cy="1544121"/>
      </dsp:txXfrm>
    </dsp:sp>
    <dsp:sp modelId="{A3F6B681-649A-4541-9DD8-13A9D72EA14C}">
      <dsp:nvSpPr>
        <dsp:cNvPr id="0" name=""/>
        <dsp:cNvSpPr/>
      </dsp:nvSpPr>
      <dsp:spPr>
        <a:xfrm>
          <a:off x="3742432" y="1802162"/>
          <a:ext cx="2573535" cy="1544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Antihistamines/mast cell stabilizers can help the milder form of disease--primary symptom is itching</a:t>
          </a:r>
        </a:p>
      </dsp:txBody>
      <dsp:txXfrm>
        <a:off x="3742432" y="1802162"/>
        <a:ext cx="2573535" cy="1544121"/>
      </dsp:txXfrm>
    </dsp:sp>
    <dsp:sp modelId="{DE2D68B6-4D5B-4AEC-99DE-AAB23DA3CB1C}">
      <dsp:nvSpPr>
        <dsp:cNvPr id="0" name=""/>
        <dsp:cNvSpPr/>
      </dsp:nvSpPr>
      <dsp:spPr>
        <a:xfrm>
          <a:off x="6573321" y="1802162"/>
          <a:ext cx="2573535" cy="1544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Moderate conjunctival inflammation with corneal epithelial involvement or corneal neovascularization---&gt; corticosteroid therapy and/or cryopreserved amniotic membrane. If a patient requires chronic corticosteroid therapy, they should also be on topical cyclosporine (calcineurin inhibitors).</a:t>
          </a:r>
        </a:p>
      </dsp:txBody>
      <dsp:txXfrm>
        <a:off x="6573321" y="1802162"/>
        <a:ext cx="2573535" cy="1544121"/>
      </dsp:txXfrm>
    </dsp:sp>
    <dsp:sp modelId="{DCD5C780-43E5-4526-8113-374E036B5EEC}">
      <dsp:nvSpPr>
        <dsp:cNvPr id="0" name=""/>
        <dsp:cNvSpPr/>
      </dsp:nvSpPr>
      <dsp:spPr>
        <a:xfrm>
          <a:off x="3742432" y="3603637"/>
          <a:ext cx="2573535" cy="15441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Severe cases may require systemic corticosteroids</a:t>
          </a:r>
        </a:p>
      </dsp:txBody>
      <dsp:txXfrm>
        <a:off x="3742432" y="3603637"/>
        <a:ext cx="2573535" cy="15441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AD315-7947-4700-AD4F-A03AD1A2C1C9}" type="datetimeFigureOut">
              <a:rPr lang="en-US"/>
              <a:t>2/25/2023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EB063-8E18-49BF-9D6C-8E390A79FAE2}" type="slidenum">
              <a:rPr lang="en-US"/>
              <a:t>‹#›</a:t>
            </a:fld>
            <a:endParaRPr lang="en-US"/>
          </a:p>
        </p:txBody>
      </p:sp>
    </p:spTree>
    <p:extLst>
      <p:ext uri="{BB962C8B-B14F-4D97-AF65-F5344CB8AC3E}">
        <p14:creationId xmlns:p14="http://schemas.microsoft.com/office/powerpoint/2010/main" val="301232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VKC</a:t>
            </a:r>
          </a:p>
        </p:txBody>
      </p:sp>
      <p:sp>
        <p:nvSpPr>
          <p:cNvPr id="4" name="Slide Number Placeholder 3"/>
          <p:cNvSpPr>
            <a:spLocks noGrp="1"/>
          </p:cNvSpPr>
          <p:nvPr>
            <p:ph type="sldNum" sz="quarter" idx="10"/>
          </p:nvPr>
        </p:nvSpPr>
        <p:spPr/>
        <p:txBody>
          <a:bodyPr/>
          <a:lstStyle/>
          <a:p>
            <a:fld id="{D04EB063-8E18-49BF-9D6C-8E390A79FAE2}" type="slidenum">
              <a:rPr lang="en-US"/>
              <a:t>8</a:t>
            </a:fld>
            <a:endParaRPr lang="en-US"/>
          </a:p>
        </p:txBody>
      </p:sp>
    </p:spTree>
    <p:extLst>
      <p:ext uri="{BB962C8B-B14F-4D97-AF65-F5344CB8AC3E}">
        <p14:creationId xmlns:p14="http://schemas.microsoft.com/office/powerpoint/2010/main" val="755183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D04EB063-8E18-49BF-9D6C-8E390A79FAE2}" type="slidenum">
              <a:rPr lang="en-US"/>
              <a:t>41</a:t>
            </a:fld>
            <a:endParaRPr lang="en-US"/>
          </a:p>
        </p:txBody>
      </p:sp>
    </p:spTree>
    <p:extLst>
      <p:ext uri="{BB962C8B-B14F-4D97-AF65-F5344CB8AC3E}">
        <p14:creationId xmlns:p14="http://schemas.microsoft.com/office/powerpoint/2010/main" val="295563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t>
            </a:r>
          </a:p>
        </p:txBody>
      </p:sp>
      <p:sp>
        <p:nvSpPr>
          <p:cNvPr id="4" name="Slide Number Placeholder 3"/>
          <p:cNvSpPr>
            <a:spLocks noGrp="1"/>
          </p:cNvSpPr>
          <p:nvPr>
            <p:ph type="sldNum" sz="quarter" idx="10"/>
          </p:nvPr>
        </p:nvSpPr>
        <p:spPr/>
        <p:txBody>
          <a:bodyPr/>
          <a:lstStyle/>
          <a:p>
            <a:fld id="{D04EB063-8E18-49BF-9D6C-8E390A79FAE2}" type="slidenum">
              <a:rPr lang="en-US"/>
              <a:t>43</a:t>
            </a:fld>
            <a:endParaRPr lang="en-US"/>
          </a:p>
        </p:txBody>
      </p:sp>
    </p:spTree>
    <p:extLst>
      <p:ext uri="{BB962C8B-B14F-4D97-AF65-F5344CB8AC3E}">
        <p14:creationId xmlns:p14="http://schemas.microsoft.com/office/powerpoint/2010/main" val="1732612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Type IV </a:t>
            </a:r>
            <a:r>
              <a:rPr lang="en-US" dirty="0"/>
              <a:t>hypersensitivity reaction at the cornea or conjunctiva, following re-exposure to an infectious antigen that the host has been previously sensitized to.</a:t>
            </a:r>
          </a:p>
          <a:p>
            <a:r>
              <a:rPr lang="en-US" dirty="0"/>
              <a:t> 0.1% triamcinolone cream. The frequency of application is proportional to the severity of the expression, but is usually </a:t>
            </a:r>
            <a:r>
              <a:rPr lang="en-US" dirty="0" err="1"/>
              <a:t>t.i.d</a:t>
            </a:r>
            <a:r>
              <a:rPr lang="en-US" dirty="0"/>
              <a:t>. for two to three days, then </a:t>
            </a:r>
            <a:r>
              <a:rPr lang="en-US" dirty="0" err="1"/>
              <a:t>b.i.d</a:t>
            </a:r>
            <a:r>
              <a:rPr lang="en-US" dirty="0"/>
              <a:t>. for two or three days, then q </a:t>
            </a:r>
            <a:r>
              <a:rPr lang="en-US" dirty="0" err="1"/>
              <a:t>hs</a:t>
            </a:r>
            <a:r>
              <a:rPr lang="en-US" dirty="0"/>
              <a:t> for two to three days. Triamcinolone comes in a large 15gm tube and is inexpensive. </a:t>
            </a:r>
          </a:p>
        </p:txBody>
      </p:sp>
      <p:sp>
        <p:nvSpPr>
          <p:cNvPr id="4" name="Slide Number Placeholder 3"/>
          <p:cNvSpPr>
            <a:spLocks noGrp="1"/>
          </p:cNvSpPr>
          <p:nvPr>
            <p:ph type="sldNum" sz="quarter" idx="10"/>
          </p:nvPr>
        </p:nvSpPr>
        <p:spPr/>
        <p:txBody>
          <a:bodyPr/>
          <a:lstStyle/>
          <a:p>
            <a:fld id="{D04EB063-8E18-49BF-9D6C-8E390A79FAE2}" type="slidenum">
              <a:rPr lang="en-US"/>
              <a:t>44</a:t>
            </a:fld>
            <a:endParaRPr lang="en-US"/>
          </a:p>
        </p:txBody>
      </p:sp>
    </p:spTree>
    <p:extLst>
      <p:ext uri="{BB962C8B-B14F-4D97-AF65-F5344CB8AC3E}">
        <p14:creationId xmlns:p14="http://schemas.microsoft.com/office/powerpoint/2010/main" val="149858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12yo </a:t>
            </a:r>
            <a:r>
              <a:rPr lang="en-US" dirty="0"/>
              <a:t> prednisolone acetate 1% which was initially used every 2 hours while awake. She was treated with a 1 week course of topical </a:t>
            </a:r>
            <a:r>
              <a:rPr lang="en-US" dirty="0" err="1"/>
              <a:t>gatifloxacin</a:t>
            </a:r>
            <a:r>
              <a:rPr lang="en-US" dirty="0"/>
              <a:t> drops four times daily (to prevent infection at the epithelial defect) and a 3 week course of </a:t>
            </a:r>
            <a:r>
              <a:rPr lang="en-US" dirty="0" err="1"/>
              <a:t>TobraDex</a:t>
            </a:r>
            <a:r>
              <a:rPr lang="en-US" dirty="0"/>
              <a:t>® ointment at bedtime. Management of chronic blepharitis was achieved by reinstating a strict program of lid hygiene and warm compresses, along with reinstituting doxycycline 100 mg orally twice daily for one month and then once daily thereafter. </a:t>
            </a:r>
            <a:endParaRPr lang="en-US" dirty="0">
              <a:cs typeface="Calibri"/>
            </a:endParaRPr>
          </a:p>
        </p:txBody>
      </p:sp>
      <p:sp>
        <p:nvSpPr>
          <p:cNvPr id="4" name="Slide Number Placeholder 3"/>
          <p:cNvSpPr>
            <a:spLocks noGrp="1"/>
          </p:cNvSpPr>
          <p:nvPr>
            <p:ph type="sldNum" sz="quarter" idx="10"/>
          </p:nvPr>
        </p:nvSpPr>
        <p:spPr/>
        <p:txBody>
          <a:bodyPr/>
          <a:lstStyle/>
          <a:p>
            <a:fld id="{D04EB063-8E18-49BF-9D6C-8E390A79FAE2}" type="slidenum">
              <a:rPr lang="en-US"/>
              <a:t>45</a:t>
            </a:fld>
            <a:endParaRPr lang="en-US"/>
          </a:p>
        </p:txBody>
      </p:sp>
    </p:spTree>
    <p:extLst>
      <p:ext uri="{BB962C8B-B14F-4D97-AF65-F5344CB8AC3E}">
        <p14:creationId xmlns:p14="http://schemas.microsoft.com/office/powerpoint/2010/main" val="2167185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Daily lens with </a:t>
            </a:r>
            <a:r>
              <a:rPr lang="en-US" dirty="0" err="1">
                <a:cs typeface="Calibri"/>
              </a:rPr>
              <a:t>bleph</a:t>
            </a:r>
            <a:r>
              <a:rPr lang="en-US" dirty="0">
                <a:cs typeface="Calibri"/>
              </a:rPr>
              <a:t> ex</a:t>
            </a:r>
          </a:p>
          <a:p>
            <a:pPr indent="7620"/>
            <a:r>
              <a:rPr lang="en-US" dirty="0"/>
              <a:t>Adjunctive treatment with oral doxycycline may also be of benefit. In children under the age of 8, erythromycin is preferred to prevent dental discoloration from tetracycline use</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D04EB063-8E18-49BF-9D6C-8E390A79FAE2}" type="slidenum">
              <a:rPr lang="en-US"/>
              <a:t>46</a:t>
            </a:fld>
            <a:endParaRPr lang="en-US"/>
          </a:p>
        </p:txBody>
      </p:sp>
    </p:spTree>
    <p:extLst>
      <p:ext uri="{BB962C8B-B14F-4D97-AF65-F5344CB8AC3E}">
        <p14:creationId xmlns:p14="http://schemas.microsoft.com/office/powerpoint/2010/main" val="361929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04EB063-8E18-49BF-9D6C-8E390A79FAE2}" type="slidenum">
              <a:rPr lang="en-US"/>
              <a:t>10</a:t>
            </a:fld>
            <a:endParaRPr lang="en-US"/>
          </a:p>
        </p:txBody>
      </p:sp>
    </p:spTree>
    <p:extLst>
      <p:ext uri="{BB962C8B-B14F-4D97-AF65-F5344CB8AC3E}">
        <p14:creationId xmlns:p14="http://schemas.microsoft.com/office/powerpoint/2010/main" val="2970570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N-acetylcysteine solution, a mucolytic agent used for respiratory conditions. For mucus fishing syndrome, the solution is diluted to 10% and transferred into an ophthalmic dropper. Start at </a:t>
            </a:r>
            <a:r>
              <a:rPr lang="en-US" dirty="0" err="1"/>
              <a:t>q.i.d</a:t>
            </a:r>
            <a:r>
              <a:rPr lang="en-US" dirty="0"/>
              <a:t>. and taper it over a month until it’s used only when the patient notices the mucus. Along with histamine blocker/mast cell stabilizer.</a:t>
            </a:r>
          </a:p>
          <a:p>
            <a:endParaRPr lang="en-US" dirty="0"/>
          </a:p>
        </p:txBody>
      </p:sp>
      <p:sp>
        <p:nvSpPr>
          <p:cNvPr id="4" name="Slide Number Placeholder 3"/>
          <p:cNvSpPr>
            <a:spLocks noGrp="1"/>
          </p:cNvSpPr>
          <p:nvPr>
            <p:ph type="sldNum" sz="quarter" idx="10"/>
          </p:nvPr>
        </p:nvSpPr>
        <p:spPr/>
        <p:txBody>
          <a:bodyPr/>
          <a:lstStyle/>
          <a:p>
            <a:fld id="{D04EB063-8E18-49BF-9D6C-8E390A79FAE2}" type="slidenum">
              <a:rPr lang="en-US"/>
              <a:t>20</a:t>
            </a:fld>
            <a:endParaRPr lang="en-US"/>
          </a:p>
        </p:txBody>
      </p:sp>
    </p:spTree>
    <p:extLst>
      <p:ext uri="{BB962C8B-B14F-4D97-AF65-F5344CB8AC3E}">
        <p14:creationId xmlns:p14="http://schemas.microsoft.com/office/powerpoint/2010/main" val="1315123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Tree Pollen in the spring, grass pollen in the summer and ragweed pollen in the fall.</a:t>
            </a:r>
            <a:endParaRPr lang="en-US" dirty="0"/>
          </a:p>
          <a:p>
            <a:r>
              <a:rPr lang="en-US" dirty="0"/>
              <a:t>quercetin, a natural occurring substance that is found in plant pigments called flavonoids that give many fruits, flowers, and vegetables their colors. It is known to inhibit the release of histamine which is said to be responsible for the symptoms of allergies in addition to having antioxidant and anti-inflammatory effects. Food rich in quercetin include berries, apples, onions and peppers.</a:t>
            </a:r>
            <a:endParaRPr lang="en-US" dirty="0">
              <a:cs typeface="Calibri"/>
            </a:endParaRPr>
          </a:p>
        </p:txBody>
      </p:sp>
      <p:sp>
        <p:nvSpPr>
          <p:cNvPr id="4" name="Slide Number Placeholder 3"/>
          <p:cNvSpPr>
            <a:spLocks noGrp="1"/>
          </p:cNvSpPr>
          <p:nvPr>
            <p:ph type="sldNum" sz="quarter" idx="10"/>
          </p:nvPr>
        </p:nvSpPr>
        <p:spPr/>
        <p:txBody>
          <a:bodyPr/>
          <a:lstStyle/>
          <a:p>
            <a:fld id="{D04EB063-8E18-49BF-9D6C-8E390A79FAE2}" type="slidenum">
              <a:rPr lang="en-US"/>
              <a:t>22</a:t>
            </a:fld>
            <a:endParaRPr lang="en-US"/>
          </a:p>
        </p:txBody>
      </p:sp>
    </p:spTree>
    <p:extLst>
      <p:ext uri="{BB962C8B-B14F-4D97-AF65-F5344CB8AC3E}">
        <p14:creationId xmlns:p14="http://schemas.microsoft.com/office/powerpoint/2010/main" val="4034665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Epicutaneous</a:t>
            </a:r>
            <a:r>
              <a:rPr lang="en-US" dirty="0"/>
              <a:t> immunotherapy may transform allergy treatment</a:t>
            </a:r>
            <a:r>
              <a:rPr lang="en-US" dirty="0">
                <a:cs typeface="Calibri"/>
              </a:rPr>
              <a:t>. Patch on the skin, currently used with peanut allergies</a:t>
            </a:r>
          </a:p>
          <a:p>
            <a:r>
              <a:rPr lang="en-US" dirty="0" err="1">
                <a:cs typeface="Calibri"/>
              </a:rPr>
              <a:t>Wrap around</a:t>
            </a:r>
            <a:r>
              <a:rPr lang="en-US" dirty="0">
                <a:cs typeface="Calibri"/>
              </a:rPr>
              <a:t> sunglasses.</a:t>
            </a:r>
          </a:p>
        </p:txBody>
      </p:sp>
      <p:sp>
        <p:nvSpPr>
          <p:cNvPr id="4" name="Slide Number Placeholder 3"/>
          <p:cNvSpPr>
            <a:spLocks noGrp="1"/>
          </p:cNvSpPr>
          <p:nvPr>
            <p:ph type="sldNum" sz="quarter" idx="10"/>
          </p:nvPr>
        </p:nvSpPr>
        <p:spPr/>
        <p:txBody>
          <a:bodyPr/>
          <a:lstStyle/>
          <a:p>
            <a:fld id="{D04EB063-8E18-49BF-9D6C-8E390A79FAE2}" type="slidenum">
              <a:rPr lang="en-US"/>
              <a:t>23</a:t>
            </a:fld>
            <a:endParaRPr lang="en-US"/>
          </a:p>
        </p:txBody>
      </p:sp>
    </p:spTree>
    <p:extLst>
      <p:ext uri="{BB962C8B-B14F-4D97-AF65-F5344CB8AC3E}">
        <p14:creationId xmlns:p14="http://schemas.microsoft.com/office/powerpoint/2010/main" val="677620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7620"/>
            <a:r>
              <a:rPr lang="en-US" dirty="0"/>
              <a:t>NSAIDs may cause stinging and burning upon instillation.</a:t>
            </a:r>
          </a:p>
          <a:p>
            <a:endParaRPr lang="en-US" dirty="0"/>
          </a:p>
        </p:txBody>
      </p:sp>
      <p:sp>
        <p:nvSpPr>
          <p:cNvPr id="4" name="Slide Number Placeholder 3"/>
          <p:cNvSpPr>
            <a:spLocks noGrp="1"/>
          </p:cNvSpPr>
          <p:nvPr>
            <p:ph type="sldNum" sz="quarter" idx="10"/>
          </p:nvPr>
        </p:nvSpPr>
        <p:spPr/>
        <p:txBody>
          <a:bodyPr/>
          <a:lstStyle/>
          <a:p>
            <a:fld id="{D04EB063-8E18-49BF-9D6C-8E390A79FAE2}" type="slidenum">
              <a:rPr lang="en-US"/>
              <a:t>26</a:t>
            </a:fld>
            <a:endParaRPr lang="en-US"/>
          </a:p>
        </p:txBody>
      </p:sp>
    </p:spTree>
    <p:extLst>
      <p:ext uri="{BB962C8B-B14F-4D97-AF65-F5344CB8AC3E}">
        <p14:creationId xmlns:p14="http://schemas.microsoft.com/office/powerpoint/2010/main" val="344817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results in 5-10 minutes</a:t>
            </a:r>
            <a:endParaRPr lang="en-US" dirty="0"/>
          </a:p>
        </p:txBody>
      </p:sp>
      <p:sp>
        <p:nvSpPr>
          <p:cNvPr id="4" name="Slide Number Placeholder 3"/>
          <p:cNvSpPr>
            <a:spLocks noGrp="1"/>
          </p:cNvSpPr>
          <p:nvPr>
            <p:ph type="sldNum" sz="quarter" idx="10"/>
          </p:nvPr>
        </p:nvSpPr>
        <p:spPr/>
        <p:txBody>
          <a:bodyPr/>
          <a:lstStyle/>
          <a:p>
            <a:fld id="{D04EB063-8E18-49BF-9D6C-8E390A79FAE2}" type="slidenum">
              <a:rPr lang="en-US"/>
              <a:t>31</a:t>
            </a:fld>
            <a:endParaRPr lang="en-US"/>
          </a:p>
        </p:txBody>
      </p:sp>
    </p:spTree>
    <p:extLst>
      <p:ext uri="{BB962C8B-B14F-4D97-AF65-F5344CB8AC3E}">
        <p14:creationId xmlns:p14="http://schemas.microsoft.com/office/powerpoint/2010/main" val="705983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Horner-</a:t>
            </a:r>
            <a:r>
              <a:rPr lang="en-US" dirty="0" err="1"/>
              <a:t>Trantas</a:t>
            </a:r>
            <a:r>
              <a:rPr lang="en-US" dirty="0"/>
              <a:t> dots     Shield ulcer    Giant papillae  The photophobia can be quite severe</a:t>
            </a:r>
          </a:p>
        </p:txBody>
      </p:sp>
      <p:sp>
        <p:nvSpPr>
          <p:cNvPr id="4" name="Slide Number Placeholder 3"/>
          <p:cNvSpPr>
            <a:spLocks noGrp="1"/>
          </p:cNvSpPr>
          <p:nvPr>
            <p:ph type="sldNum" sz="quarter" idx="10"/>
          </p:nvPr>
        </p:nvSpPr>
        <p:spPr/>
        <p:txBody>
          <a:bodyPr/>
          <a:lstStyle/>
          <a:p>
            <a:fld id="{D04EB063-8E18-49BF-9D6C-8E390A79FAE2}" type="slidenum">
              <a:rPr lang="en-US"/>
              <a:t>37</a:t>
            </a:fld>
            <a:endParaRPr lang="en-US"/>
          </a:p>
        </p:txBody>
      </p:sp>
    </p:spTree>
    <p:extLst>
      <p:ext uri="{BB962C8B-B14F-4D97-AF65-F5344CB8AC3E}">
        <p14:creationId xmlns:p14="http://schemas.microsoft.com/office/powerpoint/2010/main" val="3472394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1 hypersensitivity </a:t>
            </a:r>
            <a:r>
              <a:rPr lang="en-US" dirty="0" err="1"/>
              <a:t>IgE</a:t>
            </a:r>
          </a:p>
        </p:txBody>
      </p:sp>
      <p:sp>
        <p:nvSpPr>
          <p:cNvPr id="4" name="Slide Number Placeholder 3"/>
          <p:cNvSpPr>
            <a:spLocks noGrp="1"/>
          </p:cNvSpPr>
          <p:nvPr>
            <p:ph type="sldNum" sz="quarter" idx="10"/>
          </p:nvPr>
        </p:nvSpPr>
        <p:spPr/>
        <p:txBody>
          <a:bodyPr/>
          <a:lstStyle/>
          <a:p>
            <a:fld id="{D04EB063-8E18-49BF-9D6C-8E390A79FAE2}" type="slidenum">
              <a:rPr lang="en-US"/>
              <a:t>38</a:t>
            </a:fld>
            <a:endParaRPr lang="en-US"/>
          </a:p>
        </p:txBody>
      </p:sp>
    </p:spTree>
    <p:extLst>
      <p:ext uri="{BB962C8B-B14F-4D97-AF65-F5344CB8AC3E}">
        <p14:creationId xmlns:p14="http://schemas.microsoft.com/office/powerpoint/2010/main" val="2423570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2/25/2023</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2/25/2023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2/25/2023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2/25/2023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2/25/2023</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2/25/2023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2/25/2023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2/25/2023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2/25/2023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2/25/2023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2/25/2023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2/25/2023</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SusanJanik@gmail.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defeatkeratoconus.com/"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hade val="92000"/>
                <a:satMod val="160000"/>
              </a:schemeClr>
            </a:gs>
            <a:gs pos="77000">
              <a:schemeClr val="bg1">
                <a:tint val="100000"/>
                <a:shade val="73000"/>
                <a:satMod val="155000"/>
              </a:schemeClr>
            </a:gs>
            <a:gs pos="100000">
              <a:schemeClr val="bg1">
                <a:tint val="100000"/>
                <a:shade val="67000"/>
                <a:satMod val="145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45BD8A-B13F-463A-9101-4FB883F06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99358" y="5232126"/>
            <a:ext cx="9369214" cy="870463"/>
          </a:xfrm>
        </p:spPr>
        <p:txBody>
          <a:bodyPr vert="horz" lIns="91440" tIns="45720" rIns="91440" bIns="45720" rtlCol="0">
            <a:normAutofit/>
          </a:bodyPr>
          <a:lstStyle/>
          <a:p>
            <a:pPr>
              <a:spcAft>
                <a:spcPts val="600"/>
              </a:spcAft>
            </a:pPr>
            <a:r>
              <a:rPr lang="en-US" sz="2400">
                <a:solidFill>
                  <a:schemeClr val="tx1">
                    <a:lumMod val="85000"/>
                    <a:lumOff val="15000"/>
                  </a:schemeClr>
                </a:solidFill>
              </a:rPr>
              <a:t>By: Susan Janik, O.D.</a:t>
            </a:r>
          </a:p>
        </p:txBody>
      </p:sp>
      <p:sp>
        <p:nvSpPr>
          <p:cNvPr id="10" name="Rectangle 9">
            <a:extLst>
              <a:ext uri="{FF2B5EF4-FFF2-40B4-BE49-F238E27FC236}">
                <a16:creationId xmlns:a16="http://schemas.microsoft.com/office/drawing/2014/main" id="{1AA55ABF-213F-4B65-8B7E-1ED8609F2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 y="945072"/>
            <a:ext cx="10339129" cy="4055144"/>
          </a:xfrm>
          <a:prstGeom prst="rect">
            <a:avLst/>
          </a:prstGeom>
          <a:solidFill>
            <a:schemeClr val="accent1"/>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F8DB4189-B5C4-45EA-AFC5-6739032B8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624" y="1107268"/>
            <a:ext cx="10012680" cy="3730752"/>
          </a:xfrm>
          <a:prstGeom prst="rect">
            <a:avLst/>
          </a:prstGeom>
          <a:noFill/>
          <a:ln w="6350" cap="sq" cmpd="sng" algn="ctr">
            <a:solidFill>
              <a:srgbClr val="FFFFFF"/>
            </a:solidFill>
            <a:prstDash val="solid"/>
            <a:miter lim="800000"/>
          </a:ln>
          <a:effectLst/>
        </p:spPr>
      </p:sp>
      <p:sp>
        <p:nvSpPr>
          <p:cNvPr id="2" name="Title 1"/>
          <p:cNvSpPr>
            <a:spLocks noGrp="1"/>
          </p:cNvSpPr>
          <p:nvPr>
            <p:ph type="ctrTitle"/>
          </p:nvPr>
        </p:nvSpPr>
        <p:spPr>
          <a:xfrm>
            <a:off x="1399357" y="1447184"/>
            <a:ext cx="9369214" cy="3069103"/>
          </a:xfrm>
        </p:spPr>
        <p:txBody>
          <a:bodyPr>
            <a:normAutofit/>
          </a:bodyPr>
          <a:lstStyle/>
          <a:p>
            <a:r>
              <a:rPr lang="en-US">
                <a:solidFill>
                  <a:srgbClr val="FFFFFF"/>
                </a:solidFill>
              </a:rPr>
              <a:t>Stop Rubbing Your eyes!</a:t>
            </a:r>
          </a:p>
        </p:txBody>
      </p:sp>
    </p:spTree>
    <p:extLst>
      <p:ext uri="{BB962C8B-B14F-4D97-AF65-F5344CB8AC3E}">
        <p14:creationId xmlns:p14="http://schemas.microsoft.com/office/powerpoint/2010/main" val="1627197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585644F0-95AF-462F-9A9C-189C568BF6E6}"/>
              </a:ext>
            </a:extLst>
          </p:cNvPr>
          <p:cNvSpPr>
            <a:spLocks noGrp="1"/>
          </p:cNvSpPr>
          <p:nvPr>
            <p:ph type="title"/>
          </p:nvPr>
        </p:nvSpPr>
        <p:spPr>
          <a:xfrm>
            <a:off x="1175512" y="870132"/>
            <a:ext cx="9792208" cy="1527078"/>
          </a:xfrm>
        </p:spPr>
        <p:txBody>
          <a:bodyPr>
            <a:normAutofit/>
          </a:bodyPr>
          <a:lstStyle/>
          <a:p>
            <a:r>
              <a:rPr lang="en-US" b="1" dirty="0"/>
              <a:t>Pathophysiology</a:t>
            </a:r>
            <a:endParaRPr lang="en-US"/>
          </a:p>
        </p:txBody>
      </p:sp>
      <p:sp>
        <p:nvSpPr>
          <p:cNvPr id="3" name="Content Placeholder 2">
            <a:extLst>
              <a:ext uri="{FF2B5EF4-FFF2-40B4-BE49-F238E27FC236}">
                <a16:creationId xmlns:a16="http://schemas.microsoft.com/office/drawing/2014/main" id="{AE42C92C-3B86-4B7E-99AB-C782AF3F546B}"/>
              </a:ext>
            </a:extLst>
          </p:cNvPr>
          <p:cNvSpPr>
            <a:spLocks noGrp="1"/>
          </p:cNvSpPr>
          <p:nvPr>
            <p:ph idx="1"/>
          </p:nvPr>
        </p:nvSpPr>
        <p:spPr>
          <a:xfrm>
            <a:off x="1175512" y="2557849"/>
            <a:ext cx="9792208" cy="3407862"/>
          </a:xfrm>
        </p:spPr>
        <p:txBody>
          <a:bodyPr vert="horz" lIns="91440" tIns="45720" rIns="91440" bIns="45720" rtlCol="0">
            <a:normAutofit/>
          </a:bodyPr>
          <a:lstStyle/>
          <a:p>
            <a:pPr>
              <a:lnSpc>
                <a:spcPct val="90000"/>
              </a:lnSpc>
              <a:buNone/>
            </a:pPr>
            <a:r>
              <a:rPr lang="en-US" sz="1500"/>
              <a:t>   Type I allergic reaction starts when the patient is exposed to the offending antigen. Additional re-exposure begins an early-phase response and a subsequent late-phase response. </a:t>
            </a:r>
          </a:p>
          <a:p>
            <a:pPr marL="0" indent="0">
              <a:lnSpc>
                <a:spcPct val="90000"/>
              </a:lnSpc>
              <a:buNone/>
            </a:pPr>
            <a:r>
              <a:rPr lang="en-US" sz="1500" b="1"/>
              <a:t>Break it down:</a:t>
            </a:r>
          </a:p>
          <a:p>
            <a:pPr marL="0" indent="0">
              <a:lnSpc>
                <a:spcPct val="90000"/>
              </a:lnSpc>
              <a:buNone/>
            </a:pPr>
            <a:r>
              <a:rPr lang="en-US" sz="1500"/>
              <a:t>Mast cells----&gt; interaction with specific allergens----&gt;degranulate-----&gt; discharging chemical mediators into the tissues----&gt;causes the itching sensation----&gt;makes people miserable!</a:t>
            </a:r>
          </a:p>
          <a:p>
            <a:pPr marL="0" indent="0">
              <a:lnSpc>
                <a:spcPct val="90000"/>
              </a:lnSpc>
              <a:buNone/>
            </a:pPr>
            <a:r>
              <a:rPr lang="en-US" sz="1500"/>
              <a:t>Which is the biggest pre-formed chemical mediator?</a:t>
            </a:r>
          </a:p>
          <a:p>
            <a:pPr>
              <a:lnSpc>
                <a:spcPct val="90000"/>
              </a:lnSpc>
              <a:buClr>
                <a:srgbClr val="262626"/>
              </a:buClr>
            </a:pPr>
            <a:r>
              <a:rPr lang="en-US" sz="1500" b="1"/>
              <a:t>Histamine: </a:t>
            </a:r>
            <a:r>
              <a:rPr lang="en-US" sz="1500"/>
              <a:t>controls increased vascular permeability, vasodilation, bronchial smooth muscle contraction and increased secretion of mucus, as well as chemotactic factors for eosinophils and neutrophils (ECF-A and NCF). </a:t>
            </a:r>
          </a:p>
          <a:p>
            <a:pPr marL="0" indent="0">
              <a:lnSpc>
                <a:spcPct val="90000"/>
              </a:lnSpc>
              <a:buClr>
                <a:srgbClr val="262626"/>
              </a:buClr>
              <a:buNone/>
            </a:pPr>
            <a:r>
              <a:rPr lang="en-US" sz="1500"/>
              <a:t>Degranulation also releases arachidonic acid, the compound responsible for the production of leukotrienes. Both cause of long-term inflammation seen in the average allergic response. </a:t>
            </a:r>
          </a:p>
          <a:p>
            <a:pPr>
              <a:lnSpc>
                <a:spcPct val="90000"/>
              </a:lnSpc>
              <a:buClr>
                <a:srgbClr val="262626"/>
              </a:buClr>
            </a:pPr>
            <a:endParaRPr lang="en-US" sz="1500"/>
          </a:p>
          <a:p>
            <a:pPr>
              <a:lnSpc>
                <a:spcPct val="90000"/>
              </a:lnSpc>
              <a:buClr>
                <a:srgbClr val="262626"/>
              </a:buClr>
            </a:pPr>
            <a:endParaRPr lang="en-US" sz="1500"/>
          </a:p>
        </p:txBody>
      </p:sp>
    </p:spTree>
    <p:extLst>
      <p:ext uri="{BB962C8B-B14F-4D97-AF65-F5344CB8AC3E}">
        <p14:creationId xmlns:p14="http://schemas.microsoft.com/office/powerpoint/2010/main" val="2016825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0">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2">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88B050AD-FE26-42F7-B2E9-1DCF4E7560FD}"/>
              </a:ext>
            </a:extLst>
          </p:cNvPr>
          <p:cNvSpPr>
            <a:spLocks noGrp="1"/>
          </p:cNvSpPr>
          <p:nvPr>
            <p:ph type="title"/>
          </p:nvPr>
        </p:nvSpPr>
        <p:spPr>
          <a:xfrm>
            <a:off x="573409" y="559477"/>
            <a:ext cx="3765200" cy="5709931"/>
          </a:xfrm>
        </p:spPr>
        <p:txBody>
          <a:bodyPr>
            <a:normAutofit/>
          </a:bodyPr>
          <a:lstStyle/>
          <a:p>
            <a:pPr algn="ctr"/>
            <a:r>
              <a:rPr lang="en-US" sz="4100"/>
              <a:t>Simple Allergic Conjunctivitis:</a:t>
            </a:r>
          </a:p>
          <a:p>
            <a:pPr algn="ctr"/>
            <a:endParaRPr lang="en-US" sz="4100"/>
          </a:p>
        </p:txBody>
      </p:sp>
      <p:graphicFrame>
        <p:nvGraphicFramePr>
          <p:cNvPr id="6" name="Content Placeholder 2">
            <a:extLst>
              <a:ext uri="{FF2B5EF4-FFF2-40B4-BE49-F238E27FC236}">
                <a16:creationId xmlns:a16="http://schemas.microsoft.com/office/drawing/2014/main" id="{CA0FD211-0F48-4134-B80F-ECB1C8B80B21}"/>
              </a:ext>
            </a:extLst>
          </p:cNvPr>
          <p:cNvGraphicFramePr>
            <a:graphicFrameLocks noGrp="1"/>
          </p:cNvGraphicFramePr>
          <p:nvPr>
            <p:ph idx="1"/>
            <p:extLst>
              <p:ext uri="{D42A27DB-BD31-4B8C-83A1-F6EECF244321}">
                <p14:modId xmlns:p14="http://schemas.microsoft.com/office/powerpoint/2010/main" val="1773223989"/>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3529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87161-1B08-4A7F-844D-F3DD97CCC8B4}"/>
              </a:ext>
            </a:extLst>
          </p:cNvPr>
          <p:cNvSpPr>
            <a:spLocks noGrp="1"/>
          </p:cNvSpPr>
          <p:nvPr>
            <p:ph type="title"/>
          </p:nvPr>
        </p:nvSpPr>
        <p:spPr>
          <a:xfrm>
            <a:off x="1546964" y="-4584"/>
            <a:ext cx="10058400" cy="1371600"/>
          </a:xfrm>
        </p:spPr>
        <p:txBody>
          <a:bodyPr/>
          <a:lstStyle/>
          <a:p>
            <a:r>
              <a:rPr lang="en-US"/>
              <a:t>Simple Allergic Conjunctivitis:</a:t>
            </a:r>
          </a:p>
        </p:txBody>
      </p:sp>
      <p:pic>
        <p:nvPicPr>
          <p:cNvPr id="4" name="Picture 4" descr="Diagram, schematic&#10;&#10;Description automatically generated">
            <a:extLst>
              <a:ext uri="{FF2B5EF4-FFF2-40B4-BE49-F238E27FC236}">
                <a16:creationId xmlns:a16="http://schemas.microsoft.com/office/drawing/2014/main" id="{4F2B88E3-3E61-482F-8AB5-F433A673C198}"/>
              </a:ext>
            </a:extLst>
          </p:cNvPr>
          <p:cNvPicPr>
            <a:picLocks noGrp="1" noChangeAspect="1"/>
          </p:cNvPicPr>
          <p:nvPr>
            <p:ph idx="1"/>
          </p:nvPr>
        </p:nvPicPr>
        <p:blipFill>
          <a:blip r:embed="rId2"/>
          <a:stretch>
            <a:fillRect/>
          </a:stretch>
        </p:blipFill>
        <p:spPr>
          <a:xfrm>
            <a:off x="481797" y="1367568"/>
            <a:ext cx="11238845" cy="5204694"/>
          </a:xfrm>
        </p:spPr>
      </p:pic>
    </p:spTree>
    <p:extLst>
      <p:ext uri="{BB962C8B-B14F-4D97-AF65-F5344CB8AC3E}">
        <p14:creationId xmlns:p14="http://schemas.microsoft.com/office/powerpoint/2010/main" val="126591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0A62-DC74-4800-8D13-1608E8FE7B01}"/>
              </a:ext>
            </a:extLst>
          </p:cNvPr>
          <p:cNvSpPr>
            <a:spLocks noGrp="1"/>
          </p:cNvSpPr>
          <p:nvPr>
            <p:ph type="title"/>
          </p:nvPr>
        </p:nvSpPr>
        <p:spPr>
          <a:xfrm>
            <a:off x="1150307" y="214621"/>
            <a:ext cx="10058400" cy="1371600"/>
          </a:xfrm>
        </p:spPr>
        <p:txBody>
          <a:bodyPr/>
          <a:lstStyle/>
          <a:p>
            <a:r>
              <a:rPr lang="en-US"/>
              <a:t>Simple Allergic Conjunctivitis:</a:t>
            </a:r>
          </a:p>
        </p:txBody>
      </p:sp>
      <p:pic>
        <p:nvPicPr>
          <p:cNvPr id="4" name="Picture 4">
            <a:extLst>
              <a:ext uri="{FF2B5EF4-FFF2-40B4-BE49-F238E27FC236}">
                <a16:creationId xmlns:a16="http://schemas.microsoft.com/office/drawing/2014/main" id="{436FB3F5-3518-464C-98E9-42686EA4C33E}"/>
              </a:ext>
            </a:extLst>
          </p:cNvPr>
          <p:cNvPicPr>
            <a:picLocks noGrp="1" noChangeAspect="1"/>
          </p:cNvPicPr>
          <p:nvPr>
            <p:ph idx="1"/>
          </p:nvPr>
        </p:nvPicPr>
        <p:blipFill>
          <a:blip r:embed="rId2"/>
          <a:stretch>
            <a:fillRect/>
          </a:stretch>
        </p:blipFill>
        <p:spPr>
          <a:xfrm>
            <a:off x="416687" y="1574117"/>
            <a:ext cx="10857584" cy="4875102"/>
          </a:xfrm>
        </p:spPr>
      </p:pic>
    </p:spTree>
    <p:extLst>
      <p:ext uri="{BB962C8B-B14F-4D97-AF65-F5344CB8AC3E}">
        <p14:creationId xmlns:p14="http://schemas.microsoft.com/office/powerpoint/2010/main" val="3498538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EFF1A49-1751-45B8-A8F5-F49956B64E38}"/>
              </a:ext>
            </a:extLst>
          </p:cNvPr>
          <p:cNvSpPr>
            <a:spLocks noGrp="1"/>
          </p:cNvSpPr>
          <p:nvPr>
            <p:ph type="title"/>
          </p:nvPr>
        </p:nvSpPr>
        <p:spPr>
          <a:xfrm>
            <a:off x="7532835" y="1420706"/>
            <a:ext cx="3466540" cy="4016587"/>
          </a:xfrm>
        </p:spPr>
        <p:txBody>
          <a:bodyPr>
            <a:normAutofit/>
          </a:bodyPr>
          <a:lstStyle/>
          <a:p>
            <a:r>
              <a:rPr lang="en-US" sz="3600"/>
              <a:t>Simple Allergic Conjunctivitis:</a:t>
            </a:r>
          </a:p>
          <a:p>
            <a:endParaRPr lang="en-US" sz="3600"/>
          </a:p>
        </p:txBody>
      </p:sp>
      <p:sp>
        <p:nvSpPr>
          <p:cNvPr id="3" name="Content Placeholder 2">
            <a:extLst>
              <a:ext uri="{FF2B5EF4-FFF2-40B4-BE49-F238E27FC236}">
                <a16:creationId xmlns:a16="http://schemas.microsoft.com/office/drawing/2014/main" id="{3F7EF1C4-F4F3-4D1C-9A2D-B97380946601}"/>
              </a:ext>
            </a:extLst>
          </p:cNvPr>
          <p:cNvSpPr>
            <a:spLocks noGrp="1"/>
          </p:cNvSpPr>
          <p:nvPr>
            <p:ph idx="1"/>
          </p:nvPr>
        </p:nvSpPr>
        <p:spPr>
          <a:xfrm>
            <a:off x="1440519" y="1420706"/>
            <a:ext cx="5514758" cy="4016587"/>
          </a:xfrm>
        </p:spPr>
        <p:txBody>
          <a:bodyPr vert="horz" lIns="91440" tIns="45720" rIns="91440" bIns="45720" rtlCol="0" anchor="ctr">
            <a:normAutofit/>
          </a:bodyPr>
          <a:lstStyle/>
          <a:p>
            <a:r>
              <a:rPr lang="en-US">
                <a:solidFill>
                  <a:schemeClr val="tx1">
                    <a:lumMod val="75000"/>
                    <a:lumOff val="25000"/>
                  </a:schemeClr>
                </a:solidFill>
              </a:rPr>
              <a:t>SAC and PAC, represent at least one third of all allergic conjunctivitis cases.</a:t>
            </a:r>
          </a:p>
          <a:p>
            <a:pPr>
              <a:buClr>
                <a:srgbClr val="262626"/>
              </a:buClr>
            </a:pPr>
            <a:endParaRPr lang="en-US">
              <a:solidFill>
                <a:schemeClr val="tx1">
                  <a:lumMod val="75000"/>
                  <a:lumOff val="25000"/>
                </a:schemeClr>
              </a:solidFill>
            </a:endParaRPr>
          </a:p>
          <a:p>
            <a:pPr lvl="1">
              <a:buClr>
                <a:srgbClr val="262626"/>
              </a:buClr>
            </a:pPr>
            <a:r>
              <a:rPr lang="en-US">
                <a:solidFill>
                  <a:schemeClr val="tx1">
                    <a:lumMod val="75000"/>
                    <a:lumOff val="25000"/>
                  </a:schemeClr>
                </a:solidFill>
              </a:rPr>
              <a:t>Mainly affects the conjunctiva and the lids</a:t>
            </a:r>
          </a:p>
          <a:p>
            <a:pPr lvl="1">
              <a:buClr>
                <a:srgbClr val="262626"/>
              </a:buClr>
            </a:pPr>
            <a:r>
              <a:rPr lang="en-US">
                <a:solidFill>
                  <a:schemeClr val="tx1">
                    <a:lumMod val="75000"/>
                    <a:lumOff val="25000"/>
                  </a:schemeClr>
                </a:solidFill>
              </a:rPr>
              <a:t>Share similar signs and symptoms.</a:t>
            </a:r>
          </a:p>
          <a:p>
            <a:pPr lvl="1">
              <a:buClr>
                <a:srgbClr val="262626"/>
              </a:buClr>
            </a:pPr>
            <a:endParaRPr lang="en-US">
              <a:solidFill>
                <a:schemeClr val="tx1">
                  <a:lumMod val="75000"/>
                  <a:lumOff val="25000"/>
                </a:schemeClr>
              </a:solidFill>
            </a:endParaRPr>
          </a:p>
          <a:p>
            <a:pPr>
              <a:buClr>
                <a:srgbClr val="262626"/>
              </a:buClr>
            </a:pPr>
            <a:r>
              <a:rPr lang="en-US">
                <a:solidFill>
                  <a:schemeClr val="tx1">
                    <a:lumMod val="75000"/>
                    <a:lumOff val="25000"/>
                  </a:schemeClr>
                </a:solidFill>
              </a:rPr>
              <a:t> The conjunctival injection is typically mild to moderate, with a moderate amount of chemosis. Itching is present in both conditions. Tearing, white mucus </a:t>
            </a:r>
          </a:p>
          <a:p>
            <a:pPr>
              <a:buClr>
                <a:srgbClr val="262626"/>
              </a:buClr>
            </a:pPr>
            <a:endParaRPr lang="en-US">
              <a:solidFill>
                <a:schemeClr val="tx1">
                  <a:lumMod val="75000"/>
                  <a:lumOff val="25000"/>
                </a:schemeClr>
              </a:solidFill>
            </a:endParaRPr>
          </a:p>
          <a:p>
            <a:pPr>
              <a:buClr>
                <a:srgbClr val="262626"/>
              </a:buClr>
            </a:pPr>
            <a:endParaRPr lang="en-US">
              <a:solidFill>
                <a:schemeClr val="tx1">
                  <a:lumMod val="75000"/>
                  <a:lumOff val="25000"/>
                </a:schemeClr>
              </a:solidFill>
            </a:endParaRPr>
          </a:p>
        </p:txBody>
      </p:sp>
      <p:cxnSp>
        <p:nvCxnSpPr>
          <p:cNvPr id="16" name="Straight Connector 15">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394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D76A3-3CDC-4B79-AD4F-6A1319FCF1CB}"/>
              </a:ext>
            </a:extLst>
          </p:cNvPr>
          <p:cNvSpPr>
            <a:spLocks noGrp="1"/>
          </p:cNvSpPr>
          <p:nvPr>
            <p:ph type="title"/>
          </p:nvPr>
        </p:nvSpPr>
        <p:spPr>
          <a:xfrm>
            <a:off x="1066800" y="281647"/>
            <a:ext cx="10058400" cy="1371600"/>
          </a:xfrm>
        </p:spPr>
        <p:txBody>
          <a:bodyPr/>
          <a:lstStyle/>
          <a:p>
            <a:pPr algn="ctr"/>
            <a:r>
              <a:rPr lang="en-US"/>
              <a:t>Wait, is it Dry Eye?</a:t>
            </a:r>
          </a:p>
        </p:txBody>
      </p:sp>
      <p:sp>
        <p:nvSpPr>
          <p:cNvPr id="3" name="Content Placeholder 2">
            <a:extLst>
              <a:ext uri="{FF2B5EF4-FFF2-40B4-BE49-F238E27FC236}">
                <a16:creationId xmlns:a16="http://schemas.microsoft.com/office/drawing/2014/main" id="{4D7E2BE9-95BF-4023-9CD8-7D76132595F0}"/>
              </a:ext>
            </a:extLst>
          </p:cNvPr>
          <p:cNvSpPr>
            <a:spLocks noGrp="1"/>
          </p:cNvSpPr>
          <p:nvPr>
            <p:ph idx="1"/>
          </p:nvPr>
        </p:nvSpPr>
        <p:spPr/>
        <p:txBody>
          <a:bodyPr vert="horz" lIns="91440" tIns="45720" rIns="91440" bIns="45720" rtlCol="0" anchor="t">
            <a:normAutofit/>
          </a:bodyPr>
          <a:lstStyle/>
          <a:p>
            <a:r>
              <a:rPr lang="en-US" sz="2800" dirty="0"/>
              <a:t>Redness </a:t>
            </a:r>
          </a:p>
          <a:p>
            <a:pPr>
              <a:buClr>
                <a:srgbClr val="262626"/>
              </a:buClr>
            </a:pPr>
            <a:endParaRPr lang="en-US" sz="2800" dirty="0"/>
          </a:p>
          <a:p>
            <a:pPr>
              <a:buClr>
                <a:srgbClr val="262626"/>
              </a:buClr>
            </a:pPr>
            <a:r>
              <a:rPr lang="en-US" sz="2800" dirty="0"/>
              <a:t>Watery Eyes</a:t>
            </a:r>
            <a:endParaRPr lang="en-US" dirty="0"/>
          </a:p>
          <a:p>
            <a:pPr>
              <a:buClr>
                <a:srgbClr val="262626"/>
              </a:buClr>
            </a:pPr>
            <a:endParaRPr lang="en-US" sz="2800" dirty="0"/>
          </a:p>
          <a:p>
            <a:pPr>
              <a:buClr>
                <a:srgbClr val="262626"/>
              </a:buClr>
            </a:pPr>
            <a:r>
              <a:rPr lang="en-US" sz="2800" dirty="0"/>
              <a:t>Burning</a:t>
            </a:r>
            <a:endParaRPr lang="en-US" dirty="0"/>
          </a:p>
          <a:p>
            <a:pPr>
              <a:buClr>
                <a:srgbClr val="262626"/>
              </a:buClr>
            </a:pPr>
            <a:endParaRPr lang="en-US" sz="2800" dirty="0"/>
          </a:p>
        </p:txBody>
      </p:sp>
      <p:pic>
        <p:nvPicPr>
          <p:cNvPr id="4" name="Graphic 4" descr="Checkmark with solid fill">
            <a:extLst>
              <a:ext uri="{FF2B5EF4-FFF2-40B4-BE49-F238E27FC236}">
                <a16:creationId xmlns:a16="http://schemas.microsoft.com/office/drawing/2014/main" id="{E1E9DB36-AC81-45F4-B710-BDA18222CB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57537" y="2019300"/>
            <a:ext cx="743953" cy="743953"/>
          </a:xfrm>
          <a:prstGeom prst="rect">
            <a:avLst/>
          </a:prstGeom>
        </p:spPr>
      </p:pic>
      <p:pic>
        <p:nvPicPr>
          <p:cNvPr id="5" name="Graphic 4" descr="Checkmark with solid fill">
            <a:extLst>
              <a:ext uri="{FF2B5EF4-FFF2-40B4-BE49-F238E27FC236}">
                <a16:creationId xmlns:a16="http://schemas.microsoft.com/office/drawing/2014/main" id="{D3FC496F-4B2A-4A07-94E7-0081748692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0014" y="3172188"/>
            <a:ext cx="743953" cy="743953"/>
          </a:xfrm>
          <a:prstGeom prst="rect">
            <a:avLst/>
          </a:prstGeom>
        </p:spPr>
      </p:pic>
      <p:pic>
        <p:nvPicPr>
          <p:cNvPr id="6" name="Graphic 5" descr="Checkmark with solid fill">
            <a:extLst>
              <a:ext uri="{FF2B5EF4-FFF2-40B4-BE49-F238E27FC236}">
                <a16:creationId xmlns:a16="http://schemas.microsoft.com/office/drawing/2014/main" id="{9765A350-798D-4088-B753-BA6CFD0F0F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10013" y="4299530"/>
            <a:ext cx="743953" cy="743953"/>
          </a:xfrm>
          <a:prstGeom prst="rect">
            <a:avLst/>
          </a:prstGeom>
        </p:spPr>
      </p:pic>
    </p:spTree>
    <p:extLst>
      <p:ext uri="{BB962C8B-B14F-4D97-AF65-F5344CB8AC3E}">
        <p14:creationId xmlns:p14="http://schemas.microsoft.com/office/powerpoint/2010/main" val="36005306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A0595-A3B9-4103-B460-0C49F32FEFA9}"/>
              </a:ext>
            </a:extLst>
          </p:cNvPr>
          <p:cNvSpPr>
            <a:spLocks noGrp="1"/>
          </p:cNvSpPr>
          <p:nvPr>
            <p:ph type="title"/>
          </p:nvPr>
        </p:nvSpPr>
        <p:spPr/>
        <p:txBody>
          <a:bodyPr/>
          <a:lstStyle/>
          <a:p>
            <a:r>
              <a:rPr lang="en-US"/>
              <a:t>                 Keep it Simple </a:t>
            </a:r>
          </a:p>
        </p:txBody>
      </p:sp>
      <p:pic>
        <p:nvPicPr>
          <p:cNvPr id="4" name="Picture 4" descr="A picture containing text&#10;&#10;Description automatically generated">
            <a:extLst>
              <a:ext uri="{FF2B5EF4-FFF2-40B4-BE49-F238E27FC236}">
                <a16:creationId xmlns:a16="http://schemas.microsoft.com/office/drawing/2014/main" id="{53373FC4-186D-49E0-BAC3-BB84A6576BD5}"/>
              </a:ext>
            </a:extLst>
          </p:cNvPr>
          <p:cNvPicPr>
            <a:picLocks noGrp="1" noChangeAspect="1"/>
          </p:cNvPicPr>
          <p:nvPr>
            <p:ph idx="1"/>
          </p:nvPr>
        </p:nvPicPr>
        <p:blipFill>
          <a:blip r:embed="rId2"/>
          <a:stretch>
            <a:fillRect/>
          </a:stretch>
        </p:blipFill>
        <p:spPr>
          <a:xfrm>
            <a:off x="3838575" y="2564130"/>
            <a:ext cx="4514850" cy="3009900"/>
          </a:xfrm>
        </p:spPr>
      </p:pic>
    </p:spTree>
    <p:extLst>
      <p:ext uri="{BB962C8B-B14F-4D97-AF65-F5344CB8AC3E}">
        <p14:creationId xmlns:p14="http://schemas.microsoft.com/office/powerpoint/2010/main" val="1565050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1C6815-6093-4039-8F65-5704DB633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3AE911E-E3C6-4595-90BD-F8AE5169A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165" y="282258"/>
            <a:ext cx="5617029" cy="63238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A66567-A05A-416B-9298-75F031881741}"/>
              </a:ext>
            </a:extLst>
          </p:cNvPr>
          <p:cNvSpPr>
            <a:spLocks noGrp="1"/>
          </p:cNvSpPr>
          <p:nvPr>
            <p:ph type="title"/>
          </p:nvPr>
        </p:nvSpPr>
        <p:spPr>
          <a:xfrm>
            <a:off x="737486" y="727626"/>
            <a:ext cx="4602152" cy="1718225"/>
          </a:xfrm>
        </p:spPr>
        <p:txBody>
          <a:bodyPr>
            <a:normAutofit fontScale="90000"/>
          </a:bodyPr>
          <a:lstStyle/>
          <a:p>
            <a:r>
              <a:rPr lang="en-US"/>
              <a:t>99% of the time, Just Two Questions </a:t>
            </a:r>
            <a:r>
              <a:rPr lang="en-US" dirty="0"/>
              <a:t>to Answer</a:t>
            </a:r>
          </a:p>
        </p:txBody>
      </p:sp>
      <p:sp>
        <p:nvSpPr>
          <p:cNvPr id="3" name="Content Placeholder 2">
            <a:extLst>
              <a:ext uri="{FF2B5EF4-FFF2-40B4-BE49-F238E27FC236}">
                <a16:creationId xmlns:a16="http://schemas.microsoft.com/office/drawing/2014/main" id="{676D1739-B765-4192-8773-837E51342F7F}"/>
              </a:ext>
            </a:extLst>
          </p:cNvPr>
          <p:cNvSpPr>
            <a:spLocks noGrp="1"/>
          </p:cNvSpPr>
          <p:nvPr>
            <p:ph idx="1"/>
          </p:nvPr>
        </p:nvSpPr>
        <p:spPr>
          <a:xfrm>
            <a:off x="697381" y="3441287"/>
            <a:ext cx="4602152" cy="3596880"/>
          </a:xfrm>
        </p:spPr>
        <p:txBody>
          <a:bodyPr vert="horz" lIns="91440" tIns="45720" rIns="91440" bIns="45720" rtlCol="0" anchor="t">
            <a:normAutofit/>
          </a:bodyPr>
          <a:lstStyle/>
          <a:p>
            <a:r>
              <a:rPr lang="en-US" dirty="0"/>
              <a:t>What time of year is it? </a:t>
            </a:r>
            <a:endParaRPr lang="en-US"/>
          </a:p>
          <a:p>
            <a:pPr lvl="1">
              <a:buClr>
                <a:srgbClr val="262626"/>
              </a:buClr>
            </a:pPr>
            <a:r>
              <a:rPr lang="en-US" dirty="0"/>
              <a:t>Spring? Fall? Allergies</a:t>
            </a:r>
          </a:p>
          <a:p>
            <a:pPr lvl="1">
              <a:buClr>
                <a:srgbClr val="262626"/>
              </a:buClr>
            </a:pPr>
            <a:r>
              <a:rPr lang="en-US" dirty="0"/>
              <a:t>Summer? Winter? Dry Eyes</a:t>
            </a:r>
          </a:p>
          <a:p>
            <a:pPr>
              <a:buClr>
                <a:srgbClr val="262626"/>
              </a:buClr>
            </a:pPr>
            <a:endParaRPr lang="en-US" dirty="0"/>
          </a:p>
          <a:p>
            <a:pPr>
              <a:buClr>
                <a:srgbClr val="262626"/>
              </a:buClr>
            </a:pPr>
            <a:r>
              <a:rPr lang="en-US" dirty="0"/>
              <a:t>How are the lids?</a:t>
            </a:r>
          </a:p>
          <a:p>
            <a:pPr lvl="1">
              <a:buClr>
                <a:srgbClr val="262626"/>
              </a:buClr>
            </a:pPr>
            <a:r>
              <a:rPr lang="en-US" dirty="0"/>
              <a:t>Meibomian glands clogged? Dry Eyes</a:t>
            </a:r>
          </a:p>
          <a:p>
            <a:pPr lvl="1">
              <a:buClr>
                <a:srgbClr val="262626"/>
              </a:buClr>
            </a:pPr>
            <a:r>
              <a:rPr lang="en-US" dirty="0" err="1"/>
              <a:t>Papillaries</a:t>
            </a:r>
            <a:r>
              <a:rPr lang="en-US" dirty="0"/>
              <a:t>? Allergies</a:t>
            </a:r>
          </a:p>
          <a:p>
            <a:pPr>
              <a:buClr>
                <a:srgbClr val="262626"/>
              </a:buClr>
            </a:pPr>
            <a:endParaRPr lang="en-US" dirty="0"/>
          </a:p>
        </p:txBody>
      </p:sp>
      <p:pic>
        <p:nvPicPr>
          <p:cNvPr id="4" name="Picture 4">
            <a:extLst>
              <a:ext uri="{FF2B5EF4-FFF2-40B4-BE49-F238E27FC236}">
                <a16:creationId xmlns:a16="http://schemas.microsoft.com/office/drawing/2014/main" id="{C1834350-FAF9-4391-BC5C-435C7FC57E27}"/>
              </a:ext>
            </a:extLst>
          </p:cNvPr>
          <p:cNvPicPr>
            <a:picLocks noChangeAspect="1"/>
          </p:cNvPicPr>
          <p:nvPr/>
        </p:nvPicPr>
        <p:blipFill rotWithShape="1">
          <a:blip r:embed="rId2"/>
          <a:srcRect l="22045" r="3910" b="1"/>
          <a:stretch/>
        </p:blipFill>
        <p:spPr>
          <a:xfrm>
            <a:off x="8245160" y="3209731"/>
            <a:ext cx="3716680" cy="3396343"/>
          </a:xfrm>
          <a:prstGeom prst="rect">
            <a:avLst/>
          </a:prstGeom>
        </p:spPr>
      </p:pic>
      <p:pic>
        <p:nvPicPr>
          <p:cNvPr id="5" name="Picture 5">
            <a:extLst>
              <a:ext uri="{FF2B5EF4-FFF2-40B4-BE49-F238E27FC236}">
                <a16:creationId xmlns:a16="http://schemas.microsoft.com/office/drawing/2014/main" id="{80E00370-DADC-4976-BB54-6995792BFD5D}"/>
              </a:ext>
            </a:extLst>
          </p:cNvPr>
          <p:cNvPicPr>
            <a:picLocks noChangeAspect="1"/>
          </p:cNvPicPr>
          <p:nvPr/>
        </p:nvPicPr>
        <p:blipFill rotWithShape="1">
          <a:blip r:embed="rId3"/>
          <a:srcRect l="15185" r="15814" b="-2"/>
          <a:stretch/>
        </p:blipFill>
        <p:spPr>
          <a:xfrm>
            <a:off x="6013954"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6" name="Picture 6" descr="A picture containing outdoor, grass, person&#10;&#10;Description automatically generated">
            <a:extLst>
              <a:ext uri="{FF2B5EF4-FFF2-40B4-BE49-F238E27FC236}">
                <a16:creationId xmlns:a16="http://schemas.microsoft.com/office/drawing/2014/main" id="{88414E83-6023-4DF4-B12F-97E786BA5484}"/>
              </a:ext>
            </a:extLst>
          </p:cNvPr>
          <p:cNvPicPr>
            <a:picLocks noChangeAspect="1"/>
          </p:cNvPicPr>
          <p:nvPr/>
        </p:nvPicPr>
        <p:blipFill rotWithShape="1">
          <a:blip r:embed="rId4"/>
          <a:srcRect l="29258" r="26135" b="-3"/>
          <a:stretch/>
        </p:blipFill>
        <p:spPr>
          <a:xfrm>
            <a:off x="10103510" y="282258"/>
            <a:ext cx="1858339" cy="2780881"/>
          </a:xfrm>
          <a:prstGeom prst="rect">
            <a:avLst/>
          </a:prstGeom>
        </p:spPr>
      </p:pic>
      <p:pic>
        <p:nvPicPr>
          <p:cNvPr id="8" name="Picture 8">
            <a:extLst>
              <a:ext uri="{FF2B5EF4-FFF2-40B4-BE49-F238E27FC236}">
                <a16:creationId xmlns:a16="http://schemas.microsoft.com/office/drawing/2014/main" id="{BA1A1DDB-A585-4E7E-A007-ED6806C9DEBE}"/>
              </a:ext>
            </a:extLst>
          </p:cNvPr>
          <p:cNvPicPr>
            <a:picLocks noChangeAspect="1"/>
          </p:cNvPicPr>
          <p:nvPr/>
        </p:nvPicPr>
        <p:blipFill rotWithShape="1">
          <a:blip r:embed="rId5"/>
          <a:srcRect l="17680" r="10364" b="3"/>
          <a:stretch/>
        </p:blipFill>
        <p:spPr>
          <a:xfrm>
            <a:off x="6012659" y="4194828"/>
            <a:ext cx="2071743" cy="2411246"/>
          </a:xfrm>
          <a:prstGeom prst="rect">
            <a:avLst/>
          </a:prstGeom>
        </p:spPr>
      </p:pic>
    </p:spTree>
    <p:extLst>
      <p:ext uri="{BB962C8B-B14F-4D97-AF65-F5344CB8AC3E}">
        <p14:creationId xmlns:p14="http://schemas.microsoft.com/office/powerpoint/2010/main" val="1558219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F51B81EE-6408-4D52-AF7E-B604549CD445}"/>
              </a:ext>
            </a:extLst>
          </p:cNvPr>
          <p:cNvSpPr>
            <a:spLocks noGrp="1"/>
          </p:cNvSpPr>
          <p:nvPr>
            <p:ph type="title"/>
          </p:nvPr>
        </p:nvSpPr>
        <p:spPr>
          <a:xfrm>
            <a:off x="573409" y="559477"/>
            <a:ext cx="3765200" cy="5709931"/>
          </a:xfrm>
        </p:spPr>
        <p:txBody>
          <a:bodyPr>
            <a:normAutofit/>
          </a:bodyPr>
          <a:lstStyle/>
          <a:p>
            <a:pPr algn="ctr"/>
            <a:r>
              <a:rPr lang="en-US" sz="4400" dirty="0"/>
              <a:t>Can Both Happen at </a:t>
            </a:r>
            <a:r>
              <a:rPr lang="en-US" sz="4400"/>
              <a:t>the Same Time</a:t>
            </a:r>
            <a:r>
              <a:rPr lang="en-US" sz="4400" dirty="0"/>
              <a:t>?</a:t>
            </a:r>
          </a:p>
        </p:txBody>
      </p:sp>
      <p:sp>
        <p:nvSpPr>
          <p:cNvPr id="3" name="Content Placeholder 2">
            <a:extLst>
              <a:ext uri="{FF2B5EF4-FFF2-40B4-BE49-F238E27FC236}">
                <a16:creationId xmlns:a16="http://schemas.microsoft.com/office/drawing/2014/main" id="{BB295B8A-9447-453E-A471-FFF14955600B}"/>
              </a:ext>
            </a:extLst>
          </p:cNvPr>
          <p:cNvSpPr>
            <a:spLocks noGrp="1"/>
          </p:cNvSpPr>
          <p:nvPr>
            <p:ph idx="1"/>
          </p:nvPr>
        </p:nvSpPr>
        <p:spPr>
          <a:xfrm>
            <a:off x="4956207" y="235888"/>
            <a:ext cx="7191951" cy="6477645"/>
          </a:xfrm>
        </p:spPr>
        <p:txBody>
          <a:bodyPr vert="horz" lIns="91440" tIns="45720" rIns="91440" bIns="45720" rtlCol="0" anchor="ctr">
            <a:normAutofit/>
          </a:bodyPr>
          <a:lstStyle/>
          <a:p>
            <a:r>
              <a:rPr lang="en-US" sz="2400" b="1" dirty="0"/>
              <a:t>Of course they can!</a:t>
            </a:r>
            <a:r>
              <a:rPr lang="en-US" b="1" dirty="0"/>
              <a:t> </a:t>
            </a:r>
            <a:endParaRPr lang="en-US" dirty="0"/>
          </a:p>
          <a:p>
            <a:pPr>
              <a:buClr>
                <a:srgbClr val="262626"/>
              </a:buClr>
            </a:pPr>
            <a:endParaRPr lang="en-US" b="1" dirty="0"/>
          </a:p>
          <a:p>
            <a:pPr>
              <a:buClr>
                <a:srgbClr val="262626"/>
              </a:buClr>
            </a:pPr>
            <a:r>
              <a:rPr lang="en-US" dirty="0"/>
              <a:t>In 2015 researches reviewed 3.4 mill visits that occurred at the Veteran Affairs eye clinics between 2006 and 2011.</a:t>
            </a:r>
          </a:p>
          <a:p>
            <a:pPr>
              <a:buClr>
                <a:srgbClr val="262626"/>
              </a:buClr>
            </a:pPr>
            <a:endParaRPr lang="en-US" dirty="0">
              <a:ea typeface="+mn-lt"/>
              <a:cs typeface="+mn-lt"/>
            </a:endParaRPr>
          </a:p>
          <a:p>
            <a:pPr>
              <a:buClr>
                <a:srgbClr val="262626"/>
              </a:buClr>
            </a:pPr>
            <a:r>
              <a:rPr lang="en-US" dirty="0">
                <a:ea typeface="+mn-lt"/>
                <a:cs typeface="+mn-lt"/>
              </a:rPr>
              <a:t>Both pollen counts and dry eye cases reached a yearly peak in April, when nearly 21 percent of patients seen were diagnosed with dry eye.</a:t>
            </a:r>
            <a:endParaRPr lang="en-US"/>
          </a:p>
          <a:p>
            <a:pPr>
              <a:buClr>
                <a:srgbClr val="262626"/>
              </a:buClr>
            </a:pPr>
            <a:endParaRPr lang="en-US" dirty="0">
              <a:ea typeface="+mn-lt"/>
              <a:cs typeface="+mn-lt"/>
            </a:endParaRPr>
          </a:p>
          <a:p>
            <a:pPr>
              <a:buClr>
                <a:srgbClr val="262626"/>
              </a:buClr>
            </a:pPr>
            <a:r>
              <a:rPr lang="en-US" dirty="0">
                <a:ea typeface="+mn-lt"/>
                <a:cs typeface="+mn-lt"/>
              </a:rPr>
              <a:t>Overall seasonal spikes occurred each spring, when 18.5 percent of patients were diagnosed with dry eye, with another spike in winter, most likely due to low humidity caused by indoor heating.</a:t>
            </a:r>
            <a:endParaRPr lang="en-US" dirty="0"/>
          </a:p>
          <a:p>
            <a:pPr>
              <a:buClr>
                <a:srgbClr val="262626"/>
              </a:buClr>
            </a:pPr>
            <a:endParaRPr lang="en-US" dirty="0">
              <a:ea typeface="+mn-lt"/>
              <a:cs typeface="+mn-lt"/>
            </a:endParaRPr>
          </a:p>
          <a:p>
            <a:pPr>
              <a:buClr>
                <a:srgbClr val="262626"/>
              </a:buClr>
            </a:pPr>
            <a:r>
              <a:rPr lang="en-US" dirty="0">
                <a:ea typeface="+mn-lt"/>
                <a:cs typeface="+mn-lt"/>
              </a:rPr>
              <a:t>The prevalence of dry eye was lowest in summer at 15.3 percent.</a:t>
            </a:r>
            <a:endParaRPr lang="en-US"/>
          </a:p>
          <a:p>
            <a:pPr marL="0" indent="0">
              <a:buClr>
                <a:srgbClr val="262626"/>
              </a:buClr>
              <a:buNone/>
            </a:pPr>
            <a:endParaRPr lang="en-US">
              <a:ea typeface="+mn-lt"/>
              <a:cs typeface="+mn-lt"/>
            </a:endParaRPr>
          </a:p>
        </p:txBody>
      </p:sp>
    </p:spTree>
    <p:extLst>
      <p:ext uri="{BB962C8B-B14F-4D97-AF65-F5344CB8AC3E}">
        <p14:creationId xmlns:p14="http://schemas.microsoft.com/office/powerpoint/2010/main" val="3306592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314F5708-6CAE-00FA-DB39-2BDE469098BC}"/>
              </a:ext>
            </a:extLst>
          </p:cNvPr>
          <p:cNvPicPr>
            <a:picLocks noChangeAspect="1"/>
          </p:cNvPicPr>
          <p:nvPr/>
        </p:nvPicPr>
        <p:blipFill rotWithShape="1">
          <a:blip r:embed="rId2"/>
          <a:srcRect t="258" r="1" b="6534"/>
          <a:stretch/>
        </p:blipFill>
        <p:spPr>
          <a:xfrm>
            <a:off x="618818" y="1051935"/>
            <a:ext cx="2787431" cy="4409663"/>
          </a:xfrm>
          <a:prstGeom prst="rect">
            <a:avLst/>
          </a:prstGeom>
        </p:spPr>
      </p:pic>
      <p:sp>
        <p:nvSpPr>
          <p:cNvPr id="9" name="Rectangle 8">
            <a:extLst>
              <a:ext uri="{FF2B5EF4-FFF2-40B4-BE49-F238E27FC236}">
                <a16:creationId xmlns:a16="http://schemas.microsoft.com/office/drawing/2014/main" id="{BE7270DF-375F-4ECC-989A-D033E481A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9465"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C28B8F7-050F-2F5F-A83F-CB875F44C1F1}"/>
              </a:ext>
            </a:extLst>
          </p:cNvPr>
          <p:cNvSpPr>
            <a:spLocks noGrp="1"/>
          </p:cNvSpPr>
          <p:nvPr>
            <p:ph type="title"/>
          </p:nvPr>
        </p:nvSpPr>
        <p:spPr>
          <a:xfrm>
            <a:off x="3952672" y="-25462"/>
            <a:ext cx="7742195" cy="1746504"/>
          </a:xfrm>
        </p:spPr>
        <p:txBody>
          <a:bodyPr>
            <a:normAutofit/>
          </a:bodyPr>
          <a:lstStyle/>
          <a:p>
            <a:r>
              <a:rPr lang="en-US" sz="3700"/>
              <a:t>Ocular Surface Medicamentosa or Just Allergies?</a:t>
            </a:r>
          </a:p>
        </p:txBody>
      </p:sp>
      <p:sp>
        <p:nvSpPr>
          <p:cNvPr id="3" name="Content Placeholder 2">
            <a:extLst>
              <a:ext uri="{FF2B5EF4-FFF2-40B4-BE49-F238E27FC236}">
                <a16:creationId xmlns:a16="http://schemas.microsoft.com/office/drawing/2014/main" id="{89B66F15-43BF-8D25-01CB-9FC92BCD1AE5}"/>
              </a:ext>
            </a:extLst>
          </p:cNvPr>
          <p:cNvSpPr>
            <a:spLocks noGrp="1"/>
          </p:cNvSpPr>
          <p:nvPr>
            <p:ph idx="1"/>
          </p:nvPr>
        </p:nvSpPr>
        <p:spPr>
          <a:xfrm>
            <a:off x="3952672" y="1791598"/>
            <a:ext cx="7857017" cy="4723606"/>
          </a:xfrm>
        </p:spPr>
        <p:txBody>
          <a:bodyPr vert="horz" lIns="91440" tIns="45720" rIns="91440" bIns="45720" rtlCol="0">
            <a:normAutofit/>
          </a:bodyPr>
          <a:lstStyle/>
          <a:p>
            <a:pPr>
              <a:lnSpc>
                <a:spcPct val="90000"/>
              </a:lnSpc>
            </a:pPr>
            <a:r>
              <a:rPr lang="en-US" sz="1500"/>
              <a:t>Ocular Surface Medicamentosa (OSM) is also known as toxic conjunctivitis and presents the same as Ocular Allergies.</a:t>
            </a:r>
          </a:p>
          <a:p>
            <a:pPr>
              <a:lnSpc>
                <a:spcPct val="90000"/>
              </a:lnSpc>
              <a:buClr>
                <a:srgbClr val="262626"/>
              </a:buClr>
            </a:pPr>
            <a:r>
              <a:rPr lang="en-US" sz="1500"/>
              <a:t>Most common cause of OSM? Preservatives in medications—BAK (most toxic), </a:t>
            </a:r>
            <a:r>
              <a:rPr lang="en-US" sz="1500" err="1"/>
              <a:t>chlorobutanol</a:t>
            </a:r>
            <a:r>
              <a:rPr lang="en-US" sz="1500"/>
              <a:t>, Sodium perborate and stabilized </a:t>
            </a:r>
            <a:r>
              <a:rPr lang="en-US" sz="1500" err="1"/>
              <a:t>oxychloro</a:t>
            </a:r>
            <a:r>
              <a:rPr lang="en-US" sz="1500"/>
              <a:t> complex (SOC) (least toxic)</a:t>
            </a:r>
          </a:p>
          <a:p>
            <a:pPr>
              <a:lnSpc>
                <a:spcPct val="90000"/>
              </a:lnSpc>
              <a:buClr>
                <a:srgbClr val="262626"/>
              </a:buClr>
            </a:pPr>
            <a:r>
              <a:rPr lang="en-US" sz="1500"/>
              <a:t>Where are these preservatives most commonly found? </a:t>
            </a:r>
          </a:p>
          <a:p>
            <a:pPr lvl="2">
              <a:lnSpc>
                <a:spcPct val="90000"/>
              </a:lnSpc>
              <a:buClr>
                <a:srgbClr val="262626"/>
              </a:buClr>
            </a:pPr>
            <a:r>
              <a:rPr lang="en-US" sz="1500"/>
              <a:t>In generic CTL solutions --even once in a while is a bad idea. Try Clear Care.</a:t>
            </a:r>
          </a:p>
          <a:p>
            <a:pPr lvl="2">
              <a:lnSpc>
                <a:spcPct val="90000"/>
              </a:lnSpc>
              <a:buClr>
                <a:srgbClr val="262626"/>
              </a:buClr>
            </a:pPr>
            <a:r>
              <a:rPr lang="en-US" sz="1500"/>
              <a:t>Artificial Tears –using it more than 4 times a day will reverse any good it is doing</a:t>
            </a:r>
          </a:p>
          <a:p>
            <a:pPr lvl="2">
              <a:lnSpc>
                <a:spcPct val="90000"/>
              </a:lnSpc>
              <a:buClr>
                <a:srgbClr val="262626"/>
              </a:buClr>
            </a:pPr>
            <a:r>
              <a:rPr lang="en-US" sz="1500"/>
              <a:t>Ocular Medications --Glaucoma drops are the most </a:t>
            </a:r>
            <a:r>
              <a:rPr lang="en-US" sz="1500" err="1"/>
              <a:t>well known</a:t>
            </a:r>
            <a:r>
              <a:rPr lang="en-US" sz="1500"/>
              <a:t> but </a:t>
            </a:r>
            <a:r>
              <a:rPr lang="en-US" sz="1500" err="1"/>
              <a:t>genatmycin</a:t>
            </a:r>
            <a:r>
              <a:rPr lang="en-US" sz="1500"/>
              <a:t>, tobramycin, anti-</a:t>
            </a:r>
            <a:r>
              <a:rPr lang="en-US" sz="1500" err="1"/>
              <a:t>virals</a:t>
            </a:r>
            <a:r>
              <a:rPr lang="en-US" sz="1500"/>
              <a:t> like </a:t>
            </a:r>
            <a:r>
              <a:rPr lang="en-US" sz="1500" err="1"/>
              <a:t>viroptic</a:t>
            </a:r>
            <a:r>
              <a:rPr lang="en-US" sz="1500"/>
              <a:t> but not </a:t>
            </a:r>
            <a:r>
              <a:rPr lang="en-US" sz="1500" err="1"/>
              <a:t>ZIrgan</a:t>
            </a:r>
            <a:r>
              <a:rPr lang="en-US" sz="1500"/>
              <a:t>. Some PF options for glaucoma now.</a:t>
            </a:r>
          </a:p>
          <a:p>
            <a:pPr>
              <a:lnSpc>
                <a:spcPct val="90000"/>
              </a:lnSpc>
              <a:buClr>
                <a:srgbClr val="262626"/>
              </a:buClr>
            </a:pPr>
            <a:r>
              <a:rPr lang="en-US" sz="1500"/>
              <a:t>Signs and Symptoms of OSM, ocular allergies and dry eyes are all about the same with subtle differences. Best way to distinguish between all of them is the HISTORY!</a:t>
            </a:r>
          </a:p>
          <a:p>
            <a:pPr marL="0" indent="0">
              <a:lnSpc>
                <a:spcPct val="90000"/>
              </a:lnSpc>
              <a:buClr>
                <a:srgbClr val="262626"/>
              </a:buClr>
              <a:buNone/>
            </a:pPr>
            <a:endParaRPr lang="en-US" sz="1500"/>
          </a:p>
        </p:txBody>
      </p:sp>
      <p:sp>
        <p:nvSpPr>
          <p:cNvPr id="5" name="Rectangle: Rounded Corners 4">
            <a:extLst>
              <a:ext uri="{FF2B5EF4-FFF2-40B4-BE49-F238E27FC236}">
                <a16:creationId xmlns:a16="http://schemas.microsoft.com/office/drawing/2014/main" id="{3D2132E7-54DB-5CD0-9211-A02F446125E8}"/>
              </a:ext>
            </a:extLst>
          </p:cNvPr>
          <p:cNvSpPr/>
          <p:nvPr/>
        </p:nvSpPr>
        <p:spPr>
          <a:xfrm>
            <a:off x="1515649" y="1969715"/>
            <a:ext cx="1346547" cy="344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3598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C453A03B-68E3-43F8-8D5F-67470C37A3F9}"/>
              </a:ext>
            </a:extLst>
          </p:cNvPr>
          <p:cNvSpPr>
            <a:spLocks noGrp="1"/>
          </p:cNvSpPr>
          <p:nvPr>
            <p:ph type="title"/>
          </p:nvPr>
        </p:nvSpPr>
        <p:spPr>
          <a:xfrm>
            <a:off x="1175512" y="870132"/>
            <a:ext cx="9792208" cy="1527078"/>
          </a:xfrm>
        </p:spPr>
        <p:txBody>
          <a:bodyPr>
            <a:normAutofit/>
          </a:bodyPr>
          <a:lstStyle/>
          <a:p>
            <a:r>
              <a:rPr lang="en-US" cap="all"/>
              <a:t>DISCLOSURES AND CONTACT INFORMATION</a:t>
            </a:r>
            <a:endParaRPr lang="en-US"/>
          </a:p>
          <a:p>
            <a:endParaRPr lang="en-US" dirty="0"/>
          </a:p>
        </p:txBody>
      </p:sp>
      <p:sp>
        <p:nvSpPr>
          <p:cNvPr id="3" name="Content Placeholder 2">
            <a:extLst>
              <a:ext uri="{FF2B5EF4-FFF2-40B4-BE49-F238E27FC236}">
                <a16:creationId xmlns:a16="http://schemas.microsoft.com/office/drawing/2014/main" id="{FAB31762-C1EA-438A-9E5C-DA9A3F4F38C9}"/>
              </a:ext>
            </a:extLst>
          </p:cNvPr>
          <p:cNvSpPr>
            <a:spLocks noGrp="1"/>
          </p:cNvSpPr>
          <p:nvPr>
            <p:ph idx="1"/>
          </p:nvPr>
        </p:nvSpPr>
        <p:spPr>
          <a:xfrm>
            <a:off x="1175512" y="2557849"/>
            <a:ext cx="9792208" cy="3407862"/>
          </a:xfrm>
        </p:spPr>
        <p:txBody>
          <a:bodyPr vert="horz" lIns="91440" tIns="45720" rIns="91440" bIns="45720" rtlCol="0" anchor="t">
            <a:normAutofit/>
          </a:bodyPr>
          <a:lstStyle/>
          <a:p>
            <a:pPr marL="349250" indent="-349250">
              <a:spcBef>
                <a:spcPts val="2000"/>
              </a:spcBef>
            </a:pPr>
            <a:r>
              <a:rPr lang="en-US" cap="all" dirty="0"/>
              <a:t>SUSAN B. JANIK, OD</a:t>
            </a:r>
            <a:endParaRPr lang="en-US" dirty="0"/>
          </a:p>
          <a:p>
            <a:pPr marL="685800" lvl="1" indent="-336550">
              <a:spcBef>
                <a:spcPts val="600"/>
              </a:spcBef>
              <a:buClr>
                <a:srgbClr val="262626"/>
              </a:buClr>
            </a:pPr>
            <a:r>
              <a:rPr lang="en-US" cap="all" dirty="0"/>
              <a:t>SPEAKER FOR Physician Recommended </a:t>
            </a:r>
            <a:r>
              <a:rPr lang="en-US" cap="all" dirty="0">
                <a:ea typeface="+mn-lt"/>
                <a:cs typeface="+mn-lt"/>
              </a:rPr>
              <a:t>nutraceuticals</a:t>
            </a:r>
            <a:r>
              <a:rPr lang="en-US" cap="all" dirty="0"/>
              <a:t> </a:t>
            </a:r>
            <a:endParaRPr lang="en-US" dirty="0"/>
          </a:p>
          <a:p>
            <a:pPr marL="685800" lvl="1" indent="-336550">
              <a:spcBef>
                <a:spcPts val="600"/>
              </a:spcBef>
              <a:buClr>
                <a:srgbClr val="262626"/>
              </a:buClr>
            </a:pPr>
            <a:r>
              <a:rPr lang="en-US" cap="all" dirty="0">
                <a:hlinkClick r:id="rId2"/>
              </a:rPr>
              <a:t>SUSANJANIK@GMAIL.COM</a:t>
            </a:r>
            <a:endParaRPr lang="en-US" dirty="0"/>
          </a:p>
        </p:txBody>
      </p:sp>
    </p:spTree>
    <p:extLst>
      <p:ext uri="{BB962C8B-B14F-4D97-AF65-F5344CB8AC3E}">
        <p14:creationId xmlns:p14="http://schemas.microsoft.com/office/powerpoint/2010/main" val="2480892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161A40-9A00-42EB-AA12-419469C64D0E}"/>
              </a:ext>
            </a:extLst>
          </p:cNvPr>
          <p:cNvPicPr>
            <a:picLocks noChangeAspect="1"/>
          </p:cNvPicPr>
          <p:nvPr/>
        </p:nvPicPr>
        <p:blipFill rotWithShape="1">
          <a:blip r:embed="rId3"/>
          <a:srcRect l="16570" r="34964" b="-1"/>
          <a:stretch/>
        </p:blipFill>
        <p:spPr>
          <a:xfrm>
            <a:off x="7837371" y="237744"/>
            <a:ext cx="4124416" cy="6382512"/>
          </a:xfrm>
          <a:prstGeom prst="rect">
            <a:avLst/>
          </a:prstGeom>
        </p:spPr>
      </p:pic>
      <p:sp>
        <p:nvSpPr>
          <p:cNvPr id="7" name="Rectangle 9">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B2CFA2F-8ED5-4F0F-867F-F5093FF0E9EB}"/>
              </a:ext>
            </a:extLst>
          </p:cNvPr>
          <p:cNvSpPr>
            <a:spLocks noGrp="1"/>
          </p:cNvSpPr>
          <p:nvPr>
            <p:ph type="title"/>
          </p:nvPr>
        </p:nvSpPr>
        <p:spPr>
          <a:xfrm>
            <a:off x="868680" y="235497"/>
            <a:ext cx="6281928" cy="1744183"/>
          </a:xfrm>
        </p:spPr>
        <p:txBody>
          <a:bodyPr>
            <a:normAutofit/>
          </a:bodyPr>
          <a:lstStyle/>
          <a:p>
            <a:r>
              <a:rPr lang="en-US"/>
              <a:t>Mucus Fishing Syndrome</a:t>
            </a:r>
          </a:p>
        </p:txBody>
      </p:sp>
      <p:sp>
        <p:nvSpPr>
          <p:cNvPr id="3" name="Content Placeholder 2">
            <a:extLst>
              <a:ext uri="{FF2B5EF4-FFF2-40B4-BE49-F238E27FC236}">
                <a16:creationId xmlns:a16="http://schemas.microsoft.com/office/drawing/2014/main" id="{FC20D46D-6E01-4FEC-8159-DD2E2617406B}"/>
              </a:ext>
            </a:extLst>
          </p:cNvPr>
          <p:cNvSpPr>
            <a:spLocks noGrp="1"/>
          </p:cNvSpPr>
          <p:nvPr>
            <p:ph idx="1"/>
          </p:nvPr>
        </p:nvSpPr>
        <p:spPr>
          <a:xfrm>
            <a:off x="659914" y="2188255"/>
            <a:ext cx="6490694" cy="4435369"/>
          </a:xfrm>
        </p:spPr>
        <p:txBody>
          <a:bodyPr vert="horz" lIns="91440" tIns="45720" rIns="91440" bIns="45720" rtlCol="0" anchor="t">
            <a:normAutofit/>
          </a:bodyPr>
          <a:lstStyle/>
          <a:p>
            <a:r>
              <a:rPr lang="en-US" dirty="0"/>
              <a:t>Usually starts with some type of irritant</a:t>
            </a:r>
          </a:p>
          <a:p>
            <a:pPr>
              <a:buClr>
                <a:srgbClr val="262626"/>
              </a:buClr>
            </a:pPr>
            <a:endParaRPr lang="en-US" dirty="0"/>
          </a:p>
          <a:p>
            <a:pPr>
              <a:buClr>
                <a:srgbClr val="262626"/>
              </a:buClr>
            </a:pPr>
            <a:r>
              <a:rPr lang="en-US" sz="2400" b="1" dirty="0">
                <a:ea typeface="+mn-lt"/>
                <a:cs typeface="+mn-lt"/>
              </a:rPr>
              <a:t>Stop touching your eyes!</a:t>
            </a:r>
            <a:endParaRPr lang="en-US" sz="2400" dirty="0"/>
          </a:p>
          <a:p>
            <a:pPr>
              <a:buClr>
                <a:srgbClr val="262626"/>
              </a:buClr>
            </a:pPr>
            <a:endParaRPr lang="en-US" dirty="0"/>
          </a:p>
          <a:p>
            <a:pPr>
              <a:buClr>
                <a:srgbClr val="262626"/>
              </a:buClr>
            </a:pPr>
            <a:r>
              <a:rPr lang="en-US" dirty="0"/>
              <a:t>Histamine blocker/mast cell stabilizer </a:t>
            </a:r>
          </a:p>
          <a:p>
            <a:pPr>
              <a:buClr>
                <a:srgbClr val="262626"/>
              </a:buClr>
            </a:pPr>
            <a:r>
              <a:rPr lang="en-US" dirty="0"/>
              <a:t>Anything else?</a:t>
            </a:r>
          </a:p>
          <a:p>
            <a:pPr lvl="1">
              <a:buClr>
                <a:srgbClr val="262626"/>
              </a:buClr>
            </a:pPr>
            <a:r>
              <a:rPr lang="en-US" dirty="0">
                <a:ea typeface="+mn-lt"/>
                <a:cs typeface="+mn-lt"/>
              </a:rPr>
              <a:t>Off-label use of N-acetylcysteine solution, a mucolytic agent used for respiratory conditions.</a:t>
            </a:r>
          </a:p>
          <a:p>
            <a:pPr lvl="1">
              <a:buClr>
                <a:srgbClr val="262626"/>
              </a:buClr>
            </a:pPr>
            <a:endParaRPr lang="en-US" dirty="0">
              <a:ea typeface="+mn-lt"/>
              <a:cs typeface="+mn-lt"/>
            </a:endParaRPr>
          </a:p>
          <a:p>
            <a:pPr lvl="1">
              <a:buClr>
                <a:srgbClr val="262626"/>
              </a:buClr>
            </a:pPr>
            <a:r>
              <a:rPr lang="en-US" dirty="0">
                <a:ea typeface="+mn-lt"/>
                <a:cs typeface="+mn-lt"/>
              </a:rPr>
              <a:t>Solution is diluted to10% and transferred into an ophthalmic dropper. Start at </a:t>
            </a:r>
            <a:r>
              <a:rPr lang="en-US" dirty="0" err="1">
                <a:ea typeface="+mn-lt"/>
                <a:cs typeface="+mn-lt"/>
              </a:rPr>
              <a:t>q.i.d</a:t>
            </a:r>
            <a:r>
              <a:rPr lang="en-US" dirty="0">
                <a:ea typeface="+mn-lt"/>
                <a:cs typeface="+mn-lt"/>
              </a:rPr>
              <a:t>. and taper it over a month until it’s used only when the patient notices the mucus.</a:t>
            </a:r>
          </a:p>
          <a:p>
            <a:pPr marL="274320" lvl="1" indent="0">
              <a:buClr>
                <a:srgbClr val="262626"/>
              </a:buClr>
              <a:buNone/>
            </a:pPr>
            <a:endParaRPr lang="en-US" dirty="0"/>
          </a:p>
        </p:txBody>
      </p:sp>
    </p:spTree>
    <p:extLst>
      <p:ext uri="{BB962C8B-B14F-4D97-AF65-F5344CB8AC3E}">
        <p14:creationId xmlns:p14="http://schemas.microsoft.com/office/powerpoint/2010/main" val="3677362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2A08-2D8F-4323-B83D-CC697A1BF5D1}"/>
              </a:ext>
            </a:extLst>
          </p:cNvPr>
          <p:cNvSpPr>
            <a:spLocks noGrp="1"/>
          </p:cNvSpPr>
          <p:nvPr>
            <p:ph type="title"/>
          </p:nvPr>
        </p:nvSpPr>
        <p:spPr>
          <a:xfrm>
            <a:off x="2528170" y="465142"/>
            <a:ext cx="10058400" cy="1371600"/>
          </a:xfrm>
        </p:spPr>
        <p:txBody>
          <a:bodyPr>
            <a:normAutofit fontScale="90000"/>
          </a:bodyPr>
          <a:lstStyle/>
          <a:p>
            <a:r>
              <a:rPr lang="en-US"/>
              <a:t>Chemosis--&gt;</a:t>
            </a:r>
            <a:r>
              <a:rPr lang="en-US">
                <a:ea typeface="+mj-lt"/>
                <a:cs typeface="+mj-lt"/>
              </a:rPr>
              <a:t>Acute</a:t>
            </a:r>
            <a:r>
              <a:rPr lang="en-US"/>
              <a:t> --&gt;</a:t>
            </a:r>
            <a:r>
              <a:rPr lang="en-US">
                <a:ea typeface="+mj-lt"/>
                <a:cs typeface="+mj-lt"/>
              </a:rPr>
              <a:t>Zertec</a:t>
            </a:r>
            <a:br>
              <a:rPr lang="en-US" dirty="0"/>
            </a:br>
            <a:r>
              <a:rPr lang="en-US"/>
              <a:t>Chalasis--&gt;</a:t>
            </a:r>
            <a:r>
              <a:rPr lang="en-US">
                <a:ea typeface="+mj-lt"/>
                <a:cs typeface="+mj-lt"/>
              </a:rPr>
              <a:t>Chronic -</a:t>
            </a:r>
            <a:r>
              <a:rPr lang="en-US"/>
              <a:t>-&gt;Surgery</a:t>
            </a:r>
          </a:p>
        </p:txBody>
      </p:sp>
      <p:pic>
        <p:nvPicPr>
          <p:cNvPr id="3" name="Picture 7" descr="Close-up of a person&amp;#39;s eye&#10;&#10;Description automatically generated">
            <a:extLst>
              <a:ext uri="{FF2B5EF4-FFF2-40B4-BE49-F238E27FC236}">
                <a16:creationId xmlns:a16="http://schemas.microsoft.com/office/drawing/2014/main" id="{D0132F04-03FE-59F9-1665-A669ABB11F4F}"/>
              </a:ext>
            </a:extLst>
          </p:cNvPr>
          <p:cNvPicPr>
            <a:picLocks noChangeAspect="1"/>
          </p:cNvPicPr>
          <p:nvPr/>
        </p:nvPicPr>
        <p:blipFill>
          <a:blip r:embed="rId2"/>
          <a:stretch>
            <a:fillRect/>
          </a:stretch>
        </p:blipFill>
        <p:spPr>
          <a:xfrm>
            <a:off x="7647141" y="3007581"/>
            <a:ext cx="3546953" cy="2450344"/>
          </a:xfrm>
          <a:prstGeom prst="rect">
            <a:avLst/>
          </a:prstGeom>
        </p:spPr>
      </p:pic>
      <p:pic>
        <p:nvPicPr>
          <p:cNvPr id="10" name="Picture 10" descr="A close up of an eye&#10;&#10;Description automatically generated">
            <a:extLst>
              <a:ext uri="{FF2B5EF4-FFF2-40B4-BE49-F238E27FC236}">
                <a16:creationId xmlns:a16="http://schemas.microsoft.com/office/drawing/2014/main" id="{EFDCA1C9-18D0-B114-EA3B-0475ECC7613B}"/>
              </a:ext>
            </a:extLst>
          </p:cNvPr>
          <p:cNvPicPr>
            <a:picLocks noGrp="1" noChangeAspect="1"/>
          </p:cNvPicPr>
          <p:nvPr>
            <p:ph idx="1"/>
          </p:nvPr>
        </p:nvPicPr>
        <p:blipFill>
          <a:blip r:embed="rId3"/>
          <a:stretch>
            <a:fillRect/>
          </a:stretch>
        </p:blipFill>
        <p:spPr>
          <a:xfrm>
            <a:off x="1949233" y="3009717"/>
            <a:ext cx="4514850" cy="2452753"/>
          </a:xfrm>
        </p:spPr>
      </p:pic>
    </p:spTree>
    <p:extLst>
      <p:ext uri="{BB962C8B-B14F-4D97-AF65-F5344CB8AC3E}">
        <p14:creationId xmlns:p14="http://schemas.microsoft.com/office/powerpoint/2010/main" val="1227832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6C80-D669-4202-BAAC-95D57511EEC7}"/>
              </a:ext>
            </a:extLst>
          </p:cNvPr>
          <p:cNvSpPr>
            <a:spLocks noGrp="1"/>
          </p:cNvSpPr>
          <p:nvPr>
            <p:ph type="title"/>
          </p:nvPr>
        </p:nvSpPr>
        <p:spPr>
          <a:xfrm>
            <a:off x="3714750" y="0"/>
            <a:ext cx="9541503" cy="1371600"/>
          </a:xfrm>
        </p:spPr>
        <p:txBody>
          <a:bodyPr>
            <a:normAutofit/>
          </a:bodyPr>
          <a:lstStyle/>
          <a:p>
            <a:r>
              <a:rPr lang="en-US" sz="3600" b="1"/>
              <a:t>What's the Difference?</a:t>
            </a:r>
            <a:endParaRPr lang="en-US" sz="3600" b="1" dirty="0"/>
          </a:p>
        </p:txBody>
      </p:sp>
      <p:sp>
        <p:nvSpPr>
          <p:cNvPr id="8" name="TextBox 7">
            <a:extLst>
              <a:ext uri="{FF2B5EF4-FFF2-40B4-BE49-F238E27FC236}">
                <a16:creationId xmlns:a16="http://schemas.microsoft.com/office/drawing/2014/main" id="{1D396698-9100-406B-826A-3E86EF224468}"/>
              </a:ext>
            </a:extLst>
          </p:cNvPr>
          <p:cNvSpPr txBox="1"/>
          <p:nvPr/>
        </p:nvSpPr>
        <p:spPr>
          <a:xfrm>
            <a:off x="2162554" y="1366345"/>
            <a:ext cx="8405089" cy="203132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difference between SAC and PAC:</a:t>
            </a:r>
          </a:p>
          <a:p>
            <a:endParaRPr lang="en-US" dirty="0"/>
          </a:p>
          <a:p>
            <a:r>
              <a:rPr lang="en-US" dirty="0"/>
              <a:t>SAC is usually caused by weed, tree and grass pollen present at certain times of the year (usually spring or summer) </a:t>
            </a:r>
          </a:p>
          <a:p>
            <a:endParaRPr lang="en-US" dirty="0"/>
          </a:p>
          <a:p>
            <a:r>
              <a:rPr lang="en-US" dirty="0"/>
              <a:t>PAC is caused by mites, mold or animal dander present throughout the year.</a:t>
            </a:r>
          </a:p>
        </p:txBody>
      </p:sp>
      <p:sp>
        <p:nvSpPr>
          <p:cNvPr id="10" name="Content Placeholder 9">
            <a:extLst>
              <a:ext uri="{FF2B5EF4-FFF2-40B4-BE49-F238E27FC236}">
                <a16:creationId xmlns:a16="http://schemas.microsoft.com/office/drawing/2014/main" id="{DC524822-1F16-4761-AED4-72FC04FD6985}"/>
              </a:ext>
            </a:extLst>
          </p:cNvPr>
          <p:cNvSpPr>
            <a:spLocks noGrp="1"/>
          </p:cNvSpPr>
          <p:nvPr>
            <p:ph idx="1"/>
          </p:nvPr>
        </p:nvSpPr>
        <p:spPr>
          <a:xfrm>
            <a:off x="450450" y="-4226391"/>
            <a:ext cx="10058400" cy="3931920"/>
          </a:xfrm>
        </p:spPr>
        <p:txBody>
          <a:bodyPr vert="horz" lIns="91440" tIns="45720" rIns="91440" bIns="45720" rtlCol="0" anchor="t">
            <a:normAutofit/>
          </a:bodyPr>
          <a:lstStyle/>
          <a:p>
            <a:pPr marL="0" indent="0">
              <a:buNone/>
            </a:pPr>
            <a:endParaRPr lang="en-US"/>
          </a:p>
          <a:p>
            <a:pPr marL="0" indent="0">
              <a:buNone/>
            </a:pPr>
            <a:endParaRPr lang="en-US" dirty="0"/>
          </a:p>
        </p:txBody>
      </p:sp>
      <p:pic>
        <p:nvPicPr>
          <p:cNvPr id="11" name="Picture 11" descr="A close up of a plant&#10;&#10;Description generated with very high confidence">
            <a:extLst>
              <a:ext uri="{FF2B5EF4-FFF2-40B4-BE49-F238E27FC236}">
                <a16:creationId xmlns:a16="http://schemas.microsoft.com/office/drawing/2014/main" id="{C3D1492C-10B9-45D1-A1DC-D8B168EADA8F}"/>
              </a:ext>
            </a:extLst>
          </p:cNvPr>
          <p:cNvPicPr>
            <a:picLocks noChangeAspect="1"/>
          </p:cNvPicPr>
          <p:nvPr/>
        </p:nvPicPr>
        <p:blipFill>
          <a:blip r:embed="rId3"/>
          <a:stretch>
            <a:fillRect/>
          </a:stretch>
        </p:blipFill>
        <p:spPr>
          <a:xfrm>
            <a:off x="889125" y="4009111"/>
            <a:ext cx="3511224" cy="2290680"/>
          </a:xfrm>
          <a:prstGeom prst="rect">
            <a:avLst/>
          </a:prstGeom>
        </p:spPr>
      </p:pic>
      <p:pic>
        <p:nvPicPr>
          <p:cNvPr id="13" name="Picture 13" descr="A picture containing cat, animal, dog&#10;&#10;Description generated with very high confidence">
            <a:extLst>
              <a:ext uri="{FF2B5EF4-FFF2-40B4-BE49-F238E27FC236}">
                <a16:creationId xmlns:a16="http://schemas.microsoft.com/office/drawing/2014/main" id="{4D1DE2C1-757B-48AE-A10A-BCC294459D56}"/>
              </a:ext>
            </a:extLst>
          </p:cNvPr>
          <p:cNvPicPr>
            <a:picLocks noChangeAspect="1"/>
          </p:cNvPicPr>
          <p:nvPr/>
        </p:nvPicPr>
        <p:blipFill>
          <a:blip r:embed="rId4"/>
          <a:stretch>
            <a:fillRect/>
          </a:stretch>
        </p:blipFill>
        <p:spPr>
          <a:xfrm>
            <a:off x="4891080" y="4009111"/>
            <a:ext cx="2998702" cy="2420215"/>
          </a:xfrm>
          <a:prstGeom prst="rect">
            <a:avLst/>
          </a:prstGeom>
        </p:spPr>
      </p:pic>
      <p:pic>
        <p:nvPicPr>
          <p:cNvPr id="15" name="Picture 15" descr="A green and black text&#10;&#10;Description generated with very high confidence">
            <a:extLst>
              <a:ext uri="{FF2B5EF4-FFF2-40B4-BE49-F238E27FC236}">
                <a16:creationId xmlns:a16="http://schemas.microsoft.com/office/drawing/2014/main" id="{68F38D44-128C-4DCE-A78B-BDCD5929F216}"/>
              </a:ext>
            </a:extLst>
          </p:cNvPr>
          <p:cNvPicPr>
            <a:picLocks noChangeAspect="1"/>
          </p:cNvPicPr>
          <p:nvPr/>
        </p:nvPicPr>
        <p:blipFill>
          <a:blip r:embed="rId5"/>
          <a:stretch>
            <a:fillRect/>
          </a:stretch>
        </p:blipFill>
        <p:spPr>
          <a:xfrm>
            <a:off x="8441850" y="4009111"/>
            <a:ext cx="2743200" cy="2286000"/>
          </a:xfrm>
          <a:prstGeom prst="rect">
            <a:avLst/>
          </a:prstGeom>
        </p:spPr>
      </p:pic>
      <p:sp>
        <p:nvSpPr>
          <p:cNvPr id="3" name="Rectangle 2">
            <a:extLst>
              <a:ext uri="{FF2B5EF4-FFF2-40B4-BE49-F238E27FC236}">
                <a16:creationId xmlns:a16="http://schemas.microsoft.com/office/drawing/2014/main" id="{788B313F-B98D-41B6-A223-C15E6897D58C}"/>
              </a:ext>
            </a:extLst>
          </p:cNvPr>
          <p:cNvSpPr/>
          <p:nvPr/>
        </p:nvSpPr>
        <p:spPr>
          <a:xfrm>
            <a:off x="8534400" y="4089400"/>
            <a:ext cx="914400" cy="28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46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2A62C-75C8-412F-8B2C-61D412546E39}"/>
              </a:ext>
            </a:extLst>
          </p:cNvPr>
          <p:cNvSpPr>
            <a:spLocks noGrp="1"/>
          </p:cNvSpPr>
          <p:nvPr>
            <p:ph type="title"/>
          </p:nvPr>
        </p:nvSpPr>
        <p:spPr>
          <a:xfrm>
            <a:off x="1066800" y="65321"/>
            <a:ext cx="10058400" cy="1371600"/>
          </a:xfrm>
        </p:spPr>
        <p:txBody>
          <a:bodyPr/>
          <a:lstStyle/>
          <a:p>
            <a:pPr algn="ctr"/>
            <a:r>
              <a:rPr lang="en-US"/>
              <a:t>Treatment</a:t>
            </a:r>
          </a:p>
        </p:txBody>
      </p:sp>
      <p:sp>
        <p:nvSpPr>
          <p:cNvPr id="3" name="Content Placeholder 2">
            <a:extLst>
              <a:ext uri="{FF2B5EF4-FFF2-40B4-BE49-F238E27FC236}">
                <a16:creationId xmlns:a16="http://schemas.microsoft.com/office/drawing/2014/main" id="{E745C512-1784-465B-9D16-FBC28EBFC164}"/>
              </a:ext>
            </a:extLst>
          </p:cNvPr>
          <p:cNvSpPr>
            <a:spLocks noGrp="1"/>
          </p:cNvSpPr>
          <p:nvPr>
            <p:ph idx="1"/>
          </p:nvPr>
        </p:nvSpPr>
        <p:spPr>
          <a:xfrm>
            <a:off x="882073" y="1456575"/>
            <a:ext cx="10243127" cy="4509192"/>
          </a:xfrm>
        </p:spPr>
        <p:txBody>
          <a:bodyPr vert="horz" lIns="91440" tIns="45720" rIns="91440" bIns="45720" rtlCol="0" anchor="t">
            <a:normAutofit lnSpcReduction="10000"/>
          </a:bodyPr>
          <a:lstStyle/>
          <a:p>
            <a:r>
              <a:rPr lang="en-US" dirty="0"/>
              <a:t>Mast cell stabilizer/ anti-histamine—</a:t>
            </a:r>
            <a:r>
              <a:rPr lang="en-US" dirty="0" err="1"/>
              <a:t>Bepreve</a:t>
            </a:r>
            <a:r>
              <a:rPr lang="en-US" dirty="0"/>
              <a:t>, </a:t>
            </a:r>
            <a:r>
              <a:rPr lang="en-US" dirty="0" err="1"/>
              <a:t>Pazeo</a:t>
            </a:r>
            <a:endParaRPr lang="en-US" dirty="0"/>
          </a:p>
          <a:p>
            <a:pPr>
              <a:buClr>
                <a:srgbClr val="262626"/>
              </a:buClr>
            </a:pPr>
            <a:r>
              <a:rPr lang="en-US" dirty="0"/>
              <a:t>OTC----</a:t>
            </a:r>
            <a:r>
              <a:rPr lang="en-US" dirty="0" err="1"/>
              <a:t>Alaway</a:t>
            </a:r>
            <a:r>
              <a:rPr lang="en-US" dirty="0"/>
              <a:t>, </a:t>
            </a:r>
            <a:r>
              <a:rPr lang="en-US" dirty="0" err="1"/>
              <a:t>Zaditor</a:t>
            </a:r>
            <a:endParaRPr lang="en-US" dirty="0"/>
          </a:p>
          <a:p>
            <a:pPr>
              <a:buClr>
                <a:srgbClr val="262626"/>
              </a:buClr>
            </a:pPr>
            <a:r>
              <a:rPr lang="en-US" dirty="0"/>
              <a:t>Loteprednol etabonate 0.2% and 0.5%</a:t>
            </a:r>
          </a:p>
          <a:p>
            <a:pPr>
              <a:buClr>
                <a:srgbClr val="262626"/>
              </a:buClr>
            </a:pPr>
            <a:r>
              <a:rPr lang="en-US" dirty="0"/>
              <a:t>Oral antihistamine—Zyrtec, Claritin</a:t>
            </a:r>
          </a:p>
          <a:p>
            <a:pPr>
              <a:buClr>
                <a:srgbClr val="262626"/>
              </a:buClr>
            </a:pPr>
            <a:r>
              <a:rPr lang="en-US" dirty="0"/>
              <a:t>Cold compresses</a:t>
            </a:r>
          </a:p>
          <a:p>
            <a:pPr marL="0" indent="0">
              <a:buClr>
                <a:srgbClr val="262626"/>
              </a:buClr>
              <a:buNone/>
            </a:pPr>
            <a:r>
              <a:rPr lang="en-US" b="1" dirty="0"/>
              <a:t>Preventative</a:t>
            </a:r>
          </a:p>
          <a:p>
            <a:pPr>
              <a:buClr>
                <a:srgbClr val="262626"/>
              </a:buClr>
            </a:pPr>
            <a:r>
              <a:rPr lang="en-US" dirty="0"/>
              <a:t>Allergy shots</a:t>
            </a:r>
          </a:p>
          <a:p>
            <a:pPr>
              <a:buClr>
                <a:srgbClr val="262626"/>
              </a:buClr>
            </a:pPr>
            <a:r>
              <a:rPr lang="en-US" dirty="0"/>
              <a:t>Wash hands        </a:t>
            </a:r>
          </a:p>
          <a:p>
            <a:pPr>
              <a:buClr>
                <a:srgbClr val="262626"/>
              </a:buClr>
            </a:pPr>
            <a:r>
              <a:rPr lang="en-US" dirty="0"/>
              <a:t>Wash hair</a:t>
            </a:r>
          </a:p>
          <a:p>
            <a:pPr>
              <a:buClr>
                <a:srgbClr val="262626"/>
              </a:buClr>
            </a:pPr>
            <a:r>
              <a:rPr lang="en-US" dirty="0"/>
              <a:t>No shoes in the house!</a:t>
            </a:r>
          </a:p>
          <a:p>
            <a:pPr>
              <a:buClr>
                <a:srgbClr val="262626"/>
              </a:buClr>
            </a:pPr>
            <a:r>
              <a:rPr lang="en-US" dirty="0"/>
              <a:t>Air conditioning</a:t>
            </a:r>
          </a:p>
          <a:p>
            <a:pPr>
              <a:buClr>
                <a:srgbClr val="262626"/>
              </a:buClr>
            </a:pPr>
            <a:r>
              <a:rPr lang="en-US" dirty="0"/>
              <a:t>https://www.allergycontrol.com</a:t>
            </a:r>
          </a:p>
          <a:p>
            <a:pPr>
              <a:buClr>
                <a:srgbClr val="262626"/>
              </a:buClr>
            </a:pPr>
            <a:endParaRPr lang="en-US" dirty="0"/>
          </a:p>
        </p:txBody>
      </p:sp>
      <p:pic>
        <p:nvPicPr>
          <p:cNvPr id="5" name="Picture 5" descr="A close up of a piece of paper&#10;&#10;Description generated with high confidence">
            <a:extLst>
              <a:ext uri="{FF2B5EF4-FFF2-40B4-BE49-F238E27FC236}">
                <a16:creationId xmlns:a16="http://schemas.microsoft.com/office/drawing/2014/main" id="{83361CC7-9B4E-4CE5-9EDE-0751EC5D7CD7}"/>
              </a:ext>
            </a:extLst>
          </p:cNvPr>
          <p:cNvPicPr>
            <a:picLocks noChangeAspect="1"/>
          </p:cNvPicPr>
          <p:nvPr/>
        </p:nvPicPr>
        <p:blipFill>
          <a:blip r:embed="rId3"/>
          <a:stretch>
            <a:fillRect/>
          </a:stretch>
        </p:blipFill>
        <p:spPr>
          <a:xfrm>
            <a:off x="7450172" y="2357506"/>
            <a:ext cx="3219912" cy="3219912"/>
          </a:xfrm>
          <a:prstGeom prst="rect">
            <a:avLst/>
          </a:prstGeom>
        </p:spPr>
      </p:pic>
    </p:spTree>
    <p:extLst>
      <p:ext uri="{BB962C8B-B14F-4D97-AF65-F5344CB8AC3E}">
        <p14:creationId xmlns:p14="http://schemas.microsoft.com/office/powerpoint/2010/main" val="414092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BA0F2670-DFE9-4D66-AD6C-2A67216CB619}"/>
              </a:ext>
            </a:extLst>
          </p:cNvPr>
          <p:cNvSpPr>
            <a:spLocks noGrp="1"/>
          </p:cNvSpPr>
          <p:nvPr>
            <p:ph type="title"/>
          </p:nvPr>
        </p:nvSpPr>
        <p:spPr>
          <a:xfrm>
            <a:off x="1175512" y="870132"/>
            <a:ext cx="9792208" cy="1527078"/>
          </a:xfrm>
        </p:spPr>
        <p:txBody>
          <a:bodyPr>
            <a:normAutofit/>
          </a:bodyPr>
          <a:lstStyle/>
          <a:p>
            <a:r>
              <a:rPr lang="en-US"/>
              <a:t>Treatment</a:t>
            </a:r>
          </a:p>
        </p:txBody>
      </p:sp>
      <p:sp>
        <p:nvSpPr>
          <p:cNvPr id="3" name="Content Placeholder 2">
            <a:extLst>
              <a:ext uri="{FF2B5EF4-FFF2-40B4-BE49-F238E27FC236}">
                <a16:creationId xmlns:a16="http://schemas.microsoft.com/office/drawing/2014/main" id="{3D2E4E2D-8534-4FA0-A5F3-908B173944BE}"/>
              </a:ext>
            </a:extLst>
          </p:cNvPr>
          <p:cNvSpPr>
            <a:spLocks noGrp="1"/>
          </p:cNvSpPr>
          <p:nvPr>
            <p:ph idx="1"/>
          </p:nvPr>
        </p:nvSpPr>
        <p:spPr>
          <a:xfrm>
            <a:off x="1175512" y="2557849"/>
            <a:ext cx="9792208" cy="3407862"/>
          </a:xfrm>
        </p:spPr>
        <p:txBody>
          <a:bodyPr vert="horz" lIns="91440" tIns="45720" rIns="91440" bIns="45720" rtlCol="0">
            <a:normAutofit/>
          </a:bodyPr>
          <a:lstStyle/>
          <a:p>
            <a:pPr>
              <a:lnSpc>
                <a:spcPct val="90000"/>
              </a:lnSpc>
            </a:pPr>
            <a:r>
              <a:rPr lang="en-US" sz="1500" b="1"/>
              <a:t>Topical decongestants</a:t>
            </a:r>
            <a:r>
              <a:rPr lang="en-US" sz="1500"/>
              <a:t> (i.e. tetrahydrozoline, Visine; naphazoline, </a:t>
            </a:r>
            <a:r>
              <a:rPr lang="en-US" sz="1500" err="1"/>
              <a:t>Naphcon</a:t>
            </a:r>
            <a:r>
              <a:rPr lang="en-US" sz="1500"/>
              <a:t>-A) </a:t>
            </a:r>
            <a:r>
              <a:rPr lang="en-US" sz="1500" u="sng"/>
              <a:t>Vasoconstriction</a:t>
            </a:r>
            <a:r>
              <a:rPr lang="en-US" sz="1500"/>
              <a:t>: reduces signs and symptoms</a:t>
            </a:r>
          </a:p>
          <a:p>
            <a:pPr marL="0" indent="0">
              <a:lnSpc>
                <a:spcPct val="90000"/>
              </a:lnSpc>
              <a:buClr>
                <a:srgbClr val="262626"/>
              </a:buClr>
              <a:buNone/>
            </a:pPr>
            <a:r>
              <a:rPr lang="en-US" sz="1500"/>
              <a:t>                        -decreases hyperemia, chemosis </a:t>
            </a:r>
          </a:p>
          <a:p>
            <a:pPr marL="0" indent="0">
              <a:lnSpc>
                <a:spcPct val="90000"/>
              </a:lnSpc>
              <a:buClr>
                <a:srgbClr val="262626"/>
              </a:buClr>
              <a:buNone/>
            </a:pPr>
            <a:r>
              <a:rPr lang="en-US" sz="1500"/>
              <a:t>                         -small reduction in itching</a:t>
            </a:r>
          </a:p>
          <a:p>
            <a:pPr marL="0" indent="0">
              <a:lnSpc>
                <a:spcPct val="90000"/>
              </a:lnSpc>
              <a:buNone/>
            </a:pPr>
            <a:r>
              <a:rPr lang="en-US" sz="1500"/>
              <a:t>    </a:t>
            </a:r>
            <a:r>
              <a:rPr lang="en-US" sz="1500" u="sng"/>
              <a:t>Concern</a:t>
            </a:r>
            <a:r>
              <a:rPr lang="en-US" sz="1500"/>
              <a:t>: rebound hyperemia, dry eye</a:t>
            </a:r>
          </a:p>
          <a:p>
            <a:pPr>
              <a:lnSpc>
                <a:spcPct val="90000"/>
              </a:lnSpc>
              <a:buClr>
                <a:srgbClr val="262626"/>
              </a:buClr>
            </a:pPr>
            <a:r>
              <a:rPr lang="en-US" sz="1500" b="1"/>
              <a:t>Antihistamines </a:t>
            </a:r>
            <a:r>
              <a:rPr lang="en-US" sz="1500"/>
              <a:t>(i.e. ketotifen fumarate, </a:t>
            </a:r>
            <a:r>
              <a:rPr lang="en-US" sz="1500" err="1"/>
              <a:t>Zaditor</a:t>
            </a:r>
            <a:r>
              <a:rPr lang="en-US" sz="1500"/>
              <a:t>;  ketotifen, </a:t>
            </a:r>
            <a:r>
              <a:rPr lang="en-US" sz="1500" err="1"/>
              <a:t>Alaway</a:t>
            </a:r>
            <a:r>
              <a:rPr lang="en-US" sz="1500"/>
              <a:t>)</a:t>
            </a:r>
          </a:p>
          <a:p>
            <a:pPr>
              <a:lnSpc>
                <a:spcPct val="90000"/>
              </a:lnSpc>
              <a:buClr>
                <a:srgbClr val="262626"/>
              </a:buClr>
            </a:pPr>
            <a:r>
              <a:rPr lang="en-US" sz="1500"/>
              <a:t> Stops the inflammatory effects of histamine </a:t>
            </a:r>
          </a:p>
          <a:p>
            <a:pPr>
              <a:lnSpc>
                <a:spcPct val="90000"/>
              </a:lnSpc>
              <a:buClr>
                <a:srgbClr val="262626"/>
              </a:buClr>
            </a:pPr>
            <a:r>
              <a:rPr lang="en-US" sz="1500"/>
              <a:t>Often used with decongestants </a:t>
            </a:r>
          </a:p>
          <a:p>
            <a:pPr>
              <a:lnSpc>
                <a:spcPct val="90000"/>
              </a:lnSpc>
              <a:buClr>
                <a:srgbClr val="262626"/>
              </a:buClr>
            </a:pPr>
            <a:r>
              <a:rPr lang="en-US" sz="1500"/>
              <a:t>Systemic antihistamines can control the symptoms of </a:t>
            </a:r>
            <a:r>
              <a:rPr lang="en-US" sz="1500" err="1"/>
              <a:t>rhinoconjunctivitis</a:t>
            </a:r>
            <a:r>
              <a:rPr lang="en-US" sz="1500"/>
              <a:t> but only has a partial effect on ocular symptoms</a:t>
            </a:r>
          </a:p>
          <a:p>
            <a:pPr>
              <a:lnSpc>
                <a:spcPct val="90000"/>
              </a:lnSpc>
              <a:buClr>
                <a:srgbClr val="262626"/>
              </a:buClr>
            </a:pPr>
            <a:r>
              <a:rPr lang="en-US" sz="1500"/>
              <a:t>Causes dry eyes</a:t>
            </a:r>
          </a:p>
          <a:p>
            <a:pPr>
              <a:lnSpc>
                <a:spcPct val="90000"/>
              </a:lnSpc>
              <a:buClr>
                <a:srgbClr val="262626"/>
              </a:buClr>
            </a:pPr>
            <a:endParaRPr lang="en-US" sz="1500"/>
          </a:p>
          <a:p>
            <a:pPr>
              <a:lnSpc>
                <a:spcPct val="90000"/>
              </a:lnSpc>
              <a:buClr>
                <a:srgbClr val="262626"/>
              </a:buClr>
            </a:pPr>
            <a:endParaRPr lang="en-US" sz="1500"/>
          </a:p>
        </p:txBody>
      </p:sp>
    </p:spTree>
    <p:extLst>
      <p:ext uri="{BB962C8B-B14F-4D97-AF65-F5344CB8AC3E}">
        <p14:creationId xmlns:p14="http://schemas.microsoft.com/office/powerpoint/2010/main" val="2078394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0DF8-C5CB-4DB6-B68F-65EDA99DAD8D}"/>
              </a:ext>
            </a:extLst>
          </p:cNvPr>
          <p:cNvSpPr>
            <a:spLocks noGrp="1"/>
          </p:cNvSpPr>
          <p:nvPr>
            <p:ph type="title"/>
          </p:nvPr>
        </p:nvSpPr>
        <p:spPr/>
        <p:txBody>
          <a:bodyPr/>
          <a:lstStyle/>
          <a:p>
            <a:pPr algn="ctr"/>
            <a:r>
              <a:rPr lang="en-US">
                <a:ea typeface="+mj-lt"/>
                <a:cs typeface="+mj-lt"/>
              </a:rPr>
              <a:t>Treatment</a:t>
            </a:r>
            <a:endParaRPr lang="en-US"/>
          </a:p>
        </p:txBody>
      </p:sp>
      <p:sp>
        <p:nvSpPr>
          <p:cNvPr id="3" name="Content Placeholder 2">
            <a:extLst>
              <a:ext uri="{FF2B5EF4-FFF2-40B4-BE49-F238E27FC236}">
                <a16:creationId xmlns:a16="http://schemas.microsoft.com/office/drawing/2014/main" id="{668CA2DA-B70A-49C0-B686-BF10A6C41E57}"/>
              </a:ext>
            </a:extLst>
          </p:cNvPr>
          <p:cNvSpPr>
            <a:spLocks noGrp="1"/>
          </p:cNvSpPr>
          <p:nvPr>
            <p:ph idx="1"/>
          </p:nvPr>
        </p:nvSpPr>
        <p:spPr>
          <a:xfrm>
            <a:off x="1066800" y="1798320"/>
            <a:ext cx="10058400" cy="4236720"/>
          </a:xfrm>
        </p:spPr>
        <p:txBody>
          <a:bodyPr vert="horz" lIns="91440" tIns="45720" rIns="91440" bIns="45720" rtlCol="0" anchor="t">
            <a:normAutofit/>
          </a:bodyPr>
          <a:lstStyle/>
          <a:p>
            <a:r>
              <a:rPr lang="en-US" b="1" dirty="0">
                <a:ea typeface="+mn-lt"/>
                <a:cs typeface="+mn-lt"/>
              </a:rPr>
              <a:t>Mast cell stabilizers</a:t>
            </a:r>
            <a:r>
              <a:rPr lang="en-US" dirty="0">
                <a:ea typeface="+mn-lt"/>
                <a:cs typeface="+mn-lt"/>
              </a:rPr>
              <a:t> (i.e. </a:t>
            </a:r>
            <a:r>
              <a:rPr lang="en-US" dirty="0" err="1">
                <a:ea typeface="+mn-lt"/>
                <a:cs typeface="+mn-lt"/>
              </a:rPr>
              <a:t>lodoxamide</a:t>
            </a:r>
            <a:r>
              <a:rPr lang="en-US" dirty="0">
                <a:ea typeface="+mn-lt"/>
                <a:cs typeface="+mn-lt"/>
              </a:rPr>
              <a:t> tromethamine, </a:t>
            </a:r>
            <a:r>
              <a:rPr lang="en-US" dirty="0" err="1">
                <a:ea typeface="+mn-lt"/>
                <a:cs typeface="+mn-lt"/>
              </a:rPr>
              <a:t>Alomide</a:t>
            </a:r>
            <a:r>
              <a:rPr lang="en-US" dirty="0">
                <a:ea typeface="+mn-lt"/>
                <a:cs typeface="+mn-lt"/>
              </a:rPr>
              <a:t>; </a:t>
            </a:r>
            <a:r>
              <a:rPr lang="en-US" dirty="0" err="1">
                <a:ea typeface="+mn-lt"/>
                <a:cs typeface="+mn-lt"/>
              </a:rPr>
              <a:t>pemirolast</a:t>
            </a:r>
            <a:r>
              <a:rPr lang="en-US" dirty="0">
                <a:ea typeface="+mn-lt"/>
                <a:cs typeface="+mn-lt"/>
              </a:rPr>
              <a:t>, </a:t>
            </a:r>
            <a:r>
              <a:rPr lang="en-US" dirty="0" err="1">
                <a:ea typeface="+mn-lt"/>
                <a:cs typeface="+mn-lt"/>
              </a:rPr>
              <a:t>Alamast</a:t>
            </a:r>
            <a:r>
              <a:rPr lang="en-US" dirty="0">
                <a:ea typeface="+mn-lt"/>
                <a:cs typeface="+mn-lt"/>
              </a:rPr>
              <a:t>; cromolyn sodium, </a:t>
            </a:r>
            <a:r>
              <a:rPr lang="en-US" dirty="0" err="1">
                <a:ea typeface="+mn-lt"/>
                <a:cs typeface="+mn-lt"/>
              </a:rPr>
              <a:t>Crolom</a:t>
            </a:r>
            <a:r>
              <a:rPr lang="en-US" dirty="0">
                <a:ea typeface="+mn-lt"/>
                <a:cs typeface="+mn-lt"/>
              </a:rPr>
              <a:t> address both the early and late phases of the allergic response. </a:t>
            </a:r>
          </a:p>
          <a:p>
            <a:pPr>
              <a:buClr>
                <a:srgbClr val="262626"/>
              </a:buClr>
            </a:pPr>
            <a:r>
              <a:rPr lang="en-US" dirty="0">
                <a:ea typeface="+mn-lt"/>
                <a:cs typeface="+mn-lt"/>
              </a:rPr>
              <a:t>   </a:t>
            </a:r>
            <a:r>
              <a:rPr lang="en-US" u="sng" dirty="0">
                <a:ea typeface="+mn-lt"/>
                <a:cs typeface="+mn-lt"/>
              </a:rPr>
              <a:t>Prevents:</a:t>
            </a:r>
            <a:endParaRPr lang="en-US" dirty="0">
              <a:ea typeface="+mn-lt"/>
              <a:cs typeface="+mn-lt"/>
            </a:endParaRPr>
          </a:p>
          <a:p>
            <a:pPr>
              <a:buClr>
                <a:srgbClr val="262626"/>
              </a:buClr>
            </a:pPr>
            <a:r>
              <a:rPr lang="en-US" dirty="0">
                <a:ea typeface="+mn-lt"/>
                <a:cs typeface="+mn-lt"/>
              </a:rPr>
              <a:t>                  - degranulation of mast cells </a:t>
            </a:r>
          </a:p>
          <a:p>
            <a:pPr>
              <a:buClr>
                <a:srgbClr val="262626"/>
              </a:buClr>
            </a:pPr>
            <a:r>
              <a:rPr lang="en-US" dirty="0">
                <a:ea typeface="+mn-lt"/>
                <a:cs typeface="+mn-lt"/>
              </a:rPr>
              <a:t>                  -release of preformed inflammatory mediators </a:t>
            </a:r>
          </a:p>
          <a:p>
            <a:pPr>
              <a:buClr>
                <a:srgbClr val="262626"/>
              </a:buClr>
            </a:pPr>
            <a:r>
              <a:rPr lang="en-US" dirty="0">
                <a:ea typeface="+mn-lt"/>
                <a:cs typeface="+mn-lt"/>
              </a:rPr>
              <a:t>                  -the production of more inflammatory mediators </a:t>
            </a:r>
          </a:p>
          <a:p>
            <a:pPr>
              <a:buClr>
                <a:srgbClr val="262626"/>
              </a:buClr>
            </a:pPr>
            <a:r>
              <a:rPr lang="en-US" dirty="0">
                <a:ea typeface="+mn-lt"/>
                <a:cs typeface="+mn-lt"/>
              </a:rPr>
              <a:t>They are most effective when administered </a:t>
            </a:r>
            <a:r>
              <a:rPr lang="en-US" u="sng" dirty="0">
                <a:ea typeface="+mn-lt"/>
                <a:cs typeface="+mn-lt"/>
              </a:rPr>
              <a:t>before</a:t>
            </a:r>
            <a:r>
              <a:rPr lang="en-US" dirty="0">
                <a:ea typeface="+mn-lt"/>
                <a:cs typeface="+mn-lt"/>
              </a:rPr>
              <a:t> the allergic reaction and should be used prophylactically, but patients may notice improvements in signs and symptoms within 1 to 2 days if the drops are used following allergen exposure.</a:t>
            </a:r>
          </a:p>
          <a:p>
            <a:pPr>
              <a:buClr>
                <a:srgbClr val="262626"/>
              </a:buClr>
            </a:pPr>
            <a:endParaRPr lang="en-US" dirty="0"/>
          </a:p>
        </p:txBody>
      </p:sp>
    </p:spTree>
    <p:extLst>
      <p:ext uri="{BB962C8B-B14F-4D97-AF65-F5344CB8AC3E}">
        <p14:creationId xmlns:p14="http://schemas.microsoft.com/office/powerpoint/2010/main" val="10914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57B525EF-E5FA-4551-8FE1-30ECE71F681C}"/>
              </a:ext>
            </a:extLst>
          </p:cNvPr>
          <p:cNvSpPr>
            <a:spLocks noGrp="1"/>
          </p:cNvSpPr>
          <p:nvPr>
            <p:ph type="title"/>
          </p:nvPr>
        </p:nvSpPr>
        <p:spPr>
          <a:xfrm>
            <a:off x="1175512" y="870132"/>
            <a:ext cx="9792208" cy="1527078"/>
          </a:xfrm>
        </p:spPr>
        <p:txBody>
          <a:bodyPr>
            <a:normAutofit/>
          </a:bodyPr>
          <a:lstStyle/>
          <a:p>
            <a:r>
              <a:rPr lang="en-US"/>
              <a:t>Treatment</a:t>
            </a:r>
          </a:p>
        </p:txBody>
      </p:sp>
      <p:sp>
        <p:nvSpPr>
          <p:cNvPr id="3" name="Content Placeholder 2">
            <a:extLst>
              <a:ext uri="{FF2B5EF4-FFF2-40B4-BE49-F238E27FC236}">
                <a16:creationId xmlns:a16="http://schemas.microsoft.com/office/drawing/2014/main" id="{F63A3FD0-C178-418C-8825-5FB4EB667687}"/>
              </a:ext>
            </a:extLst>
          </p:cNvPr>
          <p:cNvSpPr>
            <a:spLocks noGrp="1"/>
          </p:cNvSpPr>
          <p:nvPr>
            <p:ph idx="1"/>
          </p:nvPr>
        </p:nvSpPr>
        <p:spPr>
          <a:xfrm>
            <a:off x="1175512" y="2557849"/>
            <a:ext cx="9792208" cy="3407862"/>
          </a:xfrm>
        </p:spPr>
        <p:txBody>
          <a:bodyPr vert="horz" lIns="91440" tIns="45720" rIns="91440" bIns="45720" rtlCol="0">
            <a:normAutofit/>
          </a:bodyPr>
          <a:lstStyle/>
          <a:p>
            <a:pPr marL="0" indent="0">
              <a:buNone/>
            </a:pPr>
            <a:r>
              <a:rPr lang="en-US" dirty="0"/>
              <a:t>Dual action </a:t>
            </a:r>
            <a:r>
              <a:rPr lang="en-US" dirty="0" err="1"/>
              <a:t>antihistamine⁄mast</a:t>
            </a:r>
            <a:r>
              <a:rPr lang="en-US" dirty="0"/>
              <a:t> cell stabilizer agents olopatadine, </a:t>
            </a:r>
            <a:r>
              <a:rPr lang="en-US" dirty="0" err="1"/>
              <a:t>Pataday</a:t>
            </a:r>
            <a:r>
              <a:rPr lang="en-US" dirty="0"/>
              <a:t>, </a:t>
            </a:r>
            <a:r>
              <a:rPr lang="en-US" dirty="0" err="1"/>
              <a:t>Pazeo</a:t>
            </a:r>
            <a:r>
              <a:rPr lang="en-US" dirty="0"/>
              <a:t>; </a:t>
            </a:r>
            <a:r>
              <a:rPr lang="en-US" dirty="0" err="1"/>
              <a:t>alcaftadine</a:t>
            </a:r>
            <a:r>
              <a:rPr lang="en-US" dirty="0"/>
              <a:t>, </a:t>
            </a:r>
            <a:r>
              <a:rPr lang="en-US" dirty="0" err="1"/>
              <a:t>Lastacaft</a:t>
            </a:r>
            <a:r>
              <a:rPr lang="en-US" dirty="0"/>
              <a:t> (pregnant pts) and </a:t>
            </a:r>
            <a:r>
              <a:rPr lang="en-US" dirty="0" err="1"/>
              <a:t>bepotastine</a:t>
            </a:r>
            <a:r>
              <a:rPr lang="en-US" dirty="0"/>
              <a:t> </a:t>
            </a:r>
            <a:r>
              <a:rPr lang="en-US" dirty="0" err="1"/>
              <a:t>besilate</a:t>
            </a:r>
            <a:r>
              <a:rPr lang="en-US" dirty="0"/>
              <a:t>, </a:t>
            </a:r>
            <a:r>
              <a:rPr lang="en-US" dirty="0" err="1"/>
              <a:t>Bepreve</a:t>
            </a:r>
            <a:r>
              <a:rPr lang="en-US" dirty="0"/>
              <a:t>. </a:t>
            </a:r>
            <a:endParaRPr lang="en-US"/>
          </a:p>
          <a:p>
            <a:pPr marL="0" indent="0">
              <a:buClr>
                <a:srgbClr val="262626"/>
              </a:buClr>
              <a:buNone/>
            </a:pPr>
            <a:r>
              <a:rPr lang="en-US" dirty="0"/>
              <a:t>                 -Inhibiting mast cell degranulation</a:t>
            </a:r>
          </a:p>
          <a:p>
            <a:pPr marL="0" indent="0">
              <a:buClr>
                <a:srgbClr val="262626"/>
              </a:buClr>
              <a:buNone/>
            </a:pPr>
            <a:r>
              <a:rPr lang="en-US" dirty="0"/>
              <a:t>                 -competitive H1 receptor binding to block histamine binding</a:t>
            </a:r>
          </a:p>
          <a:p>
            <a:pPr>
              <a:buClr>
                <a:srgbClr val="262626"/>
              </a:buClr>
            </a:pPr>
            <a:r>
              <a:rPr lang="en-US" dirty="0"/>
              <a:t>Rapid onset of action, usually within minutes following instillation</a:t>
            </a:r>
          </a:p>
          <a:p>
            <a:pPr>
              <a:buClr>
                <a:srgbClr val="262626"/>
              </a:buClr>
            </a:pPr>
            <a:r>
              <a:rPr lang="en-US" dirty="0"/>
              <a:t>Require only once-a-day or twice-a-day dosing</a:t>
            </a:r>
          </a:p>
          <a:p>
            <a:r>
              <a:rPr lang="en-US" dirty="0"/>
              <a:t>Can be used for longer-term treatment. </a:t>
            </a:r>
          </a:p>
        </p:txBody>
      </p:sp>
    </p:spTree>
    <p:extLst>
      <p:ext uri="{BB962C8B-B14F-4D97-AF65-F5344CB8AC3E}">
        <p14:creationId xmlns:p14="http://schemas.microsoft.com/office/powerpoint/2010/main" val="830695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7099-0BC3-4830-8961-FC7DC080D29E}"/>
              </a:ext>
            </a:extLst>
          </p:cNvPr>
          <p:cNvSpPr>
            <a:spLocks noGrp="1"/>
          </p:cNvSpPr>
          <p:nvPr>
            <p:ph type="title"/>
          </p:nvPr>
        </p:nvSpPr>
        <p:spPr>
          <a:xfrm>
            <a:off x="1066800" y="642594"/>
            <a:ext cx="10058400" cy="1320800"/>
          </a:xfrm>
        </p:spPr>
        <p:txBody>
          <a:bodyPr/>
          <a:lstStyle/>
          <a:p>
            <a:pPr algn="ctr"/>
            <a:r>
              <a:rPr lang="en-US">
                <a:ea typeface="+mj-lt"/>
                <a:cs typeface="+mj-lt"/>
              </a:rPr>
              <a:t>Treatment</a:t>
            </a:r>
          </a:p>
          <a:p>
            <a:endParaRPr lang="en-US"/>
          </a:p>
        </p:txBody>
      </p:sp>
      <p:sp>
        <p:nvSpPr>
          <p:cNvPr id="3" name="Content Placeholder 2">
            <a:extLst>
              <a:ext uri="{FF2B5EF4-FFF2-40B4-BE49-F238E27FC236}">
                <a16:creationId xmlns:a16="http://schemas.microsoft.com/office/drawing/2014/main" id="{3ED5264E-C796-411E-882D-3C58321AD55A}"/>
              </a:ext>
            </a:extLst>
          </p:cNvPr>
          <p:cNvSpPr>
            <a:spLocks noGrp="1"/>
          </p:cNvSpPr>
          <p:nvPr>
            <p:ph idx="1"/>
          </p:nvPr>
        </p:nvSpPr>
        <p:spPr/>
        <p:txBody>
          <a:bodyPr vert="horz" lIns="91440" tIns="45720" rIns="91440" bIns="45720" rtlCol="0" anchor="t">
            <a:normAutofit/>
          </a:bodyPr>
          <a:lstStyle/>
          <a:p>
            <a:r>
              <a:rPr lang="en-US" dirty="0">
                <a:ea typeface="+mn-lt"/>
                <a:cs typeface="+mn-lt"/>
              </a:rPr>
              <a:t>Side effects are very mild and rarely include:</a:t>
            </a:r>
          </a:p>
          <a:p>
            <a:pPr>
              <a:buClr>
                <a:srgbClr val="262626"/>
              </a:buClr>
            </a:pPr>
            <a:r>
              <a:rPr lang="en-US" dirty="0">
                <a:ea typeface="+mn-lt"/>
                <a:cs typeface="+mn-lt"/>
              </a:rPr>
              <a:t> headache, </a:t>
            </a:r>
          </a:p>
          <a:p>
            <a:pPr>
              <a:buClr>
                <a:srgbClr val="262626"/>
              </a:buClr>
            </a:pPr>
            <a:r>
              <a:rPr lang="en-US" dirty="0">
                <a:ea typeface="+mn-lt"/>
                <a:cs typeface="+mn-lt"/>
              </a:rPr>
              <a:t>cold-like symptoms,</a:t>
            </a:r>
          </a:p>
          <a:p>
            <a:pPr>
              <a:buClr>
                <a:srgbClr val="262626"/>
              </a:buClr>
            </a:pPr>
            <a:r>
              <a:rPr lang="en-US" dirty="0">
                <a:ea typeface="+mn-lt"/>
                <a:cs typeface="+mn-lt"/>
              </a:rPr>
              <a:t> ocular burning and stinging, </a:t>
            </a:r>
          </a:p>
          <a:p>
            <a:pPr>
              <a:buClr>
                <a:srgbClr val="262626"/>
              </a:buClr>
            </a:pPr>
            <a:r>
              <a:rPr lang="en-US" dirty="0">
                <a:ea typeface="+mn-lt"/>
                <a:cs typeface="+mn-lt"/>
              </a:rPr>
              <a:t>and possible transient bitter taste.</a:t>
            </a:r>
          </a:p>
          <a:p>
            <a:pPr>
              <a:buClr>
                <a:srgbClr val="262626"/>
              </a:buClr>
            </a:pPr>
            <a:endParaRPr lang="en-US" dirty="0">
              <a:ea typeface="+mn-lt"/>
              <a:cs typeface="+mn-lt"/>
            </a:endParaRPr>
          </a:p>
          <a:p>
            <a:pPr>
              <a:buClr>
                <a:srgbClr val="262626"/>
              </a:buClr>
            </a:pPr>
            <a:endParaRPr lang="en-US" dirty="0"/>
          </a:p>
        </p:txBody>
      </p:sp>
    </p:spTree>
    <p:extLst>
      <p:ext uri="{BB962C8B-B14F-4D97-AF65-F5344CB8AC3E}">
        <p14:creationId xmlns:p14="http://schemas.microsoft.com/office/powerpoint/2010/main" val="904064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FA1987EC-EFA1-47AB-A10F-9ED639074847}"/>
              </a:ext>
            </a:extLst>
          </p:cNvPr>
          <p:cNvSpPr>
            <a:spLocks noGrp="1"/>
          </p:cNvSpPr>
          <p:nvPr>
            <p:ph type="title"/>
          </p:nvPr>
        </p:nvSpPr>
        <p:spPr>
          <a:xfrm>
            <a:off x="1175512" y="870132"/>
            <a:ext cx="9792208" cy="1527078"/>
          </a:xfrm>
        </p:spPr>
        <p:txBody>
          <a:bodyPr>
            <a:normAutofit/>
          </a:bodyPr>
          <a:lstStyle/>
          <a:p>
            <a:r>
              <a:rPr lang="en-US"/>
              <a:t>Treatment</a:t>
            </a:r>
            <a:endParaRPr lang="en-US">
              <a:ea typeface="+mj-lt"/>
              <a:cs typeface="+mj-lt"/>
            </a:endParaRPr>
          </a:p>
          <a:p>
            <a:endParaRPr lang="en-US"/>
          </a:p>
        </p:txBody>
      </p:sp>
      <p:sp>
        <p:nvSpPr>
          <p:cNvPr id="3" name="Content Placeholder 2">
            <a:extLst>
              <a:ext uri="{FF2B5EF4-FFF2-40B4-BE49-F238E27FC236}">
                <a16:creationId xmlns:a16="http://schemas.microsoft.com/office/drawing/2014/main" id="{023B3E80-06C9-4FB9-A573-8524A77EE497}"/>
              </a:ext>
            </a:extLst>
          </p:cNvPr>
          <p:cNvSpPr>
            <a:spLocks noGrp="1"/>
          </p:cNvSpPr>
          <p:nvPr>
            <p:ph idx="1"/>
          </p:nvPr>
        </p:nvSpPr>
        <p:spPr>
          <a:xfrm>
            <a:off x="1175512" y="2557849"/>
            <a:ext cx="9792208" cy="3407862"/>
          </a:xfrm>
        </p:spPr>
        <p:txBody>
          <a:bodyPr vert="horz" lIns="91440" tIns="45720" rIns="91440" bIns="45720" rtlCol="0">
            <a:normAutofit/>
          </a:bodyPr>
          <a:lstStyle/>
          <a:p>
            <a:r>
              <a:rPr lang="en-US" dirty="0"/>
              <a:t>NSAIDs -reduce mucus secretion, cellular infiltration, redness, and swelling, which results in the relief of ocular itching, although improvement in conjunctival hyperemia, inflammation, and swollen eyes may also be seen. Ketorolac tromethamine, </a:t>
            </a:r>
            <a:r>
              <a:rPr lang="en-US" dirty="0" err="1"/>
              <a:t>Acular</a:t>
            </a:r>
            <a:r>
              <a:rPr lang="en-US" dirty="0"/>
              <a:t> has a Food and Drug Administration (FDA)-approved indication for the treatment of allergic conjunctivitis.</a:t>
            </a:r>
            <a:endParaRPr lang="en-US" dirty="0">
              <a:ea typeface="+mn-lt"/>
              <a:cs typeface="+mn-lt"/>
            </a:endParaRPr>
          </a:p>
          <a:p>
            <a:pPr>
              <a:buClr>
                <a:srgbClr val="262626"/>
              </a:buClr>
            </a:pPr>
            <a:r>
              <a:rPr lang="en-US" dirty="0"/>
              <a:t> In general, NSAIDs are used in the management of postoperative pain and inflammation after cataract surgery but not as a first-line therapy for ocular allergies. </a:t>
            </a:r>
          </a:p>
        </p:txBody>
      </p:sp>
    </p:spTree>
    <p:extLst>
      <p:ext uri="{BB962C8B-B14F-4D97-AF65-F5344CB8AC3E}">
        <p14:creationId xmlns:p14="http://schemas.microsoft.com/office/powerpoint/2010/main" val="1626782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9DDF1-41CD-4FF4-8532-91C7C1841765}"/>
              </a:ext>
            </a:extLst>
          </p:cNvPr>
          <p:cNvSpPr>
            <a:spLocks noGrp="1"/>
          </p:cNvSpPr>
          <p:nvPr>
            <p:ph type="title"/>
          </p:nvPr>
        </p:nvSpPr>
        <p:spPr>
          <a:xfrm>
            <a:off x="1020147" y="0"/>
            <a:ext cx="10058400" cy="1371600"/>
          </a:xfrm>
        </p:spPr>
        <p:txBody>
          <a:bodyPr/>
          <a:lstStyle/>
          <a:p>
            <a:pPr algn="ctr"/>
            <a:r>
              <a:rPr lang="en-US"/>
              <a:t>Treatment</a:t>
            </a:r>
          </a:p>
        </p:txBody>
      </p:sp>
      <p:sp>
        <p:nvSpPr>
          <p:cNvPr id="3" name="Content Placeholder 2">
            <a:extLst>
              <a:ext uri="{FF2B5EF4-FFF2-40B4-BE49-F238E27FC236}">
                <a16:creationId xmlns:a16="http://schemas.microsoft.com/office/drawing/2014/main" id="{043990AF-4EC8-4408-B337-1326B245E939}"/>
              </a:ext>
            </a:extLst>
          </p:cNvPr>
          <p:cNvSpPr>
            <a:spLocks noGrp="1"/>
          </p:cNvSpPr>
          <p:nvPr>
            <p:ph idx="1"/>
          </p:nvPr>
        </p:nvSpPr>
        <p:spPr>
          <a:xfrm>
            <a:off x="1018903" y="1633894"/>
            <a:ext cx="10058400" cy="5315960"/>
          </a:xfrm>
        </p:spPr>
        <p:txBody>
          <a:bodyPr vert="horz" lIns="91440" tIns="45720" rIns="91440" bIns="45720" rtlCol="0" anchor="t">
            <a:normAutofit/>
          </a:bodyPr>
          <a:lstStyle/>
          <a:p>
            <a:r>
              <a:rPr lang="en-US" dirty="0"/>
              <a:t>The most effective treatment? Corticosteroids because they manage all of the symptoms! </a:t>
            </a:r>
          </a:p>
          <a:p>
            <a:pPr>
              <a:buClr>
                <a:srgbClr val="262626"/>
              </a:buClr>
            </a:pPr>
            <a:r>
              <a:rPr lang="en-US" dirty="0"/>
              <a:t>Have to worry about side effects but loteprednol etabonate (I.e. </a:t>
            </a:r>
            <a:r>
              <a:rPr lang="en-US" dirty="0" err="1"/>
              <a:t>Alrex</a:t>
            </a:r>
            <a:r>
              <a:rPr lang="en-US" dirty="0"/>
              <a:t>, </a:t>
            </a:r>
            <a:r>
              <a:rPr lang="en-US" dirty="0" err="1"/>
              <a:t>Lotemax</a:t>
            </a:r>
            <a:r>
              <a:rPr lang="en-US" dirty="0"/>
              <a:t>) was specifically studied in patients with signs and symptoms of allergic conjunctivitis prior to obtaining marketing approval.</a:t>
            </a:r>
          </a:p>
          <a:p>
            <a:pPr>
              <a:buClr>
                <a:srgbClr val="262626"/>
              </a:buClr>
            </a:pPr>
            <a:r>
              <a:rPr lang="en-US" dirty="0"/>
              <a:t>Stronger topical steroids can be added to the treatment regimen in a brief pulse fashion during the acute phase of an allergic attack. </a:t>
            </a:r>
          </a:p>
          <a:p>
            <a:pPr>
              <a:buClr>
                <a:srgbClr val="262626"/>
              </a:buClr>
            </a:pPr>
            <a:r>
              <a:rPr lang="en-US" dirty="0"/>
              <a:t>Avoid certain ophthalmic preservatives like BAK for patients who appear to be sensitive, particularly those suffering from chronic dry eye and glaucoma pts because their ocular surface may already be compromised.</a:t>
            </a:r>
          </a:p>
          <a:p>
            <a:pPr>
              <a:buClr>
                <a:srgbClr val="262626"/>
              </a:buClr>
            </a:pPr>
            <a:endParaRPr lang="en-US" dirty="0"/>
          </a:p>
        </p:txBody>
      </p:sp>
    </p:spTree>
    <p:extLst>
      <p:ext uri="{BB962C8B-B14F-4D97-AF65-F5344CB8AC3E}">
        <p14:creationId xmlns:p14="http://schemas.microsoft.com/office/powerpoint/2010/main" val="2900963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3836D86A-610C-4875-8C86-93F6927EB8B9}"/>
              </a:ext>
            </a:extLst>
          </p:cNvPr>
          <p:cNvSpPr>
            <a:spLocks noGrp="1"/>
          </p:cNvSpPr>
          <p:nvPr>
            <p:ph type="title"/>
          </p:nvPr>
        </p:nvSpPr>
        <p:spPr>
          <a:xfrm>
            <a:off x="1175512" y="870132"/>
            <a:ext cx="9792208" cy="1527078"/>
          </a:xfrm>
        </p:spPr>
        <p:txBody>
          <a:bodyPr>
            <a:normAutofit/>
          </a:bodyPr>
          <a:lstStyle/>
          <a:p>
            <a:r>
              <a:rPr lang="en-US" cap="all"/>
              <a:t>COURSE OBJECTIVES</a:t>
            </a:r>
            <a:endParaRPr lang="en-US"/>
          </a:p>
          <a:p>
            <a:endParaRPr lang="en-US"/>
          </a:p>
        </p:txBody>
      </p:sp>
      <p:sp>
        <p:nvSpPr>
          <p:cNvPr id="3" name="Content Placeholder 2">
            <a:extLst>
              <a:ext uri="{FF2B5EF4-FFF2-40B4-BE49-F238E27FC236}">
                <a16:creationId xmlns:a16="http://schemas.microsoft.com/office/drawing/2014/main" id="{6C33668C-1DA7-4A30-B657-4B213A7DC0C8}"/>
              </a:ext>
            </a:extLst>
          </p:cNvPr>
          <p:cNvSpPr>
            <a:spLocks noGrp="1"/>
          </p:cNvSpPr>
          <p:nvPr>
            <p:ph idx="1"/>
          </p:nvPr>
        </p:nvSpPr>
        <p:spPr>
          <a:xfrm>
            <a:off x="1175512" y="2557849"/>
            <a:ext cx="9792208" cy="3407862"/>
          </a:xfrm>
        </p:spPr>
        <p:txBody>
          <a:bodyPr vert="horz" lIns="91440" tIns="45720" rIns="91440" bIns="45720" rtlCol="0">
            <a:normAutofit/>
          </a:bodyPr>
          <a:lstStyle/>
          <a:p>
            <a:r>
              <a:rPr lang="en-US" cap="all"/>
              <a:t>To discuss treatment and management of allergic disease including simple allergic conjunctivitis, Vernal </a:t>
            </a:r>
            <a:r>
              <a:rPr lang="en-US" cap="all" err="1"/>
              <a:t>KeratoConjunctivitis</a:t>
            </a:r>
            <a:r>
              <a:rPr lang="en-US" cap="all"/>
              <a:t>, </a:t>
            </a:r>
            <a:r>
              <a:rPr lang="en-US" cap="all" err="1"/>
              <a:t>phylectenular</a:t>
            </a:r>
            <a:r>
              <a:rPr lang="en-US" cap="all"/>
              <a:t> conjunctivitis, contact dermatitis, giant papillary conjunctivitis and atopic conjunctivitis.</a:t>
            </a:r>
            <a:endParaRPr lang="en-US" b="1" i="1" cap="all"/>
          </a:p>
        </p:txBody>
      </p:sp>
    </p:spTree>
    <p:extLst>
      <p:ext uri="{BB962C8B-B14F-4D97-AF65-F5344CB8AC3E}">
        <p14:creationId xmlns:p14="http://schemas.microsoft.com/office/powerpoint/2010/main" val="4143212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23E99678-BAAD-4DC8-80B4-4B18E797D9FE}"/>
              </a:ext>
            </a:extLst>
          </p:cNvPr>
          <p:cNvSpPr>
            <a:spLocks noGrp="1"/>
          </p:cNvSpPr>
          <p:nvPr>
            <p:ph type="title"/>
          </p:nvPr>
        </p:nvSpPr>
        <p:spPr>
          <a:xfrm>
            <a:off x="1175512" y="870132"/>
            <a:ext cx="9792208" cy="1527078"/>
          </a:xfrm>
        </p:spPr>
        <p:txBody>
          <a:bodyPr>
            <a:normAutofit/>
          </a:bodyPr>
          <a:lstStyle/>
          <a:p>
            <a:r>
              <a:rPr lang="en-US">
                <a:ea typeface="+mj-lt"/>
                <a:cs typeface="+mj-lt"/>
              </a:rPr>
              <a:t>Treatment</a:t>
            </a:r>
          </a:p>
          <a:p>
            <a:endParaRPr lang="en-US"/>
          </a:p>
        </p:txBody>
      </p:sp>
      <p:sp>
        <p:nvSpPr>
          <p:cNvPr id="3" name="Content Placeholder 2">
            <a:extLst>
              <a:ext uri="{FF2B5EF4-FFF2-40B4-BE49-F238E27FC236}">
                <a16:creationId xmlns:a16="http://schemas.microsoft.com/office/drawing/2014/main" id="{A5BEE053-8DD2-4620-A52B-9C219A737DD8}"/>
              </a:ext>
            </a:extLst>
          </p:cNvPr>
          <p:cNvSpPr>
            <a:spLocks noGrp="1"/>
          </p:cNvSpPr>
          <p:nvPr>
            <p:ph idx="1"/>
          </p:nvPr>
        </p:nvSpPr>
        <p:spPr>
          <a:xfrm>
            <a:off x="1175512" y="2557849"/>
            <a:ext cx="9792208" cy="3407862"/>
          </a:xfrm>
        </p:spPr>
        <p:txBody>
          <a:bodyPr vert="horz" lIns="91440" tIns="45720" rIns="91440" bIns="45720" rtlCol="0">
            <a:normAutofit/>
          </a:bodyPr>
          <a:lstStyle/>
          <a:p>
            <a:r>
              <a:rPr lang="en-US" dirty="0">
                <a:ea typeface="+mn-lt"/>
                <a:cs typeface="+mn-lt"/>
              </a:rPr>
              <a:t>Allergic rhinitis treatment with allergen-specific immunotherapy (SIT) has prevented progression of other atopic conditions. Immunotherapy has not been proven for allergic conjunctivitis. SIT can be effective for patients with severe allergic conjunctivitis/</a:t>
            </a:r>
            <a:r>
              <a:rPr lang="en-US" dirty="0" err="1">
                <a:ea typeface="+mn-lt"/>
                <a:cs typeface="+mn-lt"/>
              </a:rPr>
              <a:t>rhinoconjunctivitis</a:t>
            </a:r>
            <a:r>
              <a:rPr lang="en-US" dirty="0">
                <a:ea typeface="+mn-lt"/>
                <a:cs typeface="+mn-lt"/>
              </a:rPr>
              <a:t>.</a:t>
            </a:r>
          </a:p>
          <a:p>
            <a:pPr>
              <a:buClr>
                <a:srgbClr val="262626"/>
              </a:buClr>
            </a:pPr>
            <a:r>
              <a:rPr lang="en-US" dirty="0">
                <a:ea typeface="+mn-lt"/>
                <a:cs typeface="+mn-lt"/>
              </a:rPr>
              <a:t>The predicted increase in pollen count because of climate change over the next several years will likely increase in ocular allergies. </a:t>
            </a:r>
          </a:p>
          <a:p>
            <a:pPr>
              <a:buClr>
                <a:srgbClr val="262626"/>
              </a:buClr>
            </a:pPr>
            <a:r>
              <a:rPr lang="en-US" dirty="0">
                <a:ea typeface="+mn-lt"/>
                <a:cs typeface="+mn-lt"/>
              </a:rPr>
              <a:t>The majority of patients with allergic conjunctivitis will self-diagnose and self-medicate. </a:t>
            </a:r>
            <a:endParaRPr lang="en-US" dirty="0"/>
          </a:p>
        </p:txBody>
      </p:sp>
    </p:spTree>
    <p:extLst>
      <p:ext uri="{BB962C8B-B14F-4D97-AF65-F5344CB8AC3E}">
        <p14:creationId xmlns:p14="http://schemas.microsoft.com/office/powerpoint/2010/main" val="2286278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6E7A-9818-42F8-9390-EB97D5002A05}"/>
              </a:ext>
            </a:extLst>
          </p:cNvPr>
          <p:cNvSpPr>
            <a:spLocks noGrp="1"/>
          </p:cNvSpPr>
          <p:nvPr>
            <p:ph type="title"/>
          </p:nvPr>
        </p:nvSpPr>
        <p:spPr>
          <a:xfrm>
            <a:off x="2142226" y="314325"/>
            <a:ext cx="10058400" cy="1371600"/>
          </a:xfrm>
        </p:spPr>
        <p:txBody>
          <a:bodyPr>
            <a:normAutofit fontScale="90000"/>
          </a:bodyPr>
          <a:lstStyle/>
          <a:p>
            <a:r>
              <a:rPr lang="en-US"/>
              <a:t>Doctor's Rx</a:t>
            </a:r>
            <a:r>
              <a:rPr lang="en-US">
                <a:solidFill>
                  <a:srgbClr val="262626"/>
                </a:solidFill>
              </a:rPr>
              <a:t> Allergy Formula</a:t>
            </a:r>
            <a:br>
              <a:rPr lang="en-US">
                <a:solidFill>
                  <a:schemeClr val="tx1"/>
                </a:solidFill>
                <a:latin typeface="+mn-ea"/>
                <a:cs typeface="+mn-ea"/>
              </a:rPr>
            </a:br>
            <a:endParaRPr lang="en-US">
              <a:solidFill>
                <a:srgbClr val="262626"/>
              </a:solidFill>
            </a:endParaRPr>
          </a:p>
        </p:txBody>
      </p:sp>
      <p:pic>
        <p:nvPicPr>
          <p:cNvPr id="4" name="Picture 4">
            <a:extLst>
              <a:ext uri="{FF2B5EF4-FFF2-40B4-BE49-F238E27FC236}">
                <a16:creationId xmlns:a16="http://schemas.microsoft.com/office/drawing/2014/main" id="{686FD5E6-DF6F-44C4-BA51-4E073A8EDFD7}"/>
              </a:ext>
            </a:extLst>
          </p:cNvPr>
          <p:cNvPicPr>
            <a:picLocks noGrp="1" noChangeAspect="1"/>
          </p:cNvPicPr>
          <p:nvPr>
            <p:ph idx="1"/>
          </p:nvPr>
        </p:nvPicPr>
        <p:blipFill>
          <a:blip r:embed="rId3"/>
          <a:stretch>
            <a:fillRect/>
          </a:stretch>
        </p:blipFill>
        <p:spPr>
          <a:xfrm>
            <a:off x="4220563" y="2792413"/>
            <a:ext cx="3813775" cy="2352675"/>
          </a:xfrm>
          <a:prstGeom prst="rect">
            <a:avLst/>
          </a:prstGeom>
        </p:spPr>
      </p:pic>
      <p:pic>
        <p:nvPicPr>
          <p:cNvPr id="8" name="Picture 8" descr="A close up of a hand&#10;&#10;Description generated with high confidence">
            <a:extLst>
              <a:ext uri="{FF2B5EF4-FFF2-40B4-BE49-F238E27FC236}">
                <a16:creationId xmlns:a16="http://schemas.microsoft.com/office/drawing/2014/main" id="{201F7CC1-0F60-4B3A-A1BE-0DA6A64A8A41}"/>
              </a:ext>
            </a:extLst>
          </p:cNvPr>
          <p:cNvPicPr>
            <a:picLocks noChangeAspect="1"/>
          </p:cNvPicPr>
          <p:nvPr/>
        </p:nvPicPr>
        <p:blipFill>
          <a:blip r:embed="rId4"/>
          <a:stretch>
            <a:fillRect/>
          </a:stretch>
        </p:blipFill>
        <p:spPr>
          <a:xfrm>
            <a:off x="1123950" y="2857500"/>
            <a:ext cx="2743200" cy="2190750"/>
          </a:xfrm>
          <a:prstGeom prst="rect">
            <a:avLst/>
          </a:prstGeom>
        </p:spPr>
      </p:pic>
      <p:pic>
        <p:nvPicPr>
          <p:cNvPr id="10" name="Picture 10">
            <a:extLst>
              <a:ext uri="{FF2B5EF4-FFF2-40B4-BE49-F238E27FC236}">
                <a16:creationId xmlns:a16="http://schemas.microsoft.com/office/drawing/2014/main" id="{2935A72C-BAC7-4C03-9BC5-4BC98278C357}"/>
              </a:ext>
            </a:extLst>
          </p:cNvPr>
          <p:cNvPicPr>
            <a:picLocks noChangeAspect="1"/>
          </p:cNvPicPr>
          <p:nvPr/>
        </p:nvPicPr>
        <p:blipFill>
          <a:blip r:embed="rId5"/>
          <a:stretch>
            <a:fillRect/>
          </a:stretch>
        </p:blipFill>
        <p:spPr>
          <a:xfrm>
            <a:off x="8326120" y="2857500"/>
            <a:ext cx="2743200" cy="1971675"/>
          </a:xfrm>
          <a:prstGeom prst="rect">
            <a:avLst/>
          </a:prstGeom>
        </p:spPr>
      </p:pic>
    </p:spTree>
    <p:extLst>
      <p:ext uri="{BB962C8B-B14F-4D97-AF65-F5344CB8AC3E}">
        <p14:creationId xmlns:p14="http://schemas.microsoft.com/office/powerpoint/2010/main" val="2347950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05A0-DCF2-4336-BEE7-72641220AA37}"/>
              </a:ext>
            </a:extLst>
          </p:cNvPr>
          <p:cNvSpPr>
            <a:spLocks noGrp="1"/>
          </p:cNvSpPr>
          <p:nvPr>
            <p:ph type="title"/>
          </p:nvPr>
        </p:nvSpPr>
        <p:spPr>
          <a:xfrm>
            <a:off x="2105025" y="676275"/>
            <a:ext cx="10058400" cy="866999"/>
          </a:xfrm>
        </p:spPr>
        <p:txBody>
          <a:bodyPr>
            <a:normAutofit fontScale="90000"/>
          </a:bodyPr>
          <a:lstStyle/>
          <a:p>
            <a:r>
              <a:rPr lang="en-US"/>
              <a:t>Doctor's Rx Allergy Formula</a:t>
            </a:r>
            <a:br>
              <a:rPr lang="en-US" dirty="0">
                <a:solidFill>
                  <a:schemeClr val="tx1"/>
                </a:solidFill>
                <a:latin typeface="+mn-ea"/>
                <a:cs typeface="+mn-ea"/>
              </a:rPr>
            </a:br>
            <a:endParaRPr lang="en-US"/>
          </a:p>
        </p:txBody>
      </p:sp>
      <p:sp>
        <p:nvSpPr>
          <p:cNvPr id="5" name="Content Placeholder 4">
            <a:extLst>
              <a:ext uri="{FF2B5EF4-FFF2-40B4-BE49-F238E27FC236}">
                <a16:creationId xmlns:a16="http://schemas.microsoft.com/office/drawing/2014/main" id="{F6481B49-B96E-46D0-9F3B-04CA6764C6A5}"/>
              </a:ext>
            </a:extLst>
          </p:cNvPr>
          <p:cNvSpPr>
            <a:spLocks noGrp="1"/>
          </p:cNvSpPr>
          <p:nvPr>
            <p:ph idx="1"/>
          </p:nvPr>
        </p:nvSpPr>
        <p:spPr>
          <a:xfrm>
            <a:off x="1066800" y="1360458"/>
            <a:ext cx="10058400" cy="4189442"/>
          </a:xfrm>
        </p:spPr>
        <p:txBody>
          <a:bodyPr vert="horz" lIns="91440" tIns="45720" rIns="91440" bIns="45720" rtlCol="0" anchor="t">
            <a:normAutofit/>
          </a:bodyPr>
          <a:lstStyle/>
          <a:p>
            <a:r>
              <a:rPr lang="en-US" dirty="0"/>
              <a:t> Non-invasive skin testing includes positive and negative controls</a:t>
            </a:r>
          </a:p>
          <a:p>
            <a:pPr>
              <a:buClr>
                <a:srgbClr val="262626"/>
              </a:buClr>
            </a:pPr>
            <a:endParaRPr lang="en-US" dirty="0"/>
          </a:p>
          <a:p>
            <a:pPr>
              <a:buClr>
                <a:srgbClr val="262626"/>
              </a:buClr>
            </a:pPr>
            <a:r>
              <a:rPr lang="en-US" dirty="0"/>
              <a:t>58 allergens that are regionally specific for practice’s and patient’s geographic location. </a:t>
            </a:r>
          </a:p>
          <a:p>
            <a:pPr>
              <a:buClr>
                <a:srgbClr val="262626"/>
              </a:buClr>
            </a:pPr>
            <a:endParaRPr lang="en-US" dirty="0"/>
          </a:p>
          <a:p>
            <a:pPr>
              <a:buClr>
                <a:srgbClr val="262626"/>
              </a:buClr>
            </a:pPr>
            <a:r>
              <a:rPr lang="en-US" dirty="0"/>
              <a:t>The test is covered and reimbursed by all major medical insurances and Medicare using well-established billing codes. </a:t>
            </a:r>
          </a:p>
          <a:p>
            <a:pPr>
              <a:buClr>
                <a:srgbClr val="262626"/>
              </a:buClr>
            </a:pPr>
            <a:endParaRPr lang="en-US" dirty="0"/>
          </a:p>
          <a:p>
            <a:pPr>
              <a:buClr>
                <a:srgbClr val="262626"/>
              </a:buClr>
            </a:pPr>
            <a:r>
              <a:rPr lang="en-US" dirty="0"/>
              <a:t>Patients aren't allowed to take certain medications 3 days prior</a:t>
            </a:r>
          </a:p>
          <a:p>
            <a:pPr>
              <a:buClr>
                <a:srgbClr val="262626"/>
              </a:buClr>
            </a:pPr>
            <a:endParaRPr lang="en-US" dirty="0"/>
          </a:p>
        </p:txBody>
      </p:sp>
      <p:pic>
        <p:nvPicPr>
          <p:cNvPr id="6" name="Picture 6" descr="A tattoo on a persons hand&#10;&#10;Description generated with very high confidence">
            <a:extLst>
              <a:ext uri="{FF2B5EF4-FFF2-40B4-BE49-F238E27FC236}">
                <a16:creationId xmlns:a16="http://schemas.microsoft.com/office/drawing/2014/main" id="{A1B7EFED-6C00-47F5-A31F-47F274A7FEB8}"/>
              </a:ext>
            </a:extLst>
          </p:cNvPr>
          <p:cNvPicPr>
            <a:picLocks noChangeAspect="1"/>
          </p:cNvPicPr>
          <p:nvPr/>
        </p:nvPicPr>
        <p:blipFill>
          <a:blip r:embed="rId2"/>
          <a:stretch>
            <a:fillRect/>
          </a:stretch>
        </p:blipFill>
        <p:spPr>
          <a:xfrm>
            <a:off x="9305925" y="4057650"/>
            <a:ext cx="1914525" cy="2324100"/>
          </a:xfrm>
          <a:prstGeom prst="rect">
            <a:avLst/>
          </a:prstGeom>
        </p:spPr>
      </p:pic>
    </p:spTree>
    <p:extLst>
      <p:ext uri="{BB962C8B-B14F-4D97-AF65-F5344CB8AC3E}">
        <p14:creationId xmlns:p14="http://schemas.microsoft.com/office/powerpoint/2010/main" val="2803210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43640-3EA0-403C-87FD-98ACC01EEA71}"/>
              </a:ext>
            </a:extLst>
          </p:cNvPr>
          <p:cNvSpPr>
            <a:spLocks noGrp="1"/>
          </p:cNvSpPr>
          <p:nvPr>
            <p:ph type="title"/>
          </p:nvPr>
        </p:nvSpPr>
        <p:spPr>
          <a:xfrm>
            <a:off x="1066800" y="147961"/>
            <a:ext cx="10058400" cy="1559490"/>
          </a:xfrm>
        </p:spPr>
        <p:txBody>
          <a:bodyPr/>
          <a:lstStyle/>
          <a:p>
            <a:pPr indent="7620" algn="ctr"/>
            <a:r>
              <a:rPr lang="en-US"/>
              <a:t>Giant Papillary Conjunctivitis</a:t>
            </a:r>
          </a:p>
          <a:p>
            <a:endParaRPr lang="en-US"/>
          </a:p>
        </p:txBody>
      </p:sp>
      <p:sp>
        <p:nvSpPr>
          <p:cNvPr id="3" name="Content Placeholder 2">
            <a:extLst>
              <a:ext uri="{FF2B5EF4-FFF2-40B4-BE49-F238E27FC236}">
                <a16:creationId xmlns:a16="http://schemas.microsoft.com/office/drawing/2014/main" id="{594CDFB3-DA9B-473C-B5AA-D271CE3FD5E4}"/>
              </a:ext>
            </a:extLst>
          </p:cNvPr>
          <p:cNvSpPr>
            <a:spLocks noGrp="1"/>
          </p:cNvSpPr>
          <p:nvPr>
            <p:ph idx="1"/>
          </p:nvPr>
        </p:nvSpPr>
        <p:spPr>
          <a:xfrm>
            <a:off x="318169" y="1207435"/>
            <a:ext cx="10579768" cy="5415814"/>
          </a:xfrm>
        </p:spPr>
        <p:txBody>
          <a:bodyPr vert="horz" lIns="91440" tIns="45720" rIns="91440" bIns="45720" rtlCol="0" anchor="t">
            <a:normAutofit/>
          </a:bodyPr>
          <a:lstStyle/>
          <a:p>
            <a:r>
              <a:rPr lang="en-US" dirty="0"/>
              <a:t>Primary and secondary forms, all at least partially caused by chronic ocular allergy</a:t>
            </a:r>
          </a:p>
          <a:p>
            <a:pPr>
              <a:buClr>
                <a:srgbClr val="262626"/>
              </a:buClr>
            </a:pPr>
            <a:r>
              <a:rPr lang="en-US" dirty="0"/>
              <a:t>Secondary form causes:</a:t>
            </a:r>
          </a:p>
          <a:p>
            <a:pPr>
              <a:buClr>
                <a:srgbClr val="262626"/>
              </a:buClr>
            </a:pPr>
            <a:endParaRPr lang="en-US" dirty="0"/>
          </a:p>
          <a:p>
            <a:pPr>
              <a:buClr>
                <a:srgbClr val="262626"/>
              </a:buClr>
            </a:pPr>
            <a:endParaRPr lang="en-US" dirty="0"/>
          </a:p>
          <a:p>
            <a:pPr>
              <a:buClr>
                <a:srgbClr val="262626"/>
              </a:buClr>
            </a:pPr>
            <a:endParaRPr lang="en-US" dirty="0"/>
          </a:p>
          <a:p>
            <a:pPr>
              <a:buClr>
                <a:srgbClr val="262626"/>
              </a:buClr>
            </a:pPr>
            <a:r>
              <a:rPr lang="en-US" dirty="0"/>
              <a:t>For mild-to-moderate cases of GPC  discontinues lens wear for about 2-4weeks, topical antihistamine/mast-cell stabilizer is prescribed along with a topical (NSAID) or a soft steroid such as loteprednol etabonate ophthalmic suspension 0.5% </a:t>
            </a:r>
          </a:p>
          <a:p>
            <a:pPr>
              <a:buClr>
                <a:srgbClr val="262626"/>
              </a:buClr>
            </a:pPr>
            <a:r>
              <a:rPr lang="en-US" dirty="0"/>
              <a:t>After 1 month, if the condition has begun to resolve, the steroid and NSAID usually will be discontinued and the patient can begin wearing a daily disposal while continuing the allergy eye drop.</a:t>
            </a:r>
          </a:p>
          <a:p>
            <a:pPr>
              <a:buClr>
                <a:srgbClr val="262626"/>
              </a:buClr>
            </a:pPr>
            <a:endParaRPr lang="en-US" dirty="0"/>
          </a:p>
          <a:p>
            <a:pPr>
              <a:buClr>
                <a:srgbClr val="262626"/>
              </a:buClr>
            </a:pPr>
            <a:endParaRPr lang="en-US" dirty="0"/>
          </a:p>
        </p:txBody>
      </p:sp>
      <p:sp>
        <p:nvSpPr>
          <p:cNvPr id="4" name="TextBox 3">
            <a:extLst>
              <a:ext uri="{FF2B5EF4-FFF2-40B4-BE49-F238E27FC236}">
                <a16:creationId xmlns:a16="http://schemas.microsoft.com/office/drawing/2014/main" id="{034D34E4-11FA-4678-BE30-A8A5427711C0}"/>
              </a:ext>
            </a:extLst>
          </p:cNvPr>
          <p:cNvSpPr txBox="1"/>
          <p:nvPr/>
        </p:nvSpPr>
        <p:spPr>
          <a:xfrm>
            <a:off x="999958" y="1830743"/>
            <a:ext cx="609600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dirty="0">
                <a:cs typeface="Arial"/>
              </a:rPr>
              <a:t>Contact lenses​​</a:t>
            </a:r>
            <a:endParaRPr lang="en-US" dirty="0"/>
          </a:p>
          <a:p>
            <a:pPr>
              <a:buChar char="•"/>
            </a:pPr>
            <a:r>
              <a:rPr lang="en-US" dirty="0">
                <a:cs typeface="Arial"/>
              </a:rPr>
              <a:t>Ocular prostheses​​</a:t>
            </a:r>
          </a:p>
          <a:p>
            <a:pPr>
              <a:buChar char="•"/>
            </a:pPr>
            <a:r>
              <a:rPr lang="en-US" dirty="0">
                <a:cs typeface="Arial"/>
              </a:rPr>
              <a:t>Exposed sutures</a:t>
            </a:r>
          </a:p>
        </p:txBody>
      </p:sp>
      <p:pic>
        <p:nvPicPr>
          <p:cNvPr id="7" name="Picture 7">
            <a:extLst>
              <a:ext uri="{FF2B5EF4-FFF2-40B4-BE49-F238E27FC236}">
                <a16:creationId xmlns:a16="http://schemas.microsoft.com/office/drawing/2014/main" id="{8986A5A1-D8FA-412F-B637-791050B9B411}"/>
              </a:ext>
            </a:extLst>
          </p:cNvPr>
          <p:cNvPicPr>
            <a:picLocks noChangeAspect="1"/>
          </p:cNvPicPr>
          <p:nvPr/>
        </p:nvPicPr>
        <p:blipFill>
          <a:blip r:embed="rId2"/>
          <a:stretch>
            <a:fillRect/>
          </a:stretch>
        </p:blipFill>
        <p:spPr>
          <a:xfrm>
            <a:off x="9283857" y="4740412"/>
            <a:ext cx="2345667" cy="1763964"/>
          </a:xfrm>
          <a:prstGeom prst="rect">
            <a:avLst/>
          </a:prstGeom>
        </p:spPr>
      </p:pic>
    </p:spTree>
    <p:extLst>
      <p:ext uri="{BB962C8B-B14F-4D97-AF65-F5344CB8AC3E}">
        <p14:creationId xmlns:p14="http://schemas.microsoft.com/office/powerpoint/2010/main" val="813354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35642145-B62B-018A-D4E2-25A858CC36CB}"/>
              </a:ext>
            </a:extLst>
          </p:cNvPr>
          <p:cNvSpPr>
            <a:spLocks noGrp="1"/>
          </p:cNvSpPr>
          <p:nvPr>
            <p:ph type="title"/>
          </p:nvPr>
        </p:nvSpPr>
        <p:spPr>
          <a:xfrm>
            <a:off x="1175512" y="870132"/>
            <a:ext cx="9792208" cy="1527078"/>
          </a:xfrm>
        </p:spPr>
        <p:txBody>
          <a:bodyPr>
            <a:normAutofit/>
          </a:bodyPr>
          <a:lstStyle/>
          <a:p>
            <a:r>
              <a:rPr lang="en-US"/>
              <a:t>GPC</a:t>
            </a:r>
          </a:p>
        </p:txBody>
      </p:sp>
      <p:sp>
        <p:nvSpPr>
          <p:cNvPr id="3" name="Content Placeholder 2">
            <a:extLst>
              <a:ext uri="{FF2B5EF4-FFF2-40B4-BE49-F238E27FC236}">
                <a16:creationId xmlns:a16="http://schemas.microsoft.com/office/drawing/2014/main" id="{81464355-6CB5-1D52-AABA-0C524E39CB6E}"/>
              </a:ext>
            </a:extLst>
          </p:cNvPr>
          <p:cNvSpPr>
            <a:spLocks noGrp="1"/>
          </p:cNvSpPr>
          <p:nvPr>
            <p:ph idx="1"/>
          </p:nvPr>
        </p:nvSpPr>
        <p:spPr>
          <a:xfrm>
            <a:off x="1175512" y="2557849"/>
            <a:ext cx="9792208" cy="3407862"/>
          </a:xfrm>
        </p:spPr>
        <p:txBody>
          <a:bodyPr vert="horz" lIns="91440" tIns="45720" rIns="91440" bIns="45720" rtlCol="0">
            <a:normAutofit/>
          </a:bodyPr>
          <a:lstStyle/>
          <a:p>
            <a:r>
              <a:rPr lang="en-US" dirty="0">
                <a:ea typeface="+mn-lt"/>
                <a:cs typeface="+mn-lt"/>
              </a:rPr>
              <a:t>Patients refrain from lens wear for a minimum of 2 weeks</a:t>
            </a:r>
          </a:p>
          <a:p>
            <a:pPr>
              <a:buClr>
                <a:srgbClr val="262626"/>
              </a:buClr>
            </a:pPr>
            <a:r>
              <a:rPr lang="en-US" dirty="0">
                <a:ea typeface="+mn-lt"/>
                <a:cs typeface="+mn-lt"/>
              </a:rPr>
              <a:t>Prednisolone acetate eye drops four times a day for 1 week then begin the taper</a:t>
            </a:r>
          </a:p>
          <a:p>
            <a:pPr>
              <a:buClr>
                <a:srgbClr val="262626"/>
              </a:buClr>
            </a:pPr>
            <a:r>
              <a:rPr lang="en-US" dirty="0">
                <a:ea typeface="+mn-lt"/>
                <a:cs typeface="+mn-lt"/>
              </a:rPr>
              <a:t>Pts end up in a daily wear lens Since they typical don't cause GPC— WHY? </a:t>
            </a:r>
          </a:p>
          <a:p>
            <a:pPr>
              <a:buClr>
                <a:srgbClr val="262626"/>
              </a:buClr>
            </a:pPr>
            <a:r>
              <a:rPr lang="en-US" dirty="0">
                <a:ea typeface="+mn-lt"/>
                <a:cs typeface="+mn-lt"/>
              </a:rPr>
              <a:t>   typically caused by deposits or allergens. Hydrogen peroxide base solution is necessary</a:t>
            </a:r>
          </a:p>
          <a:p>
            <a:pPr>
              <a:buClr>
                <a:srgbClr val="262626"/>
              </a:buClr>
            </a:pPr>
            <a:r>
              <a:rPr lang="en-US" dirty="0">
                <a:ea typeface="+mn-lt"/>
                <a:cs typeface="+mn-lt"/>
              </a:rPr>
              <a:t> Environmental factors may also play a role: air quality, heat, AC leads to</a:t>
            </a:r>
          </a:p>
          <a:p>
            <a:pPr>
              <a:buClr>
                <a:srgbClr val="262626"/>
              </a:buClr>
            </a:pPr>
            <a:r>
              <a:rPr lang="en-US" dirty="0">
                <a:ea typeface="+mn-lt"/>
                <a:cs typeface="+mn-lt"/>
              </a:rPr>
              <a:t>    drier eyes--- more irritation and exacerbate allergies</a:t>
            </a:r>
            <a:endParaRPr lang="en-US" dirty="0"/>
          </a:p>
        </p:txBody>
      </p:sp>
    </p:spTree>
    <p:extLst>
      <p:ext uri="{BB962C8B-B14F-4D97-AF65-F5344CB8AC3E}">
        <p14:creationId xmlns:p14="http://schemas.microsoft.com/office/powerpoint/2010/main" val="2468830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F0037A4A-8897-4DDF-834F-9D2F2E885A7D}"/>
              </a:ext>
            </a:extLst>
          </p:cNvPr>
          <p:cNvSpPr>
            <a:spLocks noGrp="1"/>
          </p:cNvSpPr>
          <p:nvPr>
            <p:ph type="title"/>
          </p:nvPr>
        </p:nvSpPr>
        <p:spPr>
          <a:xfrm>
            <a:off x="3844616" y="881210"/>
            <a:ext cx="7417925" cy="1517035"/>
          </a:xfrm>
        </p:spPr>
        <p:txBody>
          <a:bodyPr>
            <a:normAutofit/>
          </a:bodyPr>
          <a:lstStyle/>
          <a:p>
            <a:r>
              <a:rPr lang="en-US">
                <a:solidFill>
                  <a:schemeClr val="tx1">
                    <a:lumMod val="75000"/>
                    <a:lumOff val="25000"/>
                  </a:schemeClr>
                </a:solidFill>
              </a:rPr>
              <a:t>Vernal Keratoconjunctivitis</a:t>
            </a:r>
          </a:p>
        </p:txBody>
      </p:sp>
      <p:sp>
        <p:nvSpPr>
          <p:cNvPr id="3" name="Content Placeholder 2">
            <a:extLst>
              <a:ext uri="{FF2B5EF4-FFF2-40B4-BE49-F238E27FC236}">
                <a16:creationId xmlns:a16="http://schemas.microsoft.com/office/drawing/2014/main" id="{23EF12C6-C54F-4141-A24C-480776059852}"/>
              </a:ext>
            </a:extLst>
          </p:cNvPr>
          <p:cNvSpPr>
            <a:spLocks noGrp="1"/>
          </p:cNvSpPr>
          <p:nvPr>
            <p:ph idx="1"/>
          </p:nvPr>
        </p:nvSpPr>
        <p:spPr>
          <a:xfrm>
            <a:off x="3844616" y="2626840"/>
            <a:ext cx="7245103" cy="3131777"/>
          </a:xfrm>
        </p:spPr>
        <p:txBody>
          <a:bodyPr vert="horz" lIns="91440" tIns="45720" rIns="91440" bIns="45720" rtlCol="0">
            <a:normAutofit/>
          </a:bodyPr>
          <a:lstStyle/>
          <a:p>
            <a:pPr>
              <a:lnSpc>
                <a:spcPct val="90000"/>
              </a:lnSpc>
              <a:buNone/>
            </a:pPr>
            <a:r>
              <a:rPr lang="en-US" sz="1500">
                <a:solidFill>
                  <a:schemeClr val="tx1">
                    <a:lumMod val="75000"/>
                    <a:lumOff val="25000"/>
                  </a:schemeClr>
                </a:solidFill>
              </a:rPr>
              <a:t>Primary form of GPC</a:t>
            </a:r>
          </a:p>
          <a:p>
            <a:pPr>
              <a:lnSpc>
                <a:spcPct val="90000"/>
              </a:lnSpc>
              <a:buNone/>
            </a:pPr>
            <a:r>
              <a:rPr lang="en-US" sz="1500">
                <a:solidFill>
                  <a:schemeClr val="tx1">
                    <a:lumMod val="75000"/>
                    <a:lumOff val="25000"/>
                  </a:schemeClr>
                </a:solidFill>
              </a:rPr>
              <a:t>Morning misery!</a:t>
            </a:r>
          </a:p>
          <a:p>
            <a:pPr>
              <a:lnSpc>
                <a:spcPct val="90000"/>
              </a:lnSpc>
              <a:buNone/>
            </a:pPr>
            <a:r>
              <a:rPr lang="en-US" sz="1500">
                <a:solidFill>
                  <a:schemeClr val="tx1">
                    <a:lumMod val="75000"/>
                    <a:lumOff val="25000"/>
                  </a:schemeClr>
                </a:solidFill>
              </a:rPr>
              <a:t>The discomfort occurs upon awakening.</a:t>
            </a:r>
          </a:p>
          <a:p>
            <a:pPr>
              <a:lnSpc>
                <a:spcPct val="90000"/>
              </a:lnSpc>
              <a:buNone/>
            </a:pPr>
            <a:r>
              <a:rPr lang="en-US" sz="1500">
                <a:solidFill>
                  <a:schemeClr val="tx1">
                    <a:lumMod val="75000"/>
                    <a:lumOff val="25000"/>
                  </a:schemeClr>
                </a:solidFill>
              </a:rPr>
              <a:t>Vernal means spring! </a:t>
            </a:r>
          </a:p>
          <a:p>
            <a:pPr>
              <a:lnSpc>
                <a:spcPct val="90000"/>
              </a:lnSpc>
              <a:buNone/>
            </a:pPr>
            <a:r>
              <a:rPr lang="en-US" sz="1500">
                <a:solidFill>
                  <a:schemeClr val="tx1">
                    <a:lumMod val="75000"/>
                    <a:lumOff val="25000"/>
                  </a:schemeClr>
                </a:solidFill>
              </a:rPr>
              <a:t>Seasonal increase in signs and symptoms, high prevalence in hot, arid environments;  disease flares occur during spring months, but can have signs and symptoms year round.</a:t>
            </a:r>
          </a:p>
          <a:p>
            <a:pPr>
              <a:lnSpc>
                <a:spcPct val="90000"/>
              </a:lnSpc>
              <a:buNone/>
            </a:pPr>
            <a:r>
              <a:rPr lang="en-US" sz="1500">
                <a:solidFill>
                  <a:schemeClr val="tx1">
                    <a:lumMod val="75000"/>
                    <a:lumOff val="25000"/>
                  </a:schemeClr>
                </a:solidFill>
              </a:rPr>
              <a:t>Most common and severe in the Mediterranean basin, West Africa, and the Indian subcontinent.</a:t>
            </a:r>
          </a:p>
          <a:p>
            <a:pPr>
              <a:lnSpc>
                <a:spcPct val="90000"/>
              </a:lnSpc>
              <a:buNone/>
            </a:pPr>
            <a:r>
              <a:rPr lang="en-US" sz="1500">
                <a:solidFill>
                  <a:schemeClr val="tx1">
                    <a:lumMod val="75000"/>
                    <a:lumOff val="25000"/>
                  </a:schemeClr>
                </a:solidFill>
              </a:rPr>
              <a:t>Reported that while VKC can be found in both northern and southern Europe, a higher prevalence is in the southern countries</a:t>
            </a:r>
          </a:p>
        </p:txBody>
      </p:sp>
    </p:spTree>
    <p:extLst>
      <p:ext uri="{BB962C8B-B14F-4D97-AF65-F5344CB8AC3E}">
        <p14:creationId xmlns:p14="http://schemas.microsoft.com/office/powerpoint/2010/main" val="4028363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5752-E500-4C07-BF05-69DE61EF51DA}"/>
              </a:ext>
            </a:extLst>
          </p:cNvPr>
          <p:cNvSpPr>
            <a:spLocks noGrp="1"/>
          </p:cNvSpPr>
          <p:nvPr>
            <p:ph type="title"/>
          </p:nvPr>
        </p:nvSpPr>
        <p:spPr/>
        <p:txBody>
          <a:bodyPr/>
          <a:lstStyle/>
          <a:p>
            <a:pPr algn="ctr"/>
            <a:r>
              <a:rPr lang="en-US"/>
              <a:t>Vernal Keratoconjunctivitis</a:t>
            </a:r>
          </a:p>
          <a:p>
            <a:endParaRPr lang="en-US"/>
          </a:p>
        </p:txBody>
      </p:sp>
      <p:sp>
        <p:nvSpPr>
          <p:cNvPr id="3" name="Content Placeholder 2">
            <a:extLst>
              <a:ext uri="{FF2B5EF4-FFF2-40B4-BE49-F238E27FC236}">
                <a16:creationId xmlns:a16="http://schemas.microsoft.com/office/drawing/2014/main" id="{7E77ACB1-F093-488E-B601-1333F9F299AF}"/>
              </a:ext>
            </a:extLst>
          </p:cNvPr>
          <p:cNvSpPr>
            <a:spLocks noGrp="1"/>
          </p:cNvSpPr>
          <p:nvPr>
            <p:ph idx="1"/>
          </p:nvPr>
        </p:nvSpPr>
        <p:spPr>
          <a:xfrm>
            <a:off x="1008185" y="1546274"/>
            <a:ext cx="10117015" cy="4488766"/>
          </a:xfrm>
        </p:spPr>
        <p:txBody>
          <a:bodyPr vert="horz" lIns="91440" tIns="45720" rIns="91440" bIns="45720" rtlCol="0" anchor="t">
            <a:normAutofit/>
          </a:bodyPr>
          <a:lstStyle/>
          <a:p>
            <a:r>
              <a:rPr lang="en-US" dirty="0"/>
              <a:t>More common in males although less absolute in tropical climates. </a:t>
            </a:r>
            <a:endParaRPr lang="en-US"/>
          </a:p>
          <a:p>
            <a:pPr>
              <a:buClr>
                <a:srgbClr val="262626"/>
              </a:buClr>
            </a:pPr>
            <a:r>
              <a:rPr lang="en-US" dirty="0"/>
              <a:t>Gender discrepancy, improvement seen during puberty suggests a hormonal influence </a:t>
            </a:r>
          </a:p>
          <a:p>
            <a:pPr>
              <a:buClr>
                <a:srgbClr val="262626"/>
              </a:buClr>
            </a:pPr>
            <a:r>
              <a:rPr lang="en-US" dirty="0"/>
              <a:t>Associated with asthma and eczema</a:t>
            </a:r>
          </a:p>
          <a:p>
            <a:pPr>
              <a:buClr>
                <a:srgbClr val="262626"/>
              </a:buClr>
            </a:pPr>
            <a:r>
              <a:rPr lang="en-US" dirty="0"/>
              <a:t>Age range from 1 to 22 years old may present with signs and symptoms of VKC.  The disease usually lasts 4 to 10 years and resolves after puberty.</a:t>
            </a:r>
          </a:p>
          <a:p>
            <a:pPr>
              <a:buClr>
                <a:srgbClr val="262626"/>
              </a:buClr>
            </a:pPr>
            <a:endParaRPr lang="en-US" dirty="0"/>
          </a:p>
          <a:p>
            <a:pPr marL="0" indent="0">
              <a:buClr>
                <a:srgbClr val="262626"/>
              </a:buClr>
              <a:buNone/>
            </a:pPr>
            <a:r>
              <a:rPr lang="en-US" dirty="0"/>
              <a:t>3 subtypes: </a:t>
            </a:r>
          </a:p>
          <a:p>
            <a:pPr lvl="1">
              <a:buClr>
                <a:srgbClr val="262626"/>
              </a:buClr>
            </a:pPr>
            <a:r>
              <a:rPr lang="en-US" dirty="0"/>
              <a:t>Conjunctival</a:t>
            </a:r>
          </a:p>
          <a:p>
            <a:pPr lvl="1">
              <a:buClr>
                <a:srgbClr val="262626"/>
              </a:buClr>
            </a:pPr>
            <a:r>
              <a:rPr lang="en-US" dirty="0"/>
              <a:t>Limbal</a:t>
            </a:r>
          </a:p>
          <a:p>
            <a:pPr lvl="1">
              <a:buClr>
                <a:srgbClr val="262626"/>
              </a:buClr>
            </a:pPr>
            <a:r>
              <a:rPr lang="en-US" dirty="0"/>
              <a:t>Mixed presentations </a:t>
            </a:r>
          </a:p>
          <a:p>
            <a:pPr>
              <a:buClr>
                <a:srgbClr val="262626"/>
              </a:buClr>
            </a:pPr>
            <a:r>
              <a:rPr lang="en-US" dirty="0"/>
              <a:t>Disease severity is milder in limbal VKC</a:t>
            </a:r>
          </a:p>
          <a:p>
            <a:pPr>
              <a:buClr>
                <a:srgbClr val="262626"/>
              </a:buClr>
            </a:pPr>
            <a:r>
              <a:rPr lang="en-US" dirty="0"/>
              <a:t>GPC---off shoot</a:t>
            </a:r>
          </a:p>
        </p:txBody>
      </p:sp>
      <p:pic>
        <p:nvPicPr>
          <p:cNvPr id="4" name="Picture 4" descr="A close up of a persons face&#10;&#10;Description generated with very high confidence">
            <a:extLst>
              <a:ext uri="{FF2B5EF4-FFF2-40B4-BE49-F238E27FC236}">
                <a16:creationId xmlns:a16="http://schemas.microsoft.com/office/drawing/2014/main" id="{45B62117-C7AA-4947-9A84-030079659CBF}"/>
              </a:ext>
            </a:extLst>
          </p:cNvPr>
          <p:cNvPicPr>
            <a:picLocks noChangeAspect="1"/>
          </p:cNvPicPr>
          <p:nvPr/>
        </p:nvPicPr>
        <p:blipFill>
          <a:blip r:embed="rId2"/>
          <a:stretch>
            <a:fillRect/>
          </a:stretch>
        </p:blipFill>
        <p:spPr>
          <a:xfrm>
            <a:off x="8690841" y="4191708"/>
            <a:ext cx="2476500" cy="1847850"/>
          </a:xfrm>
          <a:prstGeom prst="rect">
            <a:avLst/>
          </a:prstGeom>
        </p:spPr>
      </p:pic>
    </p:spTree>
    <p:extLst>
      <p:ext uri="{BB962C8B-B14F-4D97-AF65-F5344CB8AC3E}">
        <p14:creationId xmlns:p14="http://schemas.microsoft.com/office/powerpoint/2010/main" val="816212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ABF4-3096-4AAD-A17E-501ADD2DF3E8}"/>
              </a:ext>
            </a:extLst>
          </p:cNvPr>
          <p:cNvSpPr>
            <a:spLocks noGrp="1"/>
          </p:cNvSpPr>
          <p:nvPr>
            <p:ph type="title"/>
          </p:nvPr>
        </p:nvSpPr>
        <p:spPr>
          <a:xfrm>
            <a:off x="1066800" y="202979"/>
            <a:ext cx="10058400" cy="1371600"/>
          </a:xfrm>
        </p:spPr>
        <p:txBody>
          <a:bodyPr/>
          <a:lstStyle/>
          <a:p>
            <a:pPr algn="ctr"/>
            <a:r>
              <a:rPr lang="en-US"/>
              <a:t>Signs and Symptoms</a:t>
            </a:r>
          </a:p>
        </p:txBody>
      </p:sp>
      <p:pic>
        <p:nvPicPr>
          <p:cNvPr id="4" name="Picture 4">
            <a:extLst>
              <a:ext uri="{FF2B5EF4-FFF2-40B4-BE49-F238E27FC236}">
                <a16:creationId xmlns:a16="http://schemas.microsoft.com/office/drawing/2014/main" id="{B2F4C35B-5ADC-491B-A83B-C051196FC638}"/>
              </a:ext>
            </a:extLst>
          </p:cNvPr>
          <p:cNvPicPr>
            <a:picLocks noGrp="1" noChangeAspect="1"/>
          </p:cNvPicPr>
          <p:nvPr>
            <p:ph idx="1"/>
          </p:nvPr>
        </p:nvPicPr>
        <p:blipFill>
          <a:blip r:embed="rId3"/>
          <a:stretch>
            <a:fillRect/>
          </a:stretch>
        </p:blipFill>
        <p:spPr>
          <a:xfrm>
            <a:off x="4214888" y="1642927"/>
            <a:ext cx="3705225" cy="2352675"/>
          </a:xfrm>
          <a:prstGeom prst="rect">
            <a:avLst/>
          </a:prstGeom>
        </p:spPr>
      </p:pic>
      <p:sp>
        <p:nvSpPr>
          <p:cNvPr id="6" name="TextBox 5">
            <a:extLst>
              <a:ext uri="{FF2B5EF4-FFF2-40B4-BE49-F238E27FC236}">
                <a16:creationId xmlns:a16="http://schemas.microsoft.com/office/drawing/2014/main" id="{C04B71ED-97DB-4261-9051-8B1BBD5BAAFC}"/>
              </a:ext>
            </a:extLst>
          </p:cNvPr>
          <p:cNvSpPr txBox="1"/>
          <p:nvPr/>
        </p:nvSpPr>
        <p:spPr>
          <a:xfrm>
            <a:off x="3048000" y="32004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pic>
        <p:nvPicPr>
          <p:cNvPr id="7" name="Picture 7" descr="A close up of a persons eye&#10;&#10;Description generated with very high confidence">
            <a:extLst>
              <a:ext uri="{FF2B5EF4-FFF2-40B4-BE49-F238E27FC236}">
                <a16:creationId xmlns:a16="http://schemas.microsoft.com/office/drawing/2014/main" id="{76E66B84-BB9A-4F9F-80CE-574671B4C961}"/>
              </a:ext>
            </a:extLst>
          </p:cNvPr>
          <p:cNvPicPr>
            <a:picLocks noChangeAspect="1"/>
          </p:cNvPicPr>
          <p:nvPr/>
        </p:nvPicPr>
        <p:blipFill>
          <a:blip r:embed="rId4"/>
          <a:stretch>
            <a:fillRect/>
          </a:stretch>
        </p:blipFill>
        <p:spPr>
          <a:xfrm>
            <a:off x="8161408" y="1628550"/>
            <a:ext cx="3483871" cy="2372949"/>
          </a:xfrm>
          <a:prstGeom prst="rect">
            <a:avLst/>
          </a:prstGeom>
        </p:spPr>
      </p:pic>
      <p:pic>
        <p:nvPicPr>
          <p:cNvPr id="9" name="Picture 9" descr="A picture containing doughnut, donut&#10;&#10;Description generated with very high confidence">
            <a:extLst>
              <a:ext uri="{FF2B5EF4-FFF2-40B4-BE49-F238E27FC236}">
                <a16:creationId xmlns:a16="http://schemas.microsoft.com/office/drawing/2014/main" id="{2CE93926-FB1B-4FA5-B9B3-5FD360BA74EF}"/>
              </a:ext>
            </a:extLst>
          </p:cNvPr>
          <p:cNvPicPr>
            <a:picLocks noChangeAspect="1"/>
          </p:cNvPicPr>
          <p:nvPr/>
        </p:nvPicPr>
        <p:blipFill>
          <a:blip r:embed="rId5"/>
          <a:stretch>
            <a:fillRect/>
          </a:stretch>
        </p:blipFill>
        <p:spPr>
          <a:xfrm>
            <a:off x="645114" y="1700436"/>
            <a:ext cx="3319417" cy="2300330"/>
          </a:xfrm>
          <a:prstGeom prst="rect">
            <a:avLst/>
          </a:prstGeom>
        </p:spPr>
      </p:pic>
      <p:sp>
        <p:nvSpPr>
          <p:cNvPr id="11" name="TextBox 10">
            <a:extLst>
              <a:ext uri="{FF2B5EF4-FFF2-40B4-BE49-F238E27FC236}">
                <a16:creationId xmlns:a16="http://schemas.microsoft.com/office/drawing/2014/main" id="{8D41DBA0-73E5-4464-8EA3-53EDB7BE1F25}"/>
              </a:ext>
            </a:extLst>
          </p:cNvPr>
          <p:cNvSpPr txBox="1"/>
          <p:nvPr/>
        </p:nvSpPr>
        <p:spPr>
          <a:xfrm>
            <a:off x="1095043" y="4043371"/>
            <a:ext cx="8909537" cy="26776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t>Eye itching</a:t>
            </a:r>
            <a:endParaRPr lang="en-US"/>
          </a:p>
          <a:p>
            <a:pPr marL="342900" indent="-342900">
              <a:buFont typeface="Arial"/>
              <a:buChar char="•"/>
            </a:pPr>
            <a:r>
              <a:rPr lang="en-US" sz="2400" dirty="0"/>
              <a:t>Tearing </a:t>
            </a:r>
          </a:p>
          <a:p>
            <a:pPr marL="342900" indent="-342900">
              <a:buFont typeface="Arial"/>
              <a:buChar char="•"/>
            </a:pPr>
            <a:r>
              <a:rPr lang="en-US" sz="2400" dirty="0"/>
              <a:t>Discharge</a:t>
            </a:r>
          </a:p>
          <a:p>
            <a:pPr marL="342900" indent="-342900">
              <a:buFont typeface="Arial"/>
              <a:buChar char="•"/>
            </a:pPr>
            <a:r>
              <a:rPr lang="en-US" sz="2400" dirty="0"/>
              <a:t> Irritation</a:t>
            </a:r>
          </a:p>
          <a:p>
            <a:pPr marL="342900" indent="-342900">
              <a:buFont typeface="Arial"/>
              <a:buChar char="•"/>
            </a:pPr>
            <a:r>
              <a:rPr lang="en-US" sz="2400" dirty="0"/>
              <a:t> Redness</a:t>
            </a:r>
          </a:p>
          <a:p>
            <a:pPr marL="342900" indent="-342900">
              <a:buFont typeface="Arial"/>
              <a:buChar char="•"/>
            </a:pPr>
            <a:r>
              <a:rPr lang="en-US" sz="2400" dirty="0"/>
              <a:t>Blepharospasm</a:t>
            </a:r>
          </a:p>
          <a:p>
            <a:pPr marL="342900" indent="-342900">
              <a:buFont typeface="Arial"/>
              <a:buChar char="•"/>
            </a:pPr>
            <a:r>
              <a:rPr lang="en-US" sz="2400" dirty="0"/>
              <a:t>Photophobia</a:t>
            </a:r>
          </a:p>
        </p:txBody>
      </p:sp>
    </p:spTree>
    <p:extLst>
      <p:ext uri="{BB962C8B-B14F-4D97-AF65-F5344CB8AC3E}">
        <p14:creationId xmlns:p14="http://schemas.microsoft.com/office/powerpoint/2010/main" val="4047252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129D6-7B20-40A9-9E7E-B9603B9DC6A8}"/>
              </a:ext>
            </a:extLst>
          </p:cNvPr>
          <p:cNvSpPr>
            <a:spLocks noGrp="1"/>
          </p:cNvSpPr>
          <p:nvPr>
            <p:ph type="title"/>
          </p:nvPr>
        </p:nvSpPr>
        <p:spPr>
          <a:xfrm>
            <a:off x="1037492" y="290902"/>
            <a:ext cx="10058400" cy="1371600"/>
          </a:xfrm>
        </p:spPr>
        <p:txBody>
          <a:bodyPr/>
          <a:lstStyle/>
          <a:p>
            <a:pPr algn="ctr"/>
            <a:r>
              <a:rPr lang="en-US"/>
              <a:t>Treatment</a:t>
            </a:r>
          </a:p>
        </p:txBody>
      </p:sp>
      <p:sp>
        <p:nvSpPr>
          <p:cNvPr id="3" name="Content Placeholder 2">
            <a:extLst>
              <a:ext uri="{FF2B5EF4-FFF2-40B4-BE49-F238E27FC236}">
                <a16:creationId xmlns:a16="http://schemas.microsoft.com/office/drawing/2014/main" id="{7D546A37-B03D-4A4D-A83D-8DFDB89095F0}"/>
              </a:ext>
            </a:extLst>
          </p:cNvPr>
          <p:cNvSpPr>
            <a:spLocks noGrp="1"/>
          </p:cNvSpPr>
          <p:nvPr>
            <p:ph idx="1"/>
          </p:nvPr>
        </p:nvSpPr>
        <p:spPr>
          <a:xfrm>
            <a:off x="1066800" y="2103120"/>
            <a:ext cx="10058400" cy="4224996"/>
          </a:xfrm>
        </p:spPr>
        <p:txBody>
          <a:bodyPr vert="horz" lIns="91440" tIns="45720" rIns="91440" bIns="45720" rtlCol="0" anchor="t">
            <a:normAutofit/>
          </a:bodyPr>
          <a:lstStyle/>
          <a:p>
            <a:endParaRPr lang="en-US" dirty="0"/>
          </a:p>
          <a:p>
            <a:pPr>
              <a:buClr>
                <a:srgbClr val="262626"/>
              </a:buClr>
            </a:pPr>
            <a:endParaRPr lang="en-US" dirty="0"/>
          </a:p>
          <a:p>
            <a:pPr>
              <a:buClr>
                <a:srgbClr val="262626"/>
              </a:buClr>
            </a:pPr>
            <a:endParaRPr lang="en-US" dirty="0"/>
          </a:p>
          <a:p>
            <a:pPr>
              <a:buClr>
                <a:srgbClr val="262626"/>
              </a:buClr>
            </a:pPr>
            <a:endParaRPr lang="en-US" dirty="0"/>
          </a:p>
          <a:p>
            <a:pPr>
              <a:buClr>
                <a:srgbClr val="262626"/>
              </a:buClr>
            </a:pPr>
            <a:endParaRPr lang="en-US" dirty="0"/>
          </a:p>
          <a:p>
            <a:pPr>
              <a:buClr>
                <a:srgbClr val="262626"/>
              </a:buClr>
            </a:pPr>
            <a:endParaRPr lang="en-US" dirty="0"/>
          </a:p>
          <a:p>
            <a:pPr>
              <a:buClr>
                <a:srgbClr val="262626"/>
              </a:buClr>
            </a:pPr>
            <a:endParaRPr lang="en-US" dirty="0"/>
          </a:p>
          <a:p>
            <a:pPr>
              <a:buClr>
                <a:srgbClr val="262626"/>
              </a:buClr>
            </a:pPr>
            <a:endParaRPr lang="en-US" dirty="0"/>
          </a:p>
          <a:p>
            <a:pPr marL="0" indent="0">
              <a:buClr>
                <a:srgbClr val="262626"/>
              </a:buClr>
              <a:buNone/>
            </a:pPr>
            <a:endParaRPr lang="en-US" dirty="0"/>
          </a:p>
          <a:p>
            <a:pPr marL="0" indent="0">
              <a:buNone/>
            </a:pPr>
            <a:r>
              <a:rPr lang="en-US" dirty="0"/>
              <a:t>Complications of chronic steroid use, including steroid-induced cataracts and glaucoma, have been described in up to 20% of patients.</a:t>
            </a:r>
          </a:p>
        </p:txBody>
      </p:sp>
      <p:pic>
        <p:nvPicPr>
          <p:cNvPr id="4" name="Picture 4" descr="A screenshot of a cell phone&#10;&#10;Description generated with very high confidence">
            <a:extLst>
              <a:ext uri="{FF2B5EF4-FFF2-40B4-BE49-F238E27FC236}">
                <a16:creationId xmlns:a16="http://schemas.microsoft.com/office/drawing/2014/main" id="{2D51083D-D354-4C79-A074-90C245E56AAF}"/>
              </a:ext>
            </a:extLst>
          </p:cNvPr>
          <p:cNvPicPr>
            <a:picLocks noChangeAspect="1"/>
          </p:cNvPicPr>
          <p:nvPr/>
        </p:nvPicPr>
        <p:blipFill>
          <a:blip r:embed="rId3"/>
          <a:stretch>
            <a:fillRect/>
          </a:stretch>
        </p:blipFill>
        <p:spPr>
          <a:xfrm>
            <a:off x="2653508" y="1703457"/>
            <a:ext cx="6657186" cy="3498877"/>
          </a:xfrm>
          <a:prstGeom prst="rect">
            <a:avLst/>
          </a:prstGeom>
        </p:spPr>
      </p:pic>
    </p:spTree>
    <p:extLst>
      <p:ext uri="{BB962C8B-B14F-4D97-AF65-F5344CB8AC3E}">
        <p14:creationId xmlns:p14="http://schemas.microsoft.com/office/powerpoint/2010/main" val="2966770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7A9026-87C9-4F44-9EC3-75AA7E6FB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D4A564-D451-4CDB-971B-95F3B044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7CB884E-F589-488F-ADF5-77FF20080A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43" y="643464"/>
            <a:ext cx="6909336"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2" name="Rectangle 21">
            <a:extLst>
              <a:ext uri="{FF2B5EF4-FFF2-40B4-BE49-F238E27FC236}">
                <a16:creationId xmlns:a16="http://schemas.microsoft.com/office/drawing/2014/main" id="{11603A8D-1B1C-4538-9FE9-374B8FD55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071" y="809244"/>
            <a:ext cx="6583680" cy="5239512"/>
          </a:xfrm>
          <a:prstGeom prst="rect">
            <a:avLst/>
          </a:prstGeom>
          <a:ln w="6350" cap="sq" cmpd="sng" algn="ctr">
            <a:solidFill>
              <a:schemeClr val="tx1">
                <a:lumMod val="50000"/>
                <a:lumOff val="50000"/>
              </a:schemeClr>
            </a:solidFill>
            <a:prstDash val="solid"/>
            <a:miter lim="800000"/>
          </a:ln>
          <a:effectLst/>
        </p:spPr>
      </p:sp>
      <p:sp>
        <p:nvSpPr>
          <p:cNvPr id="24" name="Rectangle 23">
            <a:extLst>
              <a:ext uri="{FF2B5EF4-FFF2-40B4-BE49-F238E27FC236}">
                <a16:creationId xmlns:a16="http://schemas.microsoft.com/office/drawing/2014/main" id="{69BE86D1-7317-478F-819B-8779B075C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6876" y="0"/>
            <a:ext cx="4025029" cy="6858000"/>
          </a:xfrm>
          <a:prstGeom prst="rect">
            <a:avLst/>
          </a:prstGeom>
          <a:blipFill dpi="0" rotWithShape="1">
            <a:blip r:embed="rId2">
              <a:alphaModFix amt="6000"/>
              <a:duotone>
                <a:schemeClr val="bg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29C01B2-5583-96D6-E900-308199E026C3}"/>
              </a:ext>
            </a:extLst>
          </p:cNvPr>
          <p:cNvSpPr>
            <a:spLocks noGrp="1"/>
          </p:cNvSpPr>
          <p:nvPr>
            <p:ph type="title"/>
          </p:nvPr>
        </p:nvSpPr>
        <p:spPr>
          <a:xfrm>
            <a:off x="8660189" y="643464"/>
            <a:ext cx="2888344" cy="5571071"/>
          </a:xfrm>
        </p:spPr>
        <p:txBody>
          <a:bodyPr>
            <a:normAutofit/>
          </a:bodyPr>
          <a:lstStyle/>
          <a:p>
            <a:r>
              <a:rPr lang="en-US" sz="4100">
                <a:solidFill>
                  <a:schemeClr val="bg1"/>
                </a:solidFill>
              </a:rPr>
              <a:t>Finally, Something New!</a:t>
            </a:r>
          </a:p>
        </p:txBody>
      </p:sp>
      <p:graphicFrame>
        <p:nvGraphicFramePr>
          <p:cNvPr id="12" name="Content Placeholder 2">
            <a:extLst>
              <a:ext uri="{FF2B5EF4-FFF2-40B4-BE49-F238E27FC236}">
                <a16:creationId xmlns:a16="http://schemas.microsoft.com/office/drawing/2014/main" id="{BD1F63D8-0A47-F35C-A92E-67E66AAA884A}"/>
              </a:ext>
            </a:extLst>
          </p:cNvPr>
          <p:cNvGraphicFramePr>
            <a:graphicFrameLocks noGrp="1"/>
          </p:cNvGraphicFramePr>
          <p:nvPr>
            <p:ph idx="1"/>
            <p:extLst>
              <p:ext uri="{D42A27DB-BD31-4B8C-83A1-F6EECF244321}">
                <p14:modId xmlns:p14="http://schemas.microsoft.com/office/powerpoint/2010/main" val="2368386380"/>
              </p:ext>
            </p:extLst>
          </p:nvPr>
        </p:nvGraphicFramePr>
        <p:xfrm>
          <a:off x="1286615" y="1286931"/>
          <a:ext cx="5668310" cy="4284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3888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0" name="Rectangle 9">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9B1989F1-906C-18C2-270A-AB654827371F}"/>
              </a:ext>
            </a:extLst>
          </p:cNvPr>
          <p:cNvSpPr>
            <a:spLocks noGrp="1"/>
          </p:cNvSpPr>
          <p:nvPr>
            <p:ph type="title"/>
          </p:nvPr>
        </p:nvSpPr>
        <p:spPr>
          <a:xfrm>
            <a:off x="1175512" y="222954"/>
            <a:ext cx="9792208" cy="1527078"/>
          </a:xfrm>
        </p:spPr>
        <p:txBody>
          <a:bodyPr>
            <a:normAutofit/>
          </a:bodyPr>
          <a:lstStyle/>
          <a:p>
            <a:r>
              <a:rPr lang="en-US"/>
              <a:t>Can Honey Help Allergies?</a:t>
            </a:r>
          </a:p>
        </p:txBody>
      </p:sp>
      <p:sp>
        <p:nvSpPr>
          <p:cNvPr id="3" name="Content Placeholder 2">
            <a:extLst>
              <a:ext uri="{FF2B5EF4-FFF2-40B4-BE49-F238E27FC236}">
                <a16:creationId xmlns:a16="http://schemas.microsoft.com/office/drawing/2014/main" id="{9388D85C-DAF3-FA12-8686-9052BB20BD62}"/>
              </a:ext>
            </a:extLst>
          </p:cNvPr>
          <p:cNvSpPr>
            <a:spLocks noGrp="1"/>
          </p:cNvSpPr>
          <p:nvPr>
            <p:ph idx="1"/>
          </p:nvPr>
        </p:nvSpPr>
        <p:spPr>
          <a:xfrm>
            <a:off x="1123320" y="1910671"/>
            <a:ext cx="9792208" cy="3407862"/>
          </a:xfrm>
        </p:spPr>
        <p:txBody>
          <a:bodyPr vert="horz" lIns="91440" tIns="45720" rIns="91440" bIns="45720" rtlCol="0" anchor="t">
            <a:normAutofit/>
          </a:bodyPr>
          <a:lstStyle/>
          <a:p>
            <a:pPr marL="0" indent="0">
              <a:buNone/>
            </a:pPr>
            <a:r>
              <a:rPr lang="en-US" sz="2400" dirty="0">
                <a:ea typeface="+mn-lt"/>
                <a:cs typeface="+mn-lt"/>
              </a:rPr>
              <a:t>"Honey has been studied as a cough suppressant and may have anti-inflammatory effects. In addition, some experts point out that honey can contain traces of flower pollen — an allergen. And one treatment for allergies is repeated exposure to small amounts of allergens."</a:t>
            </a:r>
            <a:endParaRPr lang="en-US"/>
          </a:p>
          <a:p>
            <a:pPr marL="0" indent="0">
              <a:buClr>
                <a:srgbClr val="262626"/>
              </a:buClr>
              <a:buNone/>
            </a:pPr>
            <a:r>
              <a:rPr lang="en-US" sz="2400" dirty="0"/>
              <a:t>                                                                           ~Mayo Clinic</a:t>
            </a:r>
          </a:p>
        </p:txBody>
      </p:sp>
    </p:spTree>
    <p:extLst>
      <p:ext uri="{BB962C8B-B14F-4D97-AF65-F5344CB8AC3E}">
        <p14:creationId xmlns:p14="http://schemas.microsoft.com/office/powerpoint/2010/main" val="1374575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D6421-2987-4ECA-9029-086E53F9B6FC}"/>
              </a:ext>
            </a:extLst>
          </p:cNvPr>
          <p:cNvSpPr>
            <a:spLocks noGrp="1"/>
          </p:cNvSpPr>
          <p:nvPr>
            <p:ph type="title"/>
          </p:nvPr>
        </p:nvSpPr>
        <p:spPr>
          <a:xfrm>
            <a:off x="954711" y="-56677"/>
            <a:ext cx="10058400" cy="1371600"/>
          </a:xfrm>
        </p:spPr>
        <p:txBody>
          <a:bodyPr/>
          <a:lstStyle/>
          <a:p>
            <a:pPr algn="ctr"/>
            <a:r>
              <a:rPr lang="en-US"/>
              <a:t>Atopic Keratoconjunctivitis</a:t>
            </a:r>
          </a:p>
        </p:txBody>
      </p:sp>
      <p:graphicFrame>
        <p:nvGraphicFramePr>
          <p:cNvPr id="6" name="Content Placeholder 2">
            <a:extLst>
              <a:ext uri="{FF2B5EF4-FFF2-40B4-BE49-F238E27FC236}">
                <a16:creationId xmlns:a16="http://schemas.microsoft.com/office/drawing/2014/main" id="{A6B7FF93-D520-B544-6D19-D0DF0DA6DBC5}"/>
              </a:ext>
            </a:extLst>
          </p:cNvPr>
          <p:cNvGraphicFramePr>
            <a:graphicFrameLocks noGrp="1"/>
          </p:cNvGraphicFramePr>
          <p:nvPr>
            <p:ph idx="1"/>
            <p:extLst>
              <p:ext uri="{D42A27DB-BD31-4B8C-83A1-F6EECF244321}">
                <p14:modId xmlns:p14="http://schemas.microsoft.com/office/powerpoint/2010/main" val="3792245841"/>
              </p:ext>
            </p:extLst>
          </p:nvPr>
        </p:nvGraphicFramePr>
        <p:xfrm>
          <a:off x="892644" y="1257976"/>
          <a:ext cx="10178715" cy="4399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A close up of a mans face with an open mouth&#10;&#10;Description generated with high confidence">
            <a:extLst>
              <a:ext uri="{FF2B5EF4-FFF2-40B4-BE49-F238E27FC236}">
                <a16:creationId xmlns:a16="http://schemas.microsoft.com/office/drawing/2014/main" id="{7C834173-FE11-4848-BD6F-DFD78613525C}"/>
              </a:ext>
            </a:extLst>
          </p:cNvPr>
          <p:cNvPicPr>
            <a:picLocks noChangeAspect="1"/>
          </p:cNvPicPr>
          <p:nvPr/>
        </p:nvPicPr>
        <p:blipFill>
          <a:blip r:embed="rId7"/>
          <a:stretch>
            <a:fillRect/>
          </a:stretch>
        </p:blipFill>
        <p:spPr>
          <a:xfrm>
            <a:off x="8975556" y="4729091"/>
            <a:ext cx="2743200" cy="1838325"/>
          </a:xfrm>
          <a:prstGeom prst="rect">
            <a:avLst/>
          </a:prstGeom>
        </p:spPr>
      </p:pic>
    </p:spTree>
    <p:extLst>
      <p:ext uri="{BB962C8B-B14F-4D97-AF65-F5344CB8AC3E}">
        <p14:creationId xmlns:p14="http://schemas.microsoft.com/office/powerpoint/2010/main" val="434140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2E474-407A-490D-8426-C9B7C3ECD079}"/>
              </a:ext>
            </a:extLst>
          </p:cNvPr>
          <p:cNvSpPr>
            <a:spLocks noGrp="1"/>
          </p:cNvSpPr>
          <p:nvPr>
            <p:ph type="title"/>
          </p:nvPr>
        </p:nvSpPr>
        <p:spPr>
          <a:xfrm>
            <a:off x="1066800" y="261594"/>
            <a:ext cx="10058400" cy="1371600"/>
          </a:xfrm>
        </p:spPr>
        <p:txBody>
          <a:bodyPr/>
          <a:lstStyle/>
          <a:p>
            <a:pPr algn="ctr"/>
            <a:r>
              <a:rPr lang="en-US"/>
              <a:t>Atopic Keratoconjunctivitis</a:t>
            </a:r>
          </a:p>
          <a:p>
            <a:endParaRPr lang="en-US"/>
          </a:p>
        </p:txBody>
      </p:sp>
      <p:graphicFrame>
        <p:nvGraphicFramePr>
          <p:cNvPr id="10" name="Content Placeholder 2">
            <a:extLst>
              <a:ext uri="{FF2B5EF4-FFF2-40B4-BE49-F238E27FC236}">
                <a16:creationId xmlns:a16="http://schemas.microsoft.com/office/drawing/2014/main" id="{83C6ED83-595E-50E2-61BE-12A6500D3DE5}"/>
              </a:ext>
            </a:extLst>
          </p:cNvPr>
          <p:cNvGraphicFramePr>
            <a:graphicFrameLocks noGrp="1"/>
          </p:cNvGraphicFramePr>
          <p:nvPr>
            <p:ph idx="1"/>
          </p:nvPr>
        </p:nvGraphicFramePr>
        <p:xfrm>
          <a:off x="1066800" y="1006909"/>
          <a:ext cx="10058400" cy="5148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descr="A close up of an object&#10;&#10;Description generated with high confidence">
            <a:extLst>
              <a:ext uri="{FF2B5EF4-FFF2-40B4-BE49-F238E27FC236}">
                <a16:creationId xmlns:a16="http://schemas.microsoft.com/office/drawing/2014/main" id="{605D079A-5DB0-4D1D-872B-65694E2E1129}"/>
              </a:ext>
            </a:extLst>
          </p:cNvPr>
          <p:cNvPicPr>
            <a:picLocks noChangeAspect="1"/>
          </p:cNvPicPr>
          <p:nvPr/>
        </p:nvPicPr>
        <p:blipFill>
          <a:blip r:embed="rId8"/>
          <a:stretch>
            <a:fillRect/>
          </a:stretch>
        </p:blipFill>
        <p:spPr>
          <a:xfrm>
            <a:off x="9145250" y="4624891"/>
            <a:ext cx="1771650" cy="1609225"/>
          </a:xfrm>
          <a:prstGeom prst="rect">
            <a:avLst/>
          </a:prstGeom>
        </p:spPr>
      </p:pic>
      <p:pic>
        <p:nvPicPr>
          <p:cNvPr id="8" name="Picture 8" descr="A picture containing toiletry&#10;&#10;Description generated with very high confidence">
            <a:extLst>
              <a:ext uri="{FF2B5EF4-FFF2-40B4-BE49-F238E27FC236}">
                <a16:creationId xmlns:a16="http://schemas.microsoft.com/office/drawing/2014/main" id="{A71DF6F4-DF51-45BD-8356-9F370F343BF4}"/>
              </a:ext>
            </a:extLst>
          </p:cNvPr>
          <p:cNvPicPr>
            <a:picLocks noChangeAspect="1"/>
          </p:cNvPicPr>
          <p:nvPr/>
        </p:nvPicPr>
        <p:blipFill>
          <a:blip r:embed="rId9"/>
          <a:stretch>
            <a:fillRect/>
          </a:stretch>
        </p:blipFill>
        <p:spPr>
          <a:xfrm>
            <a:off x="773108" y="4316542"/>
            <a:ext cx="2047875" cy="2228850"/>
          </a:xfrm>
          <a:prstGeom prst="rect">
            <a:avLst/>
          </a:prstGeom>
        </p:spPr>
      </p:pic>
      <p:sp>
        <p:nvSpPr>
          <p:cNvPr id="15" name="Rectangle 14">
            <a:extLst>
              <a:ext uri="{FF2B5EF4-FFF2-40B4-BE49-F238E27FC236}">
                <a16:creationId xmlns:a16="http://schemas.microsoft.com/office/drawing/2014/main" id="{E3675041-9EAA-9F15-BC10-094E296CBA8B}"/>
              </a:ext>
            </a:extLst>
          </p:cNvPr>
          <p:cNvSpPr/>
          <p:nvPr/>
        </p:nvSpPr>
        <p:spPr>
          <a:xfrm>
            <a:off x="2131512" y="5936292"/>
            <a:ext cx="595711" cy="609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290AEE-13A9-4840-1954-1EACB7078B94}"/>
              </a:ext>
            </a:extLst>
          </p:cNvPr>
          <p:cNvSpPr/>
          <p:nvPr/>
        </p:nvSpPr>
        <p:spPr>
          <a:xfrm>
            <a:off x="875647" y="4411785"/>
            <a:ext cx="918575" cy="1686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268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7163A-9A66-4FCD-94F8-455EC48467DB}"/>
              </a:ext>
            </a:extLst>
          </p:cNvPr>
          <p:cNvSpPr>
            <a:spLocks noGrp="1"/>
          </p:cNvSpPr>
          <p:nvPr>
            <p:ph type="title"/>
          </p:nvPr>
        </p:nvSpPr>
        <p:spPr>
          <a:xfrm>
            <a:off x="1066800" y="348489"/>
            <a:ext cx="10058400" cy="1371600"/>
          </a:xfrm>
        </p:spPr>
        <p:txBody>
          <a:bodyPr/>
          <a:lstStyle/>
          <a:p>
            <a:pPr algn="ctr"/>
            <a:r>
              <a:rPr lang="en-US"/>
              <a:t>Which ONE is it?</a:t>
            </a:r>
          </a:p>
        </p:txBody>
      </p:sp>
      <p:pic>
        <p:nvPicPr>
          <p:cNvPr id="4" name="Picture 4" descr="A screenshot of a cell phone&#10;&#10;Description generated with very high confidence">
            <a:extLst>
              <a:ext uri="{FF2B5EF4-FFF2-40B4-BE49-F238E27FC236}">
                <a16:creationId xmlns:a16="http://schemas.microsoft.com/office/drawing/2014/main" id="{4F57F135-A4F9-45DE-9F06-3260FEAAE31C}"/>
              </a:ext>
            </a:extLst>
          </p:cNvPr>
          <p:cNvPicPr>
            <a:picLocks noGrp="1" noChangeAspect="1"/>
          </p:cNvPicPr>
          <p:nvPr>
            <p:ph idx="1"/>
          </p:nvPr>
        </p:nvPicPr>
        <p:blipFill>
          <a:blip r:embed="rId2"/>
          <a:stretch>
            <a:fillRect/>
          </a:stretch>
        </p:blipFill>
        <p:spPr>
          <a:xfrm>
            <a:off x="1063521" y="1657478"/>
            <a:ext cx="9973613" cy="4780474"/>
          </a:xfrm>
          <a:prstGeom prst="rect">
            <a:avLst/>
          </a:prstGeom>
        </p:spPr>
      </p:pic>
      <p:sp>
        <p:nvSpPr>
          <p:cNvPr id="6" name="TextBox 5">
            <a:extLst>
              <a:ext uri="{FF2B5EF4-FFF2-40B4-BE49-F238E27FC236}">
                <a16:creationId xmlns:a16="http://schemas.microsoft.com/office/drawing/2014/main" id="{5116D0D2-80E7-4E84-958F-58D71152A74C}"/>
              </a:ext>
            </a:extLst>
          </p:cNvPr>
          <p:cNvSpPr txBox="1"/>
          <p:nvPr/>
        </p:nvSpPr>
        <p:spPr>
          <a:xfrm>
            <a:off x="6381750" y="3314700"/>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p:txBody>
      </p:sp>
      <p:sp>
        <p:nvSpPr>
          <p:cNvPr id="7" name="TextBox 6">
            <a:extLst>
              <a:ext uri="{FF2B5EF4-FFF2-40B4-BE49-F238E27FC236}">
                <a16:creationId xmlns:a16="http://schemas.microsoft.com/office/drawing/2014/main" id="{D61042DA-2113-481D-9CA6-0FBEB5E3EDCE}"/>
              </a:ext>
            </a:extLst>
          </p:cNvPr>
          <p:cNvSpPr txBox="1"/>
          <p:nvPr/>
        </p:nvSpPr>
        <p:spPr>
          <a:xfrm>
            <a:off x="6438900" y="1332707"/>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Arial"/>
            </a:endParaRPr>
          </a:p>
        </p:txBody>
      </p:sp>
    </p:spTree>
    <p:extLst>
      <p:ext uri="{BB962C8B-B14F-4D97-AF65-F5344CB8AC3E}">
        <p14:creationId xmlns:p14="http://schemas.microsoft.com/office/powerpoint/2010/main" val="732348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52821-48D2-4C1A-83E4-D0AEC8E07A66}"/>
              </a:ext>
            </a:extLst>
          </p:cNvPr>
          <p:cNvSpPr>
            <a:spLocks noGrp="1"/>
          </p:cNvSpPr>
          <p:nvPr>
            <p:ph type="title"/>
          </p:nvPr>
        </p:nvSpPr>
        <p:spPr>
          <a:xfrm>
            <a:off x="1013326" y="-106037"/>
            <a:ext cx="10058400" cy="1371600"/>
          </a:xfrm>
        </p:spPr>
        <p:txBody>
          <a:bodyPr/>
          <a:lstStyle/>
          <a:p>
            <a:pPr algn="ctr"/>
            <a:r>
              <a:rPr lang="en-US"/>
              <a:t>Contact Dermatitis</a:t>
            </a:r>
            <a:endParaRPr lang="en-US">
              <a:solidFill>
                <a:schemeClr val="tx1"/>
              </a:solidFill>
            </a:endParaRPr>
          </a:p>
        </p:txBody>
      </p:sp>
      <p:sp>
        <p:nvSpPr>
          <p:cNvPr id="3" name="Content Placeholder 2">
            <a:extLst>
              <a:ext uri="{FF2B5EF4-FFF2-40B4-BE49-F238E27FC236}">
                <a16:creationId xmlns:a16="http://schemas.microsoft.com/office/drawing/2014/main" id="{76145ADD-170B-4E2E-8815-5E9B9267463F}"/>
              </a:ext>
            </a:extLst>
          </p:cNvPr>
          <p:cNvSpPr>
            <a:spLocks noGrp="1"/>
          </p:cNvSpPr>
          <p:nvPr>
            <p:ph idx="1"/>
          </p:nvPr>
        </p:nvSpPr>
        <p:spPr>
          <a:xfrm>
            <a:off x="812800" y="1118038"/>
            <a:ext cx="10353869" cy="4867709"/>
          </a:xfrm>
        </p:spPr>
        <p:txBody>
          <a:bodyPr vert="horz" lIns="91440" tIns="45720" rIns="91440" bIns="45720" rtlCol="0" anchor="t">
            <a:normAutofit fontScale="92500" lnSpcReduction="20000"/>
          </a:bodyPr>
          <a:lstStyle/>
          <a:p>
            <a:r>
              <a:rPr lang="en-US" dirty="0"/>
              <a:t>Delayed hypersensitivity reactions --&gt; Type IV</a:t>
            </a:r>
          </a:p>
          <a:p>
            <a:pPr>
              <a:buClr>
                <a:srgbClr val="262626"/>
              </a:buClr>
            </a:pPr>
            <a:endParaRPr lang="en-US" dirty="0"/>
          </a:p>
          <a:p>
            <a:pPr>
              <a:buClr>
                <a:srgbClr val="262626"/>
              </a:buClr>
            </a:pPr>
            <a:r>
              <a:rPr lang="en-US" dirty="0"/>
              <a:t>Skin of the eyelid has a thin epidermis, small amount of fat and high vascularity makes it more sensitive to allergens and irritants.</a:t>
            </a:r>
          </a:p>
          <a:p>
            <a:pPr>
              <a:buClr>
                <a:srgbClr val="262626"/>
              </a:buClr>
            </a:pPr>
            <a:endParaRPr lang="en-US" dirty="0"/>
          </a:p>
          <a:p>
            <a:pPr>
              <a:buClr>
                <a:srgbClr val="262626"/>
              </a:buClr>
            </a:pPr>
            <a:r>
              <a:rPr lang="en-US" dirty="0"/>
              <a:t>Upper and lower eyelids. The patient usually presents with itching, burning and red and scaly eyelids, often quickly following exposure to a noxious substance. When contact dermatitis is persistent, the eyelids typically thicken.</a:t>
            </a:r>
          </a:p>
          <a:p>
            <a:pPr>
              <a:buClr>
                <a:srgbClr val="262626"/>
              </a:buClr>
            </a:pPr>
            <a:endParaRPr lang="en-US" dirty="0"/>
          </a:p>
          <a:p>
            <a:pPr>
              <a:buClr>
                <a:srgbClr val="262626"/>
              </a:buClr>
            </a:pPr>
            <a:r>
              <a:rPr lang="en-US" dirty="0"/>
              <a:t>Most common culprits:</a:t>
            </a:r>
          </a:p>
          <a:p>
            <a:pPr marL="0" indent="0">
              <a:buClr>
                <a:srgbClr val="262626"/>
              </a:buClr>
              <a:buNone/>
            </a:pPr>
            <a:r>
              <a:rPr lang="en-US" dirty="0"/>
              <a:t>           Ophthalmic solutions—BAK, Glaucoma meds, </a:t>
            </a:r>
            <a:r>
              <a:rPr lang="en-US" dirty="0" err="1"/>
              <a:t>Maxitrol</a:t>
            </a:r>
          </a:p>
          <a:p>
            <a:pPr marL="0" indent="0">
              <a:buNone/>
            </a:pPr>
            <a:r>
              <a:rPr lang="en-US" dirty="0"/>
              <a:t>           Cosmetics—make up brushes, </a:t>
            </a:r>
            <a:r>
              <a:rPr lang="en-US" dirty="0" err="1"/>
              <a:t>Cocamidopropyl</a:t>
            </a:r>
            <a:r>
              <a:rPr lang="en-US" dirty="0"/>
              <a:t> betaine (CAPB),fake eyelashes, glue</a:t>
            </a:r>
          </a:p>
          <a:p>
            <a:pPr marL="0" indent="0">
              <a:buClr>
                <a:srgbClr val="262626"/>
              </a:buClr>
              <a:buNone/>
            </a:pPr>
            <a:r>
              <a:rPr lang="en-US" dirty="0"/>
              <a:t>           Nails—artificial nails</a:t>
            </a:r>
          </a:p>
          <a:p>
            <a:pPr marL="0" indent="0">
              <a:buClr>
                <a:srgbClr val="262626"/>
              </a:buClr>
              <a:buNone/>
            </a:pPr>
            <a:r>
              <a:rPr lang="en-US" dirty="0"/>
              <a:t>           Metals--</a:t>
            </a:r>
            <a:r>
              <a:rPr lang="en-US" dirty="0" err="1"/>
              <a:t>nickle</a:t>
            </a:r>
          </a:p>
          <a:p>
            <a:pPr marL="0" indent="0">
              <a:buNone/>
            </a:pPr>
            <a:r>
              <a:rPr lang="en-US" dirty="0"/>
              <a:t>           Hair Dye--paraphenylenediamine (PPD)   </a:t>
            </a:r>
          </a:p>
          <a:p>
            <a:pPr marL="0" indent="0">
              <a:buNone/>
            </a:pPr>
            <a:r>
              <a:rPr lang="en-US" dirty="0"/>
              <a:t>           Also, soaps, detergent</a:t>
            </a:r>
          </a:p>
          <a:p>
            <a:pPr>
              <a:buClr>
                <a:srgbClr val="262626"/>
              </a:buClr>
            </a:pPr>
            <a:endParaRPr lang="en-US" dirty="0"/>
          </a:p>
        </p:txBody>
      </p:sp>
      <p:sp>
        <p:nvSpPr>
          <p:cNvPr id="4" name="TextBox 3">
            <a:extLst>
              <a:ext uri="{FF2B5EF4-FFF2-40B4-BE49-F238E27FC236}">
                <a16:creationId xmlns:a16="http://schemas.microsoft.com/office/drawing/2014/main" id="{D892B7DF-FABB-49E1-BDA8-5CCB10984EEC}"/>
              </a:ext>
            </a:extLst>
          </p:cNvPr>
          <p:cNvSpPr txBox="1"/>
          <p:nvPr/>
        </p:nvSpPr>
        <p:spPr>
          <a:xfrm>
            <a:off x="2990585" y="2251242"/>
            <a:ext cx="6096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333333"/>
              </a:solidFill>
              <a:latin typeface="Source Sans Pro"/>
            </a:endParaRPr>
          </a:p>
        </p:txBody>
      </p:sp>
      <p:pic>
        <p:nvPicPr>
          <p:cNvPr id="5" name="Picture 5">
            <a:extLst>
              <a:ext uri="{FF2B5EF4-FFF2-40B4-BE49-F238E27FC236}">
                <a16:creationId xmlns:a16="http://schemas.microsoft.com/office/drawing/2014/main" id="{46832640-CA47-4AC1-A84C-A0DEB7884743}"/>
              </a:ext>
            </a:extLst>
          </p:cNvPr>
          <p:cNvPicPr>
            <a:picLocks noChangeAspect="1"/>
          </p:cNvPicPr>
          <p:nvPr/>
        </p:nvPicPr>
        <p:blipFill>
          <a:blip r:embed="rId3"/>
          <a:stretch>
            <a:fillRect/>
          </a:stretch>
        </p:blipFill>
        <p:spPr>
          <a:xfrm>
            <a:off x="10000595" y="4615628"/>
            <a:ext cx="1939424" cy="1945357"/>
          </a:xfrm>
          <a:prstGeom prst="rect">
            <a:avLst/>
          </a:prstGeom>
        </p:spPr>
      </p:pic>
    </p:spTree>
    <p:extLst>
      <p:ext uri="{BB962C8B-B14F-4D97-AF65-F5344CB8AC3E}">
        <p14:creationId xmlns:p14="http://schemas.microsoft.com/office/powerpoint/2010/main" val="984847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14FA4-9408-42D0-A279-E82D60426C10}"/>
              </a:ext>
            </a:extLst>
          </p:cNvPr>
          <p:cNvSpPr>
            <a:spLocks noGrp="1"/>
          </p:cNvSpPr>
          <p:nvPr>
            <p:ph type="title"/>
          </p:nvPr>
        </p:nvSpPr>
        <p:spPr>
          <a:xfrm>
            <a:off x="1040063" y="36086"/>
            <a:ext cx="10058400" cy="1064127"/>
          </a:xfrm>
        </p:spPr>
        <p:txBody>
          <a:bodyPr/>
          <a:lstStyle/>
          <a:p>
            <a:pPr algn="ctr"/>
            <a:r>
              <a:rPr lang="en-US">
                <a:solidFill>
                  <a:srgbClr val="262626"/>
                </a:solidFill>
              </a:rPr>
              <a:t>Contact Dermatitis</a:t>
            </a:r>
            <a:endParaRPr lang="en-US" dirty="0">
              <a:solidFill>
                <a:srgbClr val="262626"/>
              </a:solidFill>
            </a:endParaRPr>
          </a:p>
        </p:txBody>
      </p:sp>
      <p:sp>
        <p:nvSpPr>
          <p:cNvPr id="3" name="Content Placeholder 2">
            <a:extLst>
              <a:ext uri="{FF2B5EF4-FFF2-40B4-BE49-F238E27FC236}">
                <a16:creationId xmlns:a16="http://schemas.microsoft.com/office/drawing/2014/main" id="{97D7FBCA-1952-4D5C-B501-ED685088F90F}"/>
              </a:ext>
            </a:extLst>
          </p:cNvPr>
          <p:cNvSpPr>
            <a:spLocks noGrp="1"/>
          </p:cNvSpPr>
          <p:nvPr>
            <p:ph idx="1"/>
          </p:nvPr>
        </p:nvSpPr>
        <p:spPr>
          <a:xfrm>
            <a:off x="1069101" y="873225"/>
            <a:ext cx="10058400" cy="4947920"/>
          </a:xfrm>
        </p:spPr>
        <p:txBody>
          <a:bodyPr vert="horz" lIns="91440" tIns="45720" rIns="91440" bIns="45720" rtlCol="0" anchor="t">
            <a:normAutofit/>
          </a:bodyPr>
          <a:lstStyle/>
          <a:p>
            <a:pPr>
              <a:buClr>
                <a:srgbClr val="262626"/>
              </a:buClr>
            </a:pPr>
            <a:endParaRPr lang="en-US" dirty="0"/>
          </a:p>
          <a:p>
            <a:pPr>
              <a:buNone/>
            </a:pPr>
            <a:r>
              <a:rPr lang="en-US" dirty="0"/>
              <a:t>Treatment:</a:t>
            </a:r>
          </a:p>
          <a:p>
            <a:pPr>
              <a:buClr>
                <a:srgbClr val="262626"/>
              </a:buClr>
            </a:pPr>
            <a:r>
              <a:rPr lang="en-US" b="1" dirty="0"/>
              <a:t>Topical steroids </a:t>
            </a:r>
            <a:r>
              <a:rPr lang="en-US" dirty="0"/>
              <a:t>The most appropriate treatment vehicle in mild to moderate contact dermatitis is cream or ointment. </a:t>
            </a:r>
          </a:p>
          <a:p>
            <a:pPr>
              <a:buClr>
                <a:srgbClr val="262626"/>
              </a:buClr>
            </a:pPr>
            <a:r>
              <a:rPr lang="en-US" dirty="0"/>
              <a:t>Examples include the ointment forms of </a:t>
            </a:r>
            <a:r>
              <a:rPr lang="en-US" dirty="0" err="1"/>
              <a:t>Lotemax</a:t>
            </a:r>
            <a:r>
              <a:rPr lang="en-US" dirty="0"/>
              <a:t> or FML </a:t>
            </a:r>
            <a:endParaRPr lang="en-US"/>
          </a:p>
          <a:p>
            <a:pPr>
              <a:buClr>
                <a:srgbClr val="262626"/>
              </a:buClr>
            </a:pPr>
            <a:r>
              <a:rPr lang="en-US" dirty="0" err="1"/>
              <a:t>Maxitrol</a:t>
            </a:r>
            <a:r>
              <a:rPr lang="en-US" dirty="0"/>
              <a:t> (neomycin and polymyxin B sulfates and dexamethasone)--&gt;Some pts allergic</a:t>
            </a:r>
          </a:p>
          <a:p>
            <a:pPr>
              <a:buClr>
                <a:srgbClr val="262626"/>
              </a:buClr>
            </a:pPr>
            <a:r>
              <a:rPr lang="en-US" b="1" i="1" dirty="0"/>
              <a:t> </a:t>
            </a:r>
            <a:r>
              <a:rPr lang="en-US" b="1" dirty="0"/>
              <a:t>Oral steroids:</a:t>
            </a:r>
            <a:r>
              <a:rPr lang="en-US" dirty="0"/>
              <a:t> Severe contact dermatitis is most often responsive to a short course of oral corticosteroids. </a:t>
            </a:r>
          </a:p>
          <a:p>
            <a:pPr>
              <a:buClr>
                <a:srgbClr val="262626"/>
              </a:buClr>
            </a:pPr>
            <a:r>
              <a:rPr lang="en-US" dirty="0"/>
              <a:t>Oral prednisolone is an option but methylprednisolone may work best plus it is available as a six-day Medrol 4mg dose-pack.</a:t>
            </a:r>
          </a:p>
          <a:p>
            <a:pPr marL="0" indent="0">
              <a:buClr>
                <a:srgbClr val="262626"/>
              </a:buClr>
              <a:buNone/>
            </a:pPr>
            <a:endParaRPr lang="en-US" dirty="0"/>
          </a:p>
          <a:p>
            <a:pPr>
              <a:buClr>
                <a:srgbClr val="262626"/>
              </a:buClr>
            </a:pPr>
            <a:endParaRPr lang="en-US" dirty="0"/>
          </a:p>
          <a:p>
            <a:pPr>
              <a:buClr>
                <a:srgbClr val="262626"/>
              </a:buClr>
            </a:pPr>
            <a:endParaRPr lang="en-US" dirty="0"/>
          </a:p>
        </p:txBody>
      </p:sp>
      <p:pic>
        <p:nvPicPr>
          <p:cNvPr id="4" name="Picture 4" descr="A close up of a person&#10;&#10;Description generated with very high confidence">
            <a:extLst>
              <a:ext uri="{FF2B5EF4-FFF2-40B4-BE49-F238E27FC236}">
                <a16:creationId xmlns:a16="http://schemas.microsoft.com/office/drawing/2014/main" id="{92D1764D-875A-42C4-9C37-DFC7FE7AEA2A}"/>
              </a:ext>
            </a:extLst>
          </p:cNvPr>
          <p:cNvPicPr>
            <a:picLocks noChangeAspect="1"/>
          </p:cNvPicPr>
          <p:nvPr/>
        </p:nvPicPr>
        <p:blipFill>
          <a:blip r:embed="rId3"/>
          <a:stretch>
            <a:fillRect/>
          </a:stretch>
        </p:blipFill>
        <p:spPr>
          <a:xfrm>
            <a:off x="8350878" y="4285038"/>
            <a:ext cx="2730839" cy="2071712"/>
          </a:xfrm>
          <a:prstGeom prst="rect">
            <a:avLst/>
          </a:prstGeom>
        </p:spPr>
      </p:pic>
    </p:spTree>
    <p:extLst>
      <p:ext uri="{BB962C8B-B14F-4D97-AF65-F5344CB8AC3E}">
        <p14:creationId xmlns:p14="http://schemas.microsoft.com/office/powerpoint/2010/main" val="2367644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0BB3-6683-43E5-8BF2-BCE35198EE34}"/>
              </a:ext>
            </a:extLst>
          </p:cNvPr>
          <p:cNvSpPr>
            <a:spLocks noGrp="1"/>
          </p:cNvSpPr>
          <p:nvPr>
            <p:ph type="title"/>
          </p:nvPr>
        </p:nvSpPr>
        <p:spPr>
          <a:xfrm>
            <a:off x="883667" y="388594"/>
            <a:ext cx="10058400" cy="1024022"/>
          </a:xfrm>
        </p:spPr>
        <p:txBody>
          <a:bodyPr/>
          <a:lstStyle/>
          <a:p>
            <a:pPr algn="ctr"/>
            <a:r>
              <a:rPr lang="en-US" err="1"/>
              <a:t>Phlyctenular</a:t>
            </a:r>
            <a:r>
              <a:rPr lang="en-US"/>
              <a:t> Keratoconjunctivitis</a:t>
            </a:r>
          </a:p>
          <a:p>
            <a:endParaRPr lang="en-US" dirty="0"/>
          </a:p>
        </p:txBody>
      </p:sp>
      <p:sp>
        <p:nvSpPr>
          <p:cNvPr id="3" name="Content Placeholder 2">
            <a:extLst>
              <a:ext uri="{FF2B5EF4-FFF2-40B4-BE49-F238E27FC236}">
                <a16:creationId xmlns:a16="http://schemas.microsoft.com/office/drawing/2014/main" id="{3594FAA5-ACD8-4981-9E4A-864B5CAE23BA}"/>
              </a:ext>
            </a:extLst>
          </p:cNvPr>
          <p:cNvSpPr>
            <a:spLocks noGrp="1"/>
          </p:cNvSpPr>
          <p:nvPr>
            <p:ph idx="1"/>
          </p:nvPr>
        </p:nvSpPr>
        <p:spPr>
          <a:xfrm>
            <a:off x="999958" y="1000340"/>
            <a:ext cx="10058400" cy="4453288"/>
          </a:xfrm>
        </p:spPr>
        <p:txBody>
          <a:bodyPr vert="horz" lIns="91440" tIns="45720" rIns="91440" bIns="45720" rtlCol="0" anchor="t">
            <a:normAutofit/>
          </a:bodyPr>
          <a:lstStyle/>
          <a:p>
            <a:pPr lvl="0" rtl="0">
              <a:buChar char="•"/>
            </a:pPr>
            <a:r>
              <a:rPr lang="en-US" dirty="0" err="1">
                <a:latin typeface="Century Gothic"/>
                <a:ea typeface="Arial"/>
                <a:cs typeface="Arial"/>
              </a:rPr>
              <a:t>Phlyctenular</a:t>
            </a:r>
            <a:r>
              <a:rPr lang="en-US" dirty="0">
                <a:latin typeface="Century Gothic"/>
                <a:ea typeface="Arial"/>
                <a:cs typeface="Arial"/>
              </a:rPr>
              <a:t> keratoconjunctivitis is a nodular inflammation of the cornea and conjunctiva. Type IV hypersensitivity reaction to a foreign antigen​</a:t>
            </a:r>
          </a:p>
          <a:p>
            <a:pPr lvl="0" rtl="0">
              <a:buChar char="•"/>
            </a:pPr>
            <a:r>
              <a:rPr lang="en-US" dirty="0">
                <a:latin typeface="Century Gothic"/>
                <a:ea typeface="Arial"/>
                <a:cs typeface="Arial"/>
              </a:rPr>
              <a:t>In the United States, microbial proteins of Staphylococcus aureus are the most common causative antigens. Also associated with TB, Herpes simplex, Chlamydia and Streptococcus​</a:t>
            </a:r>
          </a:p>
          <a:p>
            <a:pPr>
              <a:buChar char="•"/>
            </a:pPr>
            <a:r>
              <a:rPr lang="en-US" dirty="0">
                <a:latin typeface="Century Gothic"/>
                <a:ea typeface="Arial"/>
                <a:cs typeface="Arial"/>
              </a:rPr>
              <a:t>Risk factors for S. aureus exposure include chronic blepharitis</a:t>
            </a:r>
          </a:p>
          <a:p>
            <a:pPr>
              <a:buClr>
                <a:srgbClr val="262626"/>
              </a:buClr>
              <a:buChar char="•"/>
            </a:pPr>
            <a:r>
              <a:rPr lang="en-US" dirty="0">
                <a:latin typeface="Century Gothic"/>
                <a:ea typeface="Arial"/>
                <a:cs typeface="Arial"/>
              </a:rPr>
              <a:t>Delayed cell-mediated reaction. May have an association with ocular rosacea, asthma and allergies. ​</a:t>
            </a:r>
            <a:endParaRPr lang="en-US" dirty="0"/>
          </a:p>
          <a:p>
            <a:pPr lvl="0" rtl="0">
              <a:buChar char="•"/>
            </a:pPr>
            <a:r>
              <a:rPr lang="en-US" dirty="0" err="1">
                <a:latin typeface="Century Gothic"/>
                <a:ea typeface="Arial"/>
                <a:cs typeface="Arial"/>
              </a:rPr>
              <a:t>Phlyctenular</a:t>
            </a:r>
            <a:r>
              <a:rPr lang="en-US" dirty="0">
                <a:latin typeface="Century Gothic"/>
                <a:ea typeface="Arial"/>
                <a:cs typeface="Arial"/>
              </a:rPr>
              <a:t> nodules can lead to ulceration, scarring and mild to moderate vision loss.</a:t>
            </a:r>
            <a:endParaRPr lang="en-US" dirty="0"/>
          </a:p>
        </p:txBody>
      </p:sp>
      <p:pic>
        <p:nvPicPr>
          <p:cNvPr id="6" name="Picture 6" descr="A close up of a persons face&#10;&#10;Description generated with high confidence">
            <a:extLst>
              <a:ext uri="{FF2B5EF4-FFF2-40B4-BE49-F238E27FC236}">
                <a16:creationId xmlns:a16="http://schemas.microsoft.com/office/drawing/2014/main" id="{A110BDBA-EB42-4973-B9E8-286F32BC33C1}"/>
              </a:ext>
            </a:extLst>
          </p:cNvPr>
          <p:cNvPicPr>
            <a:picLocks noChangeAspect="1"/>
          </p:cNvPicPr>
          <p:nvPr/>
        </p:nvPicPr>
        <p:blipFill>
          <a:blip r:embed="rId3"/>
          <a:stretch>
            <a:fillRect/>
          </a:stretch>
        </p:blipFill>
        <p:spPr>
          <a:xfrm>
            <a:off x="336586" y="4918618"/>
            <a:ext cx="3331409" cy="1874305"/>
          </a:xfrm>
          <a:prstGeom prst="rect">
            <a:avLst/>
          </a:prstGeom>
        </p:spPr>
      </p:pic>
      <p:pic>
        <p:nvPicPr>
          <p:cNvPr id="10" name="Picture 10" descr="A picture containing indoor&#10;&#10;Description generated with high confidence">
            <a:extLst>
              <a:ext uri="{FF2B5EF4-FFF2-40B4-BE49-F238E27FC236}">
                <a16:creationId xmlns:a16="http://schemas.microsoft.com/office/drawing/2014/main" id="{D54B9786-AE1C-4242-B78C-EC9694BFBFA2}"/>
              </a:ext>
            </a:extLst>
          </p:cNvPr>
          <p:cNvPicPr>
            <a:picLocks noChangeAspect="1"/>
          </p:cNvPicPr>
          <p:nvPr/>
        </p:nvPicPr>
        <p:blipFill>
          <a:blip r:embed="rId4"/>
          <a:stretch>
            <a:fillRect/>
          </a:stretch>
        </p:blipFill>
        <p:spPr>
          <a:xfrm>
            <a:off x="4450615" y="4917461"/>
            <a:ext cx="2930357" cy="1671081"/>
          </a:xfrm>
          <a:prstGeom prst="rect">
            <a:avLst/>
          </a:prstGeom>
        </p:spPr>
      </p:pic>
      <p:pic>
        <p:nvPicPr>
          <p:cNvPr id="12" name="Picture 12" descr="A picture containing indoor, sitting&#10;&#10;Description generated with high confidence">
            <a:extLst>
              <a:ext uri="{FF2B5EF4-FFF2-40B4-BE49-F238E27FC236}">
                <a16:creationId xmlns:a16="http://schemas.microsoft.com/office/drawing/2014/main" id="{C9CF5D6E-0E35-46EC-BB1A-D86EE73E2DF5}"/>
              </a:ext>
            </a:extLst>
          </p:cNvPr>
          <p:cNvPicPr>
            <a:picLocks noChangeAspect="1"/>
          </p:cNvPicPr>
          <p:nvPr/>
        </p:nvPicPr>
        <p:blipFill>
          <a:blip r:embed="rId5"/>
          <a:stretch>
            <a:fillRect/>
          </a:stretch>
        </p:blipFill>
        <p:spPr>
          <a:xfrm>
            <a:off x="8044638" y="4881562"/>
            <a:ext cx="2952223" cy="1781675"/>
          </a:xfrm>
          <a:prstGeom prst="rect">
            <a:avLst/>
          </a:prstGeom>
        </p:spPr>
      </p:pic>
    </p:spTree>
    <p:extLst>
      <p:ext uri="{BB962C8B-B14F-4D97-AF65-F5344CB8AC3E}">
        <p14:creationId xmlns:p14="http://schemas.microsoft.com/office/powerpoint/2010/main" val="3296724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991F3-A742-4435-A25F-26FDD4F21AA0}"/>
              </a:ext>
            </a:extLst>
          </p:cNvPr>
          <p:cNvSpPr>
            <a:spLocks noGrp="1"/>
          </p:cNvSpPr>
          <p:nvPr>
            <p:ph type="title"/>
          </p:nvPr>
        </p:nvSpPr>
        <p:spPr>
          <a:xfrm>
            <a:off x="1040063" y="-65932"/>
            <a:ext cx="10058400" cy="1371600"/>
          </a:xfrm>
        </p:spPr>
        <p:txBody>
          <a:bodyPr/>
          <a:lstStyle/>
          <a:p>
            <a:pPr algn="ctr"/>
            <a:r>
              <a:rPr lang="en-US"/>
              <a:t>Phlyctenular</a:t>
            </a:r>
            <a:r>
              <a:rPr lang="en-US">
                <a:solidFill>
                  <a:srgbClr val="262626"/>
                </a:solidFill>
              </a:rPr>
              <a:t> Keratoconjunctivitis</a:t>
            </a:r>
            <a:endParaRPr lang="en-US">
              <a:solidFill>
                <a:schemeClr val="tx1"/>
              </a:solidFill>
            </a:endParaRPr>
          </a:p>
        </p:txBody>
      </p:sp>
      <p:sp>
        <p:nvSpPr>
          <p:cNvPr id="3" name="Content Placeholder 2">
            <a:extLst>
              <a:ext uri="{FF2B5EF4-FFF2-40B4-BE49-F238E27FC236}">
                <a16:creationId xmlns:a16="http://schemas.microsoft.com/office/drawing/2014/main" id="{1834A9CC-A30F-48EF-B653-26D03B0E58AE}"/>
              </a:ext>
            </a:extLst>
          </p:cNvPr>
          <p:cNvSpPr>
            <a:spLocks noGrp="1"/>
          </p:cNvSpPr>
          <p:nvPr>
            <p:ph idx="1"/>
          </p:nvPr>
        </p:nvSpPr>
        <p:spPr>
          <a:xfrm>
            <a:off x="1066800" y="1220804"/>
            <a:ext cx="10058400" cy="4573604"/>
          </a:xfrm>
        </p:spPr>
        <p:txBody>
          <a:bodyPr vert="horz" lIns="91440" tIns="45720" rIns="91440" bIns="45720" rtlCol="0" anchor="t">
            <a:normAutofit/>
          </a:bodyPr>
          <a:lstStyle/>
          <a:p>
            <a:r>
              <a:rPr lang="en-US" b="1" dirty="0"/>
              <a:t>Treatment:</a:t>
            </a:r>
            <a:r>
              <a:rPr lang="en-US" dirty="0"/>
              <a:t> </a:t>
            </a:r>
          </a:p>
          <a:p>
            <a:pPr>
              <a:buClr>
                <a:srgbClr val="262626"/>
              </a:buClr>
            </a:pPr>
            <a:endParaRPr lang="en-US" dirty="0"/>
          </a:p>
          <a:p>
            <a:pPr>
              <a:buClr>
                <a:srgbClr val="262626"/>
              </a:buClr>
            </a:pPr>
            <a:r>
              <a:rPr lang="en-US" dirty="0"/>
              <a:t>Topical steroids  (which one depends on severity)</a:t>
            </a:r>
          </a:p>
          <a:p>
            <a:pPr>
              <a:buClr>
                <a:srgbClr val="262626"/>
              </a:buClr>
            </a:pPr>
            <a:r>
              <a:rPr lang="en-US" dirty="0"/>
              <a:t>Cyclosporine A </a:t>
            </a:r>
          </a:p>
          <a:p>
            <a:pPr>
              <a:buClr>
                <a:srgbClr val="262626"/>
              </a:buClr>
            </a:pPr>
            <a:r>
              <a:rPr lang="en-US" dirty="0"/>
              <a:t>Corneal ulceration-- Fluoroquinolones, Cryopreserved amniotic membrane</a:t>
            </a:r>
          </a:p>
          <a:p>
            <a:pPr>
              <a:buClr>
                <a:srgbClr val="262626"/>
              </a:buClr>
            </a:pPr>
            <a:endParaRPr lang="en-US" dirty="0"/>
          </a:p>
          <a:p>
            <a:pPr>
              <a:buClr>
                <a:srgbClr val="262626"/>
              </a:buClr>
            </a:pPr>
            <a:r>
              <a:rPr lang="en-US" dirty="0"/>
              <a:t>In addition to treating the inflammatory response, it is important to decrease the source of antigens inciting the inflammation. </a:t>
            </a:r>
          </a:p>
          <a:p>
            <a:pPr>
              <a:buClr>
                <a:srgbClr val="262626"/>
              </a:buClr>
            </a:pPr>
            <a:r>
              <a:rPr lang="en-US" dirty="0"/>
              <a:t>This usually requires treating the associated blepharitis or underlying infectious process. In cases of blepharitis, lid hygiene with warm compresses (masks) and lid scrubs should be started. </a:t>
            </a:r>
            <a:r>
              <a:rPr lang="en-US" dirty="0" err="1"/>
              <a:t>BlephEx</a:t>
            </a:r>
            <a:r>
              <a:rPr lang="en-US" dirty="0"/>
              <a:t>, </a:t>
            </a:r>
            <a:r>
              <a:rPr lang="en-US" dirty="0" err="1"/>
              <a:t>LIdPro</a:t>
            </a:r>
            <a:r>
              <a:rPr lang="en-US" dirty="0"/>
              <a:t>, pure o.o1% hypochlorous acid (</a:t>
            </a:r>
            <a:r>
              <a:rPr lang="en-US" dirty="0" err="1"/>
              <a:t>HOCl</a:t>
            </a:r>
            <a:r>
              <a:rPr lang="en-US" dirty="0"/>
              <a:t>) (</a:t>
            </a:r>
            <a:r>
              <a:rPr lang="en-US" dirty="0" err="1"/>
              <a:t>Avenova</a:t>
            </a:r>
            <a:r>
              <a:rPr lang="en-US" dirty="0"/>
              <a:t>), Terpinen-4-ol--active ingredient in tea tree oil (</a:t>
            </a:r>
            <a:r>
              <a:rPr lang="en-US" dirty="0" err="1"/>
              <a:t>Cliradex</a:t>
            </a:r>
            <a:r>
              <a:rPr lang="en-US" dirty="0"/>
              <a:t>, </a:t>
            </a:r>
            <a:r>
              <a:rPr lang="en-US" dirty="0" err="1"/>
              <a:t>Cliradex</a:t>
            </a:r>
            <a:r>
              <a:rPr lang="en-US" dirty="0"/>
              <a:t> light) </a:t>
            </a:r>
          </a:p>
          <a:p>
            <a:pPr>
              <a:buClr>
                <a:srgbClr val="262626"/>
              </a:buClr>
            </a:pPr>
            <a:endParaRPr lang="en-US" dirty="0"/>
          </a:p>
          <a:p>
            <a:pPr>
              <a:buClr>
                <a:srgbClr val="262626"/>
              </a:buClr>
            </a:pPr>
            <a:endParaRPr lang="en-US" dirty="0"/>
          </a:p>
        </p:txBody>
      </p:sp>
    </p:spTree>
    <p:extLst>
      <p:ext uri="{BB962C8B-B14F-4D97-AF65-F5344CB8AC3E}">
        <p14:creationId xmlns:p14="http://schemas.microsoft.com/office/powerpoint/2010/main" val="3249096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05A0-DCF2-4336-BEE7-72641220AA37}"/>
              </a:ext>
            </a:extLst>
          </p:cNvPr>
          <p:cNvSpPr>
            <a:spLocks noGrp="1"/>
          </p:cNvSpPr>
          <p:nvPr>
            <p:ph type="title"/>
          </p:nvPr>
        </p:nvSpPr>
        <p:spPr>
          <a:xfrm>
            <a:off x="6579450" y="727627"/>
            <a:ext cx="4957553" cy="1645920"/>
          </a:xfrm>
        </p:spPr>
        <p:txBody>
          <a:bodyPr>
            <a:normAutofit/>
          </a:bodyPr>
          <a:lstStyle/>
          <a:p>
            <a:r>
              <a:rPr lang="en-US" sz="4400"/>
              <a:t>Really, don't scratch that itch!</a:t>
            </a:r>
          </a:p>
        </p:txBody>
      </p:sp>
      <p:sp>
        <p:nvSpPr>
          <p:cNvPr id="12" name="Rectangle 11">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3" name="Picture 3" descr="A close up of a persons eye&#10;&#10;Description generated with high confidence">
            <a:extLst>
              <a:ext uri="{FF2B5EF4-FFF2-40B4-BE49-F238E27FC236}">
                <a16:creationId xmlns:a16="http://schemas.microsoft.com/office/drawing/2014/main" id="{753ABBA1-6038-4279-B25F-19A877898EEE}"/>
              </a:ext>
            </a:extLst>
          </p:cNvPr>
          <p:cNvPicPr>
            <a:picLocks noChangeAspect="1"/>
          </p:cNvPicPr>
          <p:nvPr/>
        </p:nvPicPr>
        <p:blipFill>
          <a:blip r:embed="rId2"/>
          <a:stretch>
            <a:fillRect/>
          </a:stretch>
        </p:blipFill>
        <p:spPr>
          <a:xfrm>
            <a:off x="1204017" y="1809476"/>
            <a:ext cx="4414438" cy="3251857"/>
          </a:xfrm>
          <a:prstGeom prst="rect">
            <a:avLst/>
          </a:prstGeom>
        </p:spPr>
      </p:pic>
      <p:sp>
        <p:nvSpPr>
          <p:cNvPr id="7" name="Content Placeholder 6">
            <a:extLst>
              <a:ext uri="{FF2B5EF4-FFF2-40B4-BE49-F238E27FC236}">
                <a16:creationId xmlns:a16="http://schemas.microsoft.com/office/drawing/2014/main" id="{23DD81C0-30D2-4F27-A571-3289EB46AAB1}"/>
              </a:ext>
            </a:extLst>
          </p:cNvPr>
          <p:cNvSpPr>
            <a:spLocks noGrp="1"/>
          </p:cNvSpPr>
          <p:nvPr>
            <p:ph idx="1"/>
          </p:nvPr>
        </p:nvSpPr>
        <p:spPr>
          <a:xfrm>
            <a:off x="6579450" y="2538919"/>
            <a:ext cx="4957554" cy="3496120"/>
          </a:xfrm>
        </p:spPr>
        <p:txBody>
          <a:bodyPr vert="horz" lIns="91440" tIns="45720" rIns="91440" bIns="45720" rtlCol="0">
            <a:normAutofit/>
          </a:bodyPr>
          <a:lstStyle/>
          <a:p>
            <a:pPr>
              <a:lnSpc>
                <a:spcPct val="90000"/>
              </a:lnSpc>
            </a:pPr>
            <a:r>
              <a:rPr lang="en-US">
                <a:latin typeface="Arial"/>
                <a:ea typeface="Arial"/>
                <a:cs typeface="Arial"/>
              </a:rPr>
              <a:t>Clinician and researcher </a:t>
            </a:r>
            <a:r>
              <a:rPr lang="en-US" b="1">
                <a:latin typeface="Arial"/>
                <a:ea typeface="Arial"/>
                <a:cs typeface="Arial"/>
              </a:rPr>
              <a:t>Damien </a:t>
            </a:r>
            <a:r>
              <a:rPr lang="en-US" b="1" err="1">
                <a:latin typeface="Arial"/>
                <a:ea typeface="Arial"/>
                <a:cs typeface="Arial"/>
              </a:rPr>
              <a:t>Gatinel</a:t>
            </a:r>
            <a:r>
              <a:rPr lang="en-US" b="1">
                <a:latin typeface="Arial"/>
                <a:ea typeface="Arial"/>
                <a:cs typeface="Arial"/>
              </a:rPr>
              <a:t>, PhD, MD,</a:t>
            </a:r>
            <a:r>
              <a:rPr lang="en-US">
                <a:latin typeface="Arial"/>
                <a:ea typeface="Arial"/>
                <a:cs typeface="Arial"/>
              </a:rPr>
              <a:t> strongly believes that keratoconus is caused by patients rubbing their eyes and sleeping with their faces against the pillow.</a:t>
            </a:r>
          </a:p>
          <a:p>
            <a:pPr>
              <a:lnSpc>
                <a:spcPct val="90000"/>
              </a:lnSpc>
              <a:buClr>
                <a:srgbClr val="262626"/>
              </a:buClr>
            </a:pPr>
            <a:r>
              <a:rPr lang="en-US">
                <a:latin typeface="Arial"/>
                <a:ea typeface="Arial"/>
                <a:cs typeface="Arial"/>
              </a:rPr>
              <a:t>In his experience: "KCN progression has only been observed in patients who admit to being unable to abandon their eye rubbing habit. This is strong indirect evidence that eye rubbing is the root cause of the KCN. Documentation of each of these cases are accessible through the following website: </a:t>
            </a:r>
            <a:r>
              <a:rPr lang="en-US">
                <a:latin typeface="Arial"/>
                <a:ea typeface="Arial"/>
                <a:cs typeface="Arial"/>
                <a:hlinkClick r:id="rId3"/>
              </a:rPr>
              <a:t>https://defeatkeratoconus.com/</a:t>
            </a:r>
            <a:r>
              <a:rPr lang="en-US">
                <a:latin typeface="Arial"/>
                <a:ea typeface="Arial"/>
                <a:cs typeface="Arial"/>
              </a:rPr>
              <a:t>."</a:t>
            </a:r>
            <a:endParaRPr lang="en-US">
              <a:latin typeface="Century Gothic"/>
              <a:ea typeface="Arial"/>
              <a:cs typeface="Arial"/>
            </a:endParaRPr>
          </a:p>
          <a:p>
            <a:pPr>
              <a:lnSpc>
                <a:spcPct val="90000"/>
              </a:lnSpc>
              <a:buClr>
                <a:srgbClr val="262626"/>
              </a:buClr>
            </a:pPr>
            <a:endParaRPr lang="en-US">
              <a:latin typeface="Arial"/>
              <a:cs typeface="Arial"/>
            </a:endParaRPr>
          </a:p>
          <a:p>
            <a:pPr>
              <a:lnSpc>
                <a:spcPct val="90000"/>
              </a:lnSpc>
              <a:buClr>
                <a:srgbClr val="262626"/>
              </a:buClr>
            </a:pPr>
            <a:endParaRPr lang="en-US">
              <a:latin typeface="Arial"/>
              <a:cs typeface="Arial"/>
            </a:endParaRPr>
          </a:p>
          <a:p>
            <a:pPr>
              <a:lnSpc>
                <a:spcPct val="90000"/>
              </a:lnSpc>
              <a:buClr>
                <a:srgbClr val="262626"/>
              </a:buClr>
            </a:pPr>
            <a:endParaRPr lang="en-US">
              <a:latin typeface="Arial"/>
              <a:cs typeface="Arial"/>
            </a:endParaRPr>
          </a:p>
        </p:txBody>
      </p:sp>
    </p:spTree>
    <p:extLst>
      <p:ext uri="{BB962C8B-B14F-4D97-AF65-F5344CB8AC3E}">
        <p14:creationId xmlns:p14="http://schemas.microsoft.com/office/powerpoint/2010/main" val="1121891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294C-D11B-46C8-BD33-982CA2CAB678}"/>
              </a:ext>
            </a:extLst>
          </p:cNvPr>
          <p:cNvSpPr>
            <a:spLocks noGrp="1"/>
          </p:cNvSpPr>
          <p:nvPr>
            <p:ph type="title"/>
          </p:nvPr>
        </p:nvSpPr>
        <p:spPr/>
        <p:txBody>
          <a:bodyPr/>
          <a:lstStyle/>
          <a:p>
            <a:r>
              <a:rPr lang="en-US">
                <a:ea typeface="+mj-lt"/>
                <a:cs typeface="+mj-lt"/>
              </a:rPr>
              <a:t>X-Linking</a:t>
            </a:r>
            <a:endParaRPr lang="en-US"/>
          </a:p>
        </p:txBody>
      </p:sp>
      <p:sp>
        <p:nvSpPr>
          <p:cNvPr id="3" name="Content Placeholder 2">
            <a:extLst>
              <a:ext uri="{FF2B5EF4-FFF2-40B4-BE49-F238E27FC236}">
                <a16:creationId xmlns:a16="http://schemas.microsoft.com/office/drawing/2014/main" id="{38433C93-92F6-475E-9C59-97924799D528}"/>
              </a:ext>
            </a:extLst>
          </p:cNvPr>
          <p:cNvSpPr>
            <a:spLocks noGrp="1"/>
          </p:cNvSpPr>
          <p:nvPr>
            <p:ph idx="1"/>
          </p:nvPr>
        </p:nvSpPr>
        <p:spPr/>
        <p:txBody>
          <a:bodyPr vert="horz" lIns="91440" tIns="45720" rIns="91440" bIns="45720" rtlCol="0" anchor="t">
            <a:normAutofit/>
          </a:bodyPr>
          <a:lstStyle/>
          <a:p>
            <a:r>
              <a:rPr lang="en-US" dirty="0"/>
              <a:t>All k-conus </a:t>
            </a:r>
            <a:r>
              <a:rPr lang="en-US" dirty="0" err="1"/>
              <a:t>pt</a:t>
            </a:r>
            <a:endParaRPr lang="en-US" dirty="0"/>
          </a:p>
          <a:p>
            <a:pPr>
              <a:buClr>
                <a:srgbClr val="262626"/>
              </a:buClr>
            </a:pPr>
            <a:r>
              <a:rPr lang="en-US" dirty="0"/>
              <a:t>Cold compresses</a:t>
            </a:r>
          </a:p>
          <a:p>
            <a:pPr>
              <a:buClr>
                <a:srgbClr val="262626"/>
              </a:buClr>
            </a:pPr>
            <a:r>
              <a:rPr lang="en-US" dirty="0"/>
              <a:t>Antihistamine</a:t>
            </a:r>
          </a:p>
          <a:p>
            <a:pPr>
              <a:buClr>
                <a:srgbClr val="262626"/>
              </a:buClr>
            </a:pPr>
            <a:r>
              <a:rPr lang="en-US" dirty="0"/>
              <a:t>PT EDU</a:t>
            </a:r>
          </a:p>
          <a:p>
            <a:pPr>
              <a:buClr>
                <a:srgbClr val="262626"/>
              </a:buClr>
            </a:pPr>
            <a:r>
              <a:rPr lang="en-US" dirty="0"/>
              <a:t>Not to rub eyes and family history</a:t>
            </a:r>
          </a:p>
        </p:txBody>
      </p:sp>
    </p:spTree>
    <p:extLst>
      <p:ext uri="{BB962C8B-B14F-4D97-AF65-F5344CB8AC3E}">
        <p14:creationId xmlns:p14="http://schemas.microsoft.com/office/powerpoint/2010/main" val="24272806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939FC-9C3C-493D-B9A9-54FE1F50A7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8CE485-BEAC-4DF1-A278-D466C89EEA6E}"/>
              </a:ext>
            </a:extLst>
          </p:cNvPr>
          <p:cNvSpPr>
            <a:spLocks noGrp="1"/>
          </p:cNvSpPr>
          <p:nvPr>
            <p:ph idx="1"/>
          </p:nvPr>
        </p:nvSpPr>
        <p:spPr/>
        <p:txBody>
          <a:bodyPr vert="horz" lIns="91440" tIns="45720" rIns="91440" bIns="45720" rtlCol="0" anchor="t">
            <a:normAutofit/>
          </a:bodyPr>
          <a:lstStyle/>
          <a:p>
            <a:pPr marL="0" indent="0">
              <a:buNone/>
            </a:pPr>
            <a:endParaRPr lang="en-US" dirty="0"/>
          </a:p>
        </p:txBody>
      </p:sp>
      <p:pic>
        <p:nvPicPr>
          <p:cNvPr id="4" name="Picture 4" descr="A picture containing clipart&#10;&#10;Description generated with high confidence">
            <a:extLst>
              <a:ext uri="{FF2B5EF4-FFF2-40B4-BE49-F238E27FC236}">
                <a16:creationId xmlns:a16="http://schemas.microsoft.com/office/drawing/2014/main" id="{75A56A6D-33D1-4B0A-9BA9-26093AEF6956}"/>
              </a:ext>
            </a:extLst>
          </p:cNvPr>
          <p:cNvPicPr>
            <a:picLocks noChangeAspect="1"/>
          </p:cNvPicPr>
          <p:nvPr/>
        </p:nvPicPr>
        <p:blipFill>
          <a:blip r:embed="rId2"/>
          <a:stretch>
            <a:fillRect/>
          </a:stretch>
        </p:blipFill>
        <p:spPr>
          <a:xfrm>
            <a:off x="592347" y="802152"/>
            <a:ext cx="10993672" cy="5386530"/>
          </a:xfrm>
          <a:prstGeom prst="rect">
            <a:avLst/>
          </a:prstGeom>
        </p:spPr>
      </p:pic>
    </p:spTree>
    <p:extLst>
      <p:ext uri="{BB962C8B-B14F-4D97-AF65-F5344CB8AC3E}">
        <p14:creationId xmlns:p14="http://schemas.microsoft.com/office/powerpoint/2010/main" val="3950100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2" name="Title 1">
            <a:extLst>
              <a:ext uri="{FF2B5EF4-FFF2-40B4-BE49-F238E27FC236}">
                <a16:creationId xmlns:a16="http://schemas.microsoft.com/office/drawing/2014/main" id="{A5884493-92C9-0442-4172-FA52CDB699D2}"/>
              </a:ext>
            </a:extLst>
          </p:cNvPr>
          <p:cNvSpPr>
            <a:spLocks noGrp="1"/>
          </p:cNvSpPr>
          <p:nvPr>
            <p:ph type="title"/>
          </p:nvPr>
        </p:nvSpPr>
        <p:spPr>
          <a:xfrm>
            <a:off x="458587" y="340271"/>
            <a:ext cx="3765200" cy="5709931"/>
          </a:xfrm>
        </p:spPr>
        <p:txBody>
          <a:bodyPr>
            <a:normAutofit/>
          </a:bodyPr>
          <a:lstStyle/>
          <a:p>
            <a:pPr algn="ctr"/>
            <a:r>
              <a:rPr lang="en-US" sz="4400"/>
              <a:t>Honey Time</a:t>
            </a:r>
          </a:p>
        </p:txBody>
      </p:sp>
      <p:pic>
        <p:nvPicPr>
          <p:cNvPr id="4" name="Picture 4" descr="A picture containing grass, outdoor, tree&#10;&#10;Description automatically generated">
            <a:extLst>
              <a:ext uri="{FF2B5EF4-FFF2-40B4-BE49-F238E27FC236}">
                <a16:creationId xmlns:a16="http://schemas.microsoft.com/office/drawing/2014/main" id="{E15247D4-466A-611B-06AA-DE558B25A556}"/>
              </a:ext>
            </a:extLst>
          </p:cNvPr>
          <p:cNvPicPr>
            <a:picLocks noGrp="1" noChangeAspect="1"/>
          </p:cNvPicPr>
          <p:nvPr>
            <p:ph idx="1"/>
          </p:nvPr>
        </p:nvPicPr>
        <p:blipFill>
          <a:blip r:embed="rId2"/>
          <a:stretch>
            <a:fillRect/>
          </a:stretch>
        </p:blipFill>
        <p:spPr>
          <a:xfrm>
            <a:off x="4719259" y="-473920"/>
            <a:ext cx="2676313" cy="4598742"/>
          </a:xfrm>
        </p:spPr>
      </p:pic>
      <p:pic>
        <p:nvPicPr>
          <p:cNvPr id="5" name="Picture 5" descr="A picture containing person, person, indoor, preparing&#10;&#10;Description automatically generated">
            <a:extLst>
              <a:ext uri="{FF2B5EF4-FFF2-40B4-BE49-F238E27FC236}">
                <a16:creationId xmlns:a16="http://schemas.microsoft.com/office/drawing/2014/main" id="{540F2D38-746E-75DE-C3B6-1D387427A28C}"/>
              </a:ext>
            </a:extLst>
          </p:cNvPr>
          <p:cNvPicPr>
            <a:picLocks noChangeAspect="1"/>
          </p:cNvPicPr>
          <p:nvPr/>
        </p:nvPicPr>
        <p:blipFill>
          <a:blip r:embed="rId3"/>
          <a:stretch>
            <a:fillRect/>
          </a:stretch>
        </p:blipFill>
        <p:spPr>
          <a:xfrm>
            <a:off x="7688893" y="3197269"/>
            <a:ext cx="2743200" cy="3657600"/>
          </a:xfrm>
          <a:prstGeom prst="rect">
            <a:avLst/>
          </a:prstGeom>
        </p:spPr>
      </p:pic>
      <p:pic>
        <p:nvPicPr>
          <p:cNvPr id="7" name="Picture 8" descr="A picture containing person, cooking&#10;&#10;Description automatically generated">
            <a:extLst>
              <a:ext uri="{FF2B5EF4-FFF2-40B4-BE49-F238E27FC236}">
                <a16:creationId xmlns:a16="http://schemas.microsoft.com/office/drawing/2014/main" id="{9330A7F4-8DE5-8D01-6B74-1BE67BC7619C}"/>
              </a:ext>
            </a:extLst>
          </p:cNvPr>
          <p:cNvPicPr>
            <a:picLocks noChangeAspect="1"/>
          </p:cNvPicPr>
          <p:nvPr/>
        </p:nvPicPr>
        <p:blipFill>
          <a:blip r:embed="rId4"/>
          <a:stretch>
            <a:fillRect/>
          </a:stretch>
        </p:blipFill>
        <p:spPr>
          <a:xfrm>
            <a:off x="14818291" y="1203543"/>
            <a:ext cx="2941528" cy="3918558"/>
          </a:xfrm>
          <a:prstGeom prst="rect">
            <a:avLst/>
          </a:prstGeom>
        </p:spPr>
      </p:pic>
      <p:pic>
        <p:nvPicPr>
          <p:cNvPr id="9" name="Picture 10">
            <a:extLst>
              <a:ext uri="{FF2B5EF4-FFF2-40B4-BE49-F238E27FC236}">
                <a16:creationId xmlns:a16="http://schemas.microsoft.com/office/drawing/2014/main" id="{1311771E-E1F8-CBD9-3667-69FFD4320D77}"/>
              </a:ext>
            </a:extLst>
          </p:cNvPr>
          <p:cNvPicPr>
            <a:picLocks noChangeAspect="1"/>
          </p:cNvPicPr>
          <p:nvPr/>
        </p:nvPicPr>
        <p:blipFill>
          <a:blip r:embed="rId5"/>
          <a:stretch>
            <a:fillRect/>
          </a:stretch>
        </p:blipFill>
        <p:spPr>
          <a:xfrm>
            <a:off x="9452977" y="3131"/>
            <a:ext cx="2743200" cy="3657600"/>
          </a:xfrm>
          <a:prstGeom prst="rect">
            <a:avLst/>
          </a:prstGeom>
        </p:spPr>
      </p:pic>
      <p:pic>
        <p:nvPicPr>
          <p:cNvPr id="11" name="Picture 12" descr="A picture containing grass, outdoor, tree&#10;&#10;Description automatically generated">
            <a:extLst>
              <a:ext uri="{FF2B5EF4-FFF2-40B4-BE49-F238E27FC236}">
                <a16:creationId xmlns:a16="http://schemas.microsoft.com/office/drawing/2014/main" id="{C20B248B-2935-D37E-2A70-CBB54D3EB5FC}"/>
              </a:ext>
            </a:extLst>
          </p:cNvPr>
          <p:cNvPicPr>
            <a:picLocks noChangeAspect="1"/>
          </p:cNvPicPr>
          <p:nvPr/>
        </p:nvPicPr>
        <p:blipFill>
          <a:blip r:embed="rId6"/>
          <a:stretch>
            <a:fillRect/>
          </a:stretch>
        </p:blipFill>
        <p:spPr>
          <a:xfrm>
            <a:off x="7093907" y="-497911"/>
            <a:ext cx="3233801" cy="4158640"/>
          </a:xfrm>
          <a:prstGeom prst="rect">
            <a:avLst/>
          </a:prstGeom>
        </p:spPr>
      </p:pic>
      <p:pic>
        <p:nvPicPr>
          <p:cNvPr id="15" name="Picture 18" descr="A picture containing grass, outdoor, tree, sky&#10;&#10;Description automatically generated">
            <a:extLst>
              <a:ext uri="{FF2B5EF4-FFF2-40B4-BE49-F238E27FC236}">
                <a16:creationId xmlns:a16="http://schemas.microsoft.com/office/drawing/2014/main" id="{99B9285A-0A16-9BEA-3D11-005CE4F1124B}"/>
              </a:ext>
            </a:extLst>
          </p:cNvPr>
          <p:cNvPicPr>
            <a:picLocks noChangeAspect="1"/>
          </p:cNvPicPr>
          <p:nvPr/>
        </p:nvPicPr>
        <p:blipFill>
          <a:blip r:embed="rId7"/>
          <a:stretch>
            <a:fillRect/>
          </a:stretch>
        </p:blipFill>
        <p:spPr>
          <a:xfrm>
            <a:off x="4724400" y="3165953"/>
            <a:ext cx="2972842" cy="3730669"/>
          </a:xfrm>
          <a:prstGeom prst="rect">
            <a:avLst/>
          </a:prstGeom>
        </p:spPr>
      </p:pic>
      <p:pic>
        <p:nvPicPr>
          <p:cNvPr id="21" name="Picture 21" descr="A picture containing ground, blender, trash, dirty&#10;&#10;Description automatically generated">
            <a:extLst>
              <a:ext uri="{FF2B5EF4-FFF2-40B4-BE49-F238E27FC236}">
                <a16:creationId xmlns:a16="http://schemas.microsoft.com/office/drawing/2014/main" id="{9748D4AD-1860-D7C6-3EDF-F0D6E2399DF6}"/>
              </a:ext>
            </a:extLst>
          </p:cNvPr>
          <p:cNvPicPr>
            <a:picLocks noChangeAspect="1"/>
          </p:cNvPicPr>
          <p:nvPr/>
        </p:nvPicPr>
        <p:blipFill>
          <a:blip r:embed="rId8"/>
          <a:stretch>
            <a:fillRect/>
          </a:stretch>
        </p:blipFill>
        <p:spPr>
          <a:xfrm>
            <a:off x="9954016" y="3561330"/>
            <a:ext cx="2743200" cy="1823013"/>
          </a:xfrm>
          <a:prstGeom prst="rect">
            <a:avLst/>
          </a:prstGeom>
        </p:spPr>
      </p:pic>
      <p:pic>
        <p:nvPicPr>
          <p:cNvPr id="22" name="Picture 23">
            <a:extLst>
              <a:ext uri="{FF2B5EF4-FFF2-40B4-BE49-F238E27FC236}">
                <a16:creationId xmlns:a16="http://schemas.microsoft.com/office/drawing/2014/main" id="{CC588ECB-F05F-B334-6069-2EF6898D7F36}"/>
              </a:ext>
            </a:extLst>
          </p:cNvPr>
          <p:cNvPicPr>
            <a:picLocks noChangeAspect="1"/>
          </p:cNvPicPr>
          <p:nvPr/>
        </p:nvPicPr>
        <p:blipFill>
          <a:blip r:embed="rId9"/>
          <a:stretch>
            <a:fillRect/>
          </a:stretch>
        </p:blipFill>
        <p:spPr>
          <a:xfrm>
            <a:off x="10089715" y="5385670"/>
            <a:ext cx="2743200" cy="2057400"/>
          </a:xfrm>
          <a:prstGeom prst="rect">
            <a:avLst/>
          </a:prstGeom>
        </p:spPr>
      </p:pic>
    </p:spTree>
    <p:extLst>
      <p:ext uri="{BB962C8B-B14F-4D97-AF65-F5344CB8AC3E}">
        <p14:creationId xmlns:p14="http://schemas.microsoft.com/office/powerpoint/2010/main" val="4013609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15" name="Rectangle 10">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drawing of a person&#10;&#10;Description generated with high confidence">
            <a:extLst>
              <a:ext uri="{FF2B5EF4-FFF2-40B4-BE49-F238E27FC236}">
                <a16:creationId xmlns:a16="http://schemas.microsoft.com/office/drawing/2014/main" id="{DBF4B4B5-6AC5-401D-9294-F19ADD388C92}"/>
              </a:ext>
            </a:extLst>
          </p:cNvPr>
          <p:cNvPicPr>
            <a:picLocks noChangeAspect="1"/>
          </p:cNvPicPr>
          <p:nvPr/>
        </p:nvPicPr>
        <p:blipFill>
          <a:blip r:embed="rId2"/>
          <a:stretch>
            <a:fillRect/>
          </a:stretch>
        </p:blipFill>
        <p:spPr>
          <a:xfrm>
            <a:off x="5977266" y="643468"/>
            <a:ext cx="4260534" cy="5410202"/>
          </a:xfrm>
          <a:prstGeom prst="rect">
            <a:avLst/>
          </a:prstGeom>
        </p:spPr>
      </p:pic>
      <p:sp>
        <p:nvSpPr>
          <p:cNvPr id="13" name="Rectangle 12">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3">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3E4DE5B-DB56-4DBD-9B0E-1D623F5A3B84}"/>
              </a:ext>
            </a:extLst>
          </p:cNvPr>
          <p:cNvSpPr>
            <a:spLocks noGrp="1"/>
          </p:cNvSpPr>
          <p:nvPr>
            <p:ph type="title"/>
          </p:nvPr>
        </p:nvSpPr>
        <p:spPr>
          <a:xfrm>
            <a:off x="372036" y="591273"/>
            <a:ext cx="3765165" cy="1679257"/>
          </a:xfrm>
        </p:spPr>
        <p:txBody>
          <a:bodyPr>
            <a:normAutofit/>
          </a:bodyPr>
          <a:lstStyle/>
          <a:p>
            <a:r>
              <a:rPr lang="en-US" sz="3200">
                <a:solidFill>
                  <a:srgbClr val="FFFFFF"/>
                </a:solidFill>
              </a:rPr>
              <a:t>Ocular Allergic Conjunctivitis </a:t>
            </a:r>
          </a:p>
        </p:txBody>
      </p:sp>
      <p:sp>
        <p:nvSpPr>
          <p:cNvPr id="3" name="Content Placeholder 2">
            <a:extLst>
              <a:ext uri="{FF2B5EF4-FFF2-40B4-BE49-F238E27FC236}">
                <a16:creationId xmlns:a16="http://schemas.microsoft.com/office/drawing/2014/main" id="{7E956E58-E286-4B57-8862-0303B1CA238C}"/>
              </a:ext>
            </a:extLst>
          </p:cNvPr>
          <p:cNvSpPr>
            <a:spLocks noGrp="1"/>
          </p:cNvSpPr>
          <p:nvPr>
            <p:ph idx="1"/>
          </p:nvPr>
        </p:nvSpPr>
        <p:spPr>
          <a:xfrm>
            <a:off x="549392" y="2194474"/>
            <a:ext cx="2909315" cy="4756893"/>
          </a:xfrm>
        </p:spPr>
        <p:txBody>
          <a:bodyPr vert="horz" lIns="91440" tIns="45720" rIns="91440" bIns="45720" rtlCol="0" anchor="t">
            <a:noAutofit/>
          </a:bodyPr>
          <a:lstStyle/>
          <a:p>
            <a:r>
              <a:rPr lang="en-US" sz="2000" dirty="0">
                <a:solidFill>
                  <a:srgbClr val="FFFFFF"/>
                </a:solidFill>
              </a:rPr>
              <a:t>Simple Allergic Conjunctivitis:</a:t>
            </a:r>
          </a:p>
          <a:p>
            <a:pPr lvl="1"/>
            <a:r>
              <a:rPr lang="en-US" sz="2000" dirty="0">
                <a:solidFill>
                  <a:srgbClr val="FFFFFF"/>
                </a:solidFill>
              </a:rPr>
              <a:t>Seasonal -SAC</a:t>
            </a:r>
          </a:p>
          <a:p>
            <a:pPr lvl="1"/>
            <a:r>
              <a:rPr lang="en-US" sz="2000" dirty="0">
                <a:solidFill>
                  <a:srgbClr val="FFFFFF"/>
                </a:solidFill>
              </a:rPr>
              <a:t>Perennial -PAC</a:t>
            </a:r>
          </a:p>
          <a:p>
            <a:r>
              <a:rPr lang="en-US" sz="2000" dirty="0">
                <a:solidFill>
                  <a:srgbClr val="FFFFFF"/>
                </a:solidFill>
              </a:rPr>
              <a:t>Vernal Keratoconjunctivitis</a:t>
            </a:r>
          </a:p>
          <a:p>
            <a:pPr>
              <a:buClr>
                <a:srgbClr val="262626"/>
              </a:buClr>
            </a:pPr>
            <a:r>
              <a:rPr lang="en-US" sz="2000" dirty="0">
                <a:solidFill>
                  <a:srgbClr val="FFFFFF"/>
                </a:solidFill>
              </a:rPr>
              <a:t>Atopic</a:t>
            </a:r>
          </a:p>
          <a:p>
            <a:pPr>
              <a:buClr>
                <a:srgbClr val="262626"/>
              </a:buClr>
            </a:pPr>
            <a:r>
              <a:rPr lang="en-US" sz="2000" dirty="0">
                <a:solidFill>
                  <a:srgbClr val="FFFFFF"/>
                </a:solidFill>
              </a:rPr>
              <a:t>Giant Papillary Conjunctivitis</a:t>
            </a:r>
          </a:p>
          <a:p>
            <a:r>
              <a:rPr lang="en-US" sz="2000" dirty="0">
                <a:solidFill>
                  <a:srgbClr val="FFFFFF"/>
                </a:solidFill>
              </a:rPr>
              <a:t>Contact Dermatitis</a:t>
            </a:r>
          </a:p>
          <a:p>
            <a:pPr>
              <a:buClr>
                <a:srgbClr val="262626"/>
              </a:buClr>
            </a:pPr>
            <a:r>
              <a:rPr lang="en-US" sz="2000" dirty="0" err="1">
                <a:solidFill>
                  <a:srgbClr val="FFFFFF"/>
                </a:solidFill>
              </a:rPr>
              <a:t>Phlyctenular</a:t>
            </a:r>
            <a:endParaRPr lang="en-US" sz="2000">
              <a:solidFill>
                <a:srgbClr val="FFFFFF"/>
              </a:solidFill>
            </a:endParaRPr>
          </a:p>
          <a:p>
            <a:pPr>
              <a:buClr>
                <a:srgbClr val="262626"/>
              </a:buClr>
            </a:pPr>
            <a:endParaRPr lang="en-US" sz="1600">
              <a:solidFill>
                <a:srgbClr val="FFFFFF"/>
              </a:solidFill>
            </a:endParaRPr>
          </a:p>
          <a:p>
            <a:pPr>
              <a:buClr>
                <a:srgbClr val="262626"/>
              </a:buClr>
            </a:pPr>
            <a:endParaRPr lang="en-US" sz="1600">
              <a:solidFill>
                <a:srgbClr val="FFFFFF"/>
              </a:solidFill>
            </a:endParaRPr>
          </a:p>
          <a:p>
            <a:pPr>
              <a:buClr>
                <a:srgbClr val="262626"/>
              </a:buClr>
            </a:pPr>
            <a:endParaRPr lang="en-US" sz="1600">
              <a:solidFill>
                <a:srgbClr val="FFFFFF"/>
              </a:solidFill>
            </a:endParaRPr>
          </a:p>
        </p:txBody>
      </p:sp>
    </p:spTree>
    <p:extLst>
      <p:ext uri="{BB962C8B-B14F-4D97-AF65-F5344CB8AC3E}">
        <p14:creationId xmlns:p14="http://schemas.microsoft.com/office/powerpoint/2010/main" val="1792132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565B2778-6678-45B6-9A79-C0910CFCA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2E397D3-EDD8-439B-9C96-3EDE766FD102}"/>
              </a:ext>
            </a:extLst>
          </p:cNvPr>
          <p:cNvSpPr>
            <a:spLocks noGrp="1"/>
          </p:cNvSpPr>
          <p:nvPr>
            <p:ph type="title"/>
          </p:nvPr>
        </p:nvSpPr>
        <p:spPr>
          <a:xfrm>
            <a:off x="868680" y="642593"/>
            <a:ext cx="6281928" cy="1744183"/>
          </a:xfrm>
        </p:spPr>
        <p:txBody>
          <a:bodyPr>
            <a:normAutofit/>
          </a:bodyPr>
          <a:lstStyle/>
          <a:p>
            <a:r>
              <a:rPr lang="en-US"/>
              <a:t>How many people have it?</a:t>
            </a:r>
          </a:p>
        </p:txBody>
      </p:sp>
      <p:sp>
        <p:nvSpPr>
          <p:cNvPr id="3" name="Content Placeholder 2">
            <a:extLst>
              <a:ext uri="{FF2B5EF4-FFF2-40B4-BE49-F238E27FC236}">
                <a16:creationId xmlns:a16="http://schemas.microsoft.com/office/drawing/2014/main" id="{6E14C10F-BD71-4D20-A5FE-03816E863EE2}"/>
              </a:ext>
            </a:extLst>
          </p:cNvPr>
          <p:cNvSpPr>
            <a:spLocks noGrp="1"/>
          </p:cNvSpPr>
          <p:nvPr>
            <p:ph idx="1"/>
          </p:nvPr>
        </p:nvSpPr>
        <p:spPr>
          <a:xfrm>
            <a:off x="357201" y="2386584"/>
            <a:ext cx="6793407" cy="3951168"/>
          </a:xfrm>
        </p:spPr>
        <p:txBody>
          <a:bodyPr vert="horz" lIns="91440" tIns="45720" rIns="91440" bIns="45720" rtlCol="0" anchor="t">
            <a:normAutofit/>
          </a:bodyPr>
          <a:lstStyle/>
          <a:p>
            <a:pPr>
              <a:buFont typeface="Wingdings" pitchFamily="18" charset="0"/>
              <a:buChar char="v"/>
            </a:pPr>
            <a:r>
              <a:rPr lang="en-US" sz="2000" dirty="0"/>
              <a:t>50 million people in the US have seasonal allergies </a:t>
            </a:r>
            <a:endParaRPr lang="en-US"/>
          </a:p>
          <a:p>
            <a:pPr>
              <a:buClr>
                <a:srgbClr val="262626"/>
              </a:buClr>
              <a:buFont typeface="Wingdings" pitchFamily="18" charset="0"/>
              <a:buChar char="v"/>
            </a:pPr>
            <a:endParaRPr lang="en-US" sz="2000" dirty="0"/>
          </a:p>
          <a:p>
            <a:pPr>
              <a:buClr>
                <a:srgbClr val="262626"/>
              </a:buClr>
              <a:buFont typeface="Wingdings" pitchFamily="18" charset="0"/>
              <a:buChar char="v"/>
            </a:pPr>
            <a:r>
              <a:rPr lang="en-US" sz="2000" dirty="0"/>
              <a:t>Break down: 30% adults, 40% kids and the numbers are climbing every year</a:t>
            </a:r>
          </a:p>
          <a:p>
            <a:pPr>
              <a:buClr>
                <a:srgbClr val="262626"/>
              </a:buClr>
            </a:pPr>
            <a:endParaRPr lang="en-US" sz="2000" dirty="0"/>
          </a:p>
          <a:p>
            <a:pPr>
              <a:buClr>
                <a:srgbClr val="262626"/>
              </a:buClr>
              <a:buFont typeface="Wingdings" pitchFamily="18" charset="0"/>
              <a:buChar char="v"/>
            </a:pPr>
            <a:r>
              <a:rPr lang="en-US" sz="2000" dirty="0"/>
              <a:t>Over half have some form of ocular allergy!</a:t>
            </a:r>
          </a:p>
          <a:p>
            <a:pPr marL="0" indent="0">
              <a:buNone/>
            </a:pPr>
            <a:endParaRPr lang="en-US" sz="2000" dirty="0"/>
          </a:p>
          <a:p>
            <a:pPr>
              <a:buFont typeface="Wingdings" pitchFamily="18" charset="0"/>
              <a:buChar char="v"/>
            </a:pPr>
            <a:r>
              <a:rPr lang="en-US" sz="2000" dirty="0"/>
              <a:t>A. Pitt and colleagues found that </a:t>
            </a:r>
            <a:r>
              <a:rPr lang="en-US" sz="2000" u="sng" dirty="0"/>
              <a:t>only 10%</a:t>
            </a:r>
            <a:r>
              <a:rPr lang="en-US" sz="2000" dirty="0"/>
              <a:t> of patients with symptoms of allergic conjunctivitis sought medical attention for their condition</a:t>
            </a:r>
          </a:p>
        </p:txBody>
      </p:sp>
      <p:sp useBgFill="1">
        <p:nvSpPr>
          <p:cNvPr id="16" name="Rectangle 12">
            <a:extLst>
              <a:ext uri="{FF2B5EF4-FFF2-40B4-BE49-F238E27FC236}">
                <a16:creationId xmlns:a16="http://schemas.microsoft.com/office/drawing/2014/main" id="{82C57F61-3F6E-4BE5-B964-003AA9B35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group of people posing for the camera&#10;&#10;Description generated with very high confidence">
            <a:extLst>
              <a:ext uri="{FF2B5EF4-FFF2-40B4-BE49-F238E27FC236}">
                <a16:creationId xmlns:a16="http://schemas.microsoft.com/office/drawing/2014/main" id="{52E0265E-1D91-447E-A1F9-FF80FD1C78CD}"/>
              </a:ext>
            </a:extLst>
          </p:cNvPr>
          <p:cNvPicPr>
            <a:picLocks noChangeAspect="1"/>
          </p:cNvPicPr>
          <p:nvPr/>
        </p:nvPicPr>
        <p:blipFill>
          <a:blip r:embed="rId2"/>
          <a:stretch>
            <a:fillRect/>
          </a:stretch>
        </p:blipFill>
        <p:spPr>
          <a:xfrm>
            <a:off x="8016816" y="756294"/>
            <a:ext cx="3986890" cy="5367477"/>
          </a:xfrm>
          <a:prstGeom prst="rect">
            <a:avLst/>
          </a:prstGeom>
        </p:spPr>
      </p:pic>
    </p:spTree>
    <p:extLst>
      <p:ext uri="{BB962C8B-B14F-4D97-AF65-F5344CB8AC3E}">
        <p14:creationId xmlns:p14="http://schemas.microsoft.com/office/powerpoint/2010/main" val="2857242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9B969E-CD96-4162-BA90-449BBDA95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3162"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B6401A4-FEE5-4976-857C-1FD0CDB2E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162" y="0"/>
            <a:ext cx="81687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high confidence">
            <a:extLst>
              <a:ext uri="{FF2B5EF4-FFF2-40B4-BE49-F238E27FC236}">
                <a16:creationId xmlns:a16="http://schemas.microsoft.com/office/drawing/2014/main" id="{71B3591C-BD58-4CEC-81CF-746220F88C64}"/>
              </a:ext>
            </a:extLst>
          </p:cNvPr>
          <p:cNvPicPr>
            <a:picLocks noChangeAspect="1"/>
          </p:cNvPicPr>
          <p:nvPr/>
        </p:nvPicPr>
        <p:blipFill>
          <a:blip r:embed="rId3"/>
          <a:stretch>
            <a:fillRect/>
          </a:stretch>
        </p:blipFill>
        <p:spPr>
          <a:xfrm>
            <a:off x="4135141" y="52887"/>
            <a:ext cx="8059605" cy="6800131"/>
          </a:xfrm>
          <a:prstGeom prst="rect">
            <a:avLst/>
          </a:prstGeom>
        </p:spPr>
      </p:pic>
      <p:sp>
        <p:nvSpPr>
          <p:cNvPr id="13" name="Rectangle 12">
            <a:extLst>
              <a:ext uri="{FF2B5EF4-FFF2-40B4-BE49-F238E27FC236}">
                <a16:creationId xmlns:a16="http://schemas.microsoft.com/office/drawing/2014/main" id="{047AF1DF-6993-45FB-92A5-C36B1A680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25029" cy="6858000"/>
          </a:xfrm>
          <a:prstGeom prst="rect">
            <a:avLst/>
          </a:prstGeom>
          <a:blipFill dpi="0" rotWithShape="1">
            <a:blip r:embed="rId4">
              <a:alphaModFix amt="6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B81188C-09EA-487A-904A-63C57C6F6DC1}"/>
              </a:ext>
            </a:extLst>
          </p:cNvPr>
          <p:cNvSpPr>
            <a:spLocks noGrp="1"/>
          </p:cNvSpPr>
          <p:nvPr>
            <p:ph type="title"/>
          </p:nvPr>
        </p:nvSpPr>
        <p:spPr>
          <a:xfrm>
            <a:off x="643433" y="643464"/>
            <a:ext cx="2888344" cy="1428737"/>
          </a:xfrm>
        </p:spPr>
        <p:txBody>
          <a:bodyPr>
            <a:normAutofit/>
          </a:bodyPr>
          <a:lstStyle/>
          <a:p>
            <a:r>
              <a:rPr lang="en-US" sz="3200">
                <a:solidFill>
                  <a:srgbClr val="FFFFFF"/>
                </a:solidFill>
              </a:rPr>
              <a:t>Simple Allergic Conjunctivitis:</a:t>
            </a:r>
          </a:p>
          <a:p>
            <a:endParaRPr lang="en-US" sz="3200">
              <a:solidFill>
                <a:srgbClr val="FFFFFF"/>
              </a:solidFill>
            </a:endParaRPr>
          </a:p>
        </p:txBody>
      </p:sp>
      <p:sp>
        <p:nvSpPr>
          <p:cNvPr id="3" name="Content Placeholder 2">
            <a:extLst>
              <a:ext uri="{FF2B5EF4-FFF2-40B4-BE49-F238E27FC236}">
                <a16:creationId xmlns:a16="http://schemas.microsoft.com/office/drawing/2014/main" id="{51C102DE-A0D8-40EF-867B-C3A26564E426}"/>
              </a:ext>
            </a:extLst>
          </p:cNvPr>
          <p:cNvSpPr>
            <a:spLocks noGrp="1"/>
          </p:cNvSpPr>
          <p:nvPr>
            <p:ph idx="1"/>
          </p:nvPr>
        </p:nvSpPr>
        <p:spPr>
          <a:xfrm>
            <a:off x="131858" y="2184036"/>
            <a:ext cx="3807013" cy="3869634"/>
          </a:xfrm>
        </p:spPr>
        <p:txBody>
          <a:bodyPr vert="horz" lIns="91440" tIns="45720" rIns="91440" bIns="45720" rtlCol="0" anchor="t">
            <a:normAutofit/>
          </a:bodyPr>
          <a:lstStyle/>
          <a:p>
            <a:pPr marL="0" indent="0">
              <a:buNone/>
            </a:pPr>
            <a:r>
              <a:rPr lang="en-US" sz="2000" b="1" dirty="0">
                <a:solidFill>
                  <a:srgbClr val="FFFFFF"/>
                </a:solidFill>
              </a:rPr>
              <a:t>Both SAC and PAC</a:t>
            </a:r>
            <a:r>
              <a:rPr lang="en-US" sz="2000" dirty="0">
                <a:solidFill>
                  <a:srgbClr val="FFFFFF"/>
                </a:solidFill>
              </a:rPr>
              <a:t> are caused by an</a:t>
            </a:r>
            <a:endParaRPr lang="en-US" sz="1600" dirty="0">
              <a:solidFill>
                <a:srgbClr val="FFFFFF"/>
              </a:solidFill>
            </a:endParaRPr>
          </a:p>
          <a:p>
            <a:pPr marL="0" indent="0">
              <a:buClr>
                <a:srgbClr val="262626"/>
              </a:buClr>
              <a:buNone/>
            </a:pPr>
            <a:r>
              <a:rPr lang="en-US" sz="2000" dirty="0">
                <a:solidFill>
                  <a:srgbClr val="FFFFFF"/>
                </a:solidFill>
              </a:rPr>
              <a:t> </a:t>
            </a:r>
            <a:r>
              <a:rPr lang="en-US" sz="2000" b="1" dirty="0">
                <a:solidFill>
                  <a:srgbClr val="FFFFFF"/>
                </a:solidFill>
              </a:rPr>
              <a:t>immunoglobulin E (</a:t>
            </a:r>
            <a:r>
              <a:rPr lang="en-US" sz="2000" b="1" dirty="0" err="1">
                <a:solidFill>
                  <a:srgbClr val="FFFFFF"/>
                </a:solidFill>
              </a:rPr>
              <a:t>IgE</a:t>
            </a:r>
            <a:r>
              <a:rPr lang="en-US" sz="2000" b="1" dirty="0">
                <a:solidFill>
                  <a:srgbClr val="FFFFFF"/>
                </a:solidFill>
              </a:rPr>
              <a:t>)</a:t>
            </a:r>
          </a:p>
          <a:p>
            <a:pPr marL="0" indent="0">
              <a:buNone/>
            </a:pPr>
            <a:r>
              <a:rPr lang="en-US" sz="2000" b="1" dirty="0">
                <a:solidFill>
                  <a:srgbClr val="FFFFFF"/>
                </a:solidFill>
              </a:rPr>
              <a:t>reaction</a:t>
            </a:r>
            <a:r>
              <a:rPr lang="en-US" sz="2000" dirty="0">
                <a:solidFill>
                  <a:srgbClr val="FFFFFF"/>
                </a:solidFill>
              </a:rPr>
              <a:t> to </a:t>
            </a:r>
            <a:r>
              <a:rPr lang="en-US" sz="2000" u="sng" dirty="0">
                <a:solidFill>
                  <a:srgbClr val="FFFFFF"/>
                </a:solidFill>
              </a:rPr>
              <a:t>environmental allergens</a:t>
            </a:r>
            <a:r>
              <a:rPr lang="en-US" sz="2000" dirty="0">
                <a:solidFill>
                  <a:srgbClr val="FFFFFF"/>
                </a:solidFill>
              </a:rPr>
              <a:t> that are </a:t>
            </a:r>
            <a:r>
              <a:rPr lang="en-US" sz="2000" b="1" dirty="0">
                <a:solidFill>
                  <a:srgbClr val="FFFFFF"/>
                </a:solidFill>
              </a:rPr>
              <a:t>airborne</a:t>
            </a:r>
            <a:r>
              <a:rPr lang="en-US" sz="2000" dirty="0">
                <a:solidFill>
                  <a:srgbClr val="FFFFFF"/>
                </a:solidFill>
              </a:rPr>
              <a:t> and are </a:t>
            </a:r>
            <a:r>
              <a:rPr lang="en-US" sz="2000" b="1" dirty="0">
                <a:solidFill>
                  <a:srgbClr val="FFFFFF"/>
                </a:solidFill>
              </a:rPr>
              <a:t>Type I hypersensitivity reactions</a:t>
            </a:r>
            <a:r>
              <a:rPr lang="en-US" sz="2000" dirty="0">
                <a:solidFill>
                  <a:srgbClr val="FFFFFF"/>
                </a:solidFill>
              </a:rPr>
              <a:t>.</a:t>
            </a:r>
            <a:r>
              <a:rPr lang="en-US" sz="1600" dirty="0">
                <a:solidFill>
                  <a:srgbClr val="FFFFFF"/>
                </a:solidFill>
              </a:rPr>
              <a:t> </a:t>
            </a:r>
            <a:endParaRPr lang="en-US"/>
          </a:p>
          <a:p>
            <a:pPr>
              <a:buClr>
                <a:srgbClr val="262626"/>
              </a:buClr>
            </a:pPr>
            <a:endParaRPr lang="en-US" sz="1600">
              <a:solidFill>
                <a:srgbClr val="FFFFFF"/>
              </a:solidFill>
            </a:endParaRPr>
          </a:p>
          <a:p>
            <a:pPr>
              <a:buClr>
                <a:srgbClr val="262626"/>
              </a:buClr>
            </a:pPr>
            <a:endParaRPr lang="en-US" sz="1600">
              <a:solidFill>
                <a:srgbClr val="FFFFFF"/>
              </a:solidFill>
            </a:endParaRPr>
          </a:p>
        </p:txBody>
      </p:sp>
    </p:spTree>
    <p:extLst>
      <p:ext uri="{BB962C8B-B14F-4D97-AF65-F5344CB8AC3E}">
        <p14:creationId xmlns:p14="http://schemas.microsoft.com/office/powerpoint/2010/main" val="2911633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3FDA-AC25-4F82-9A51-EA7569A39F4E}"/>
              </a:ext>
            </a:extLst>
          </p:cNvPr>
          <p:cNvSpPr>
            <a:spLocks noGrp="1"/>
          </p:cNvSpPr>
          <p:nvPr>
            <p:ph type="title"/>
          </p:nvPr>
        </p:nvSpPr>
        <p:spPr>
          <a:xfrm>
            <a:off x="3248025" y="1238250"/>
            <a:ext cx="10058400" cy="1371600"/>
          </a:xfrm>
        </p:spPr>
        <p:txBody>
          <a:bodyPr>
            <a:normAutofit fontScale="90000"/>
          </a:bodyPr>
          <a:lstStyle/>
          <a:p>
            <a:r>
              <a:rPr lang="en-US" b="1">
                <a:solidFill>
                  <a:srgbClr val="000000"/>
                </a:solidFill>
                <a:latin typeface="Arial"/>
                <a:cs typeface="Arial"/>
              </a:rPr>
              <a:t>Pathophysiology</a:t>
            </a:r>
            <a:endParaRPr lang="en-US">
              <a:solidFill>
                <a:schemeClr val="tx1"/>
              </a:solidFill>
            </a:endParaRPr>
          </a:p>
          <a:p>
            <a:br>
              <a:rPr lang="en-US">
                <a:solidFill>
                  <a:schemeClr val="tx1"/>
                </a:solidFill>
                <a:latin typeface="+mn-ea"/>
                <a:cs typeface="+mn-ea"/>
              </a:rPr>
            </a:br>
            <a:endParaRPr lang="en-US">
              <a:solidFill>
                <a:schemeClr val="tx1"/>
              </a:solidFill>
            </a:endParaRPr>
          </a:p>
          <a:p>
            <a:endParaRPr lang="en-US"/>
          </a:p>
        </p:txBody>
      </p:sp>
      <p:graphicFrame>
        <p:nvGraphicFramePr>
          <p:cNvPr id="17" name="Content Placeholder 2">
            <a:extLst>
              <a:ext uri="{FF2B5EF4-FFF2-40B4-BE49-F238E27FC236}">
                <a16:creationId xmlns:a16="http://schemas.microsoft.com/office/drawing/2014/main" id="{405590EC-E1A8-43F0-A40A-68C06E0AA940}"/>
              </a:ext>
            </a:extLst>
          </p:cNvPr>
          <p:cNvGraphicFramePr>
            <a:graphicFrameLocks noGrp="1"/>
          </p:cNvGraphicFramePr>
          <p:nvPr>
            <p:ph idx="1"/>
          </p:nvPr>
        </p:nvGraphicFramePr>
        <p:xfrm>
          <a:off x="697346" y="1687484"/>
          <a:ext cx="10427854" cy="5017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30744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0</TotalTime>
  <Words>0</Words>
  <Application>Microsoft Office PowerPoint</Application>
  <PresentationFormat>Widescreen</PresentationFormat>
  <Paragraphs>0</Paragraphs>
  <Slides>49</Slides>
  <Notes>14</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Savon</vt:lpstr>
      <vt:lpstr>Stop Rubbing Your eyes!</vt:lpstr>
      <vt:lpstr>DISCLOSURES AND CONTACT INFORMATION </vt:lpstr>
      <vt:lpstr>COURSE OBJECTIVES </vt:lpstr>
      <vt:lpstr>Can Honey Help Allergies?</vt:lpstr>
      <vt:lpstr>Honey Time</vt:lpstr>
      <vt:lpstr>Ocular Allergic Conjunctivitis </vt:lpstr>
      <vt:lpstr>How many people have it?</vt:lpstr>
      <vt:lpstr>Simple Allergic Conjunctivitis: </vt:lpstr>
      <vt:lpstr>Pathophysiology   </vt:lpstr>
      <vt:lpstr>Pathophysiology</vt:lpstr>
      <vt:lpstr>Simple Allergic Conjunctivitis: </vt:lpstr>
      <vt:lpstr>Simple Allergic Conjunctivitis:</vt:lpstr>
      <vt:lpstr>Simple Allergic Conjunctivitis:</vt:lpstr>
      <vt:lpstr>Simple Allergic Conjunctivitis: </vt:lpstr>
      <vt:lpstr>Wait, is it Dry Eye?</vt:lpstr>
      <vt:lpstr>                 Keep it Simple </vt:lpstr>
      <vt:lpstr>99% of the time, Just Two Questions to Answer</vt:lpstr>
      <vt:lpstr>Can Both Happen at the Same Time?</vt:lpstr>
      <vt:lpstr>Ocular Surface Medicamentosa or Just Allergies?</vt:lpstr>
      <vt:lpstr>Mucus Fishing Syndrome</vt:lpstr>
      <vt:lpstr>Chemosis--&gt;Acute --&gt;Zertec Chalasis--&gt;Chronic --&gt;Surgery</vt:lpstr>
      <vt:lpstr>What's the Difference?</vt:lpstr>
      <vt:lpstr>Treatment</vt:lpstr>
      <vt:lpstr>Treatment</vt:lpstr>
      <vt:lpstr>Treatment</vt:lpstr>
      <vt:lpstr>Treatment</vt:lpstr>
      <vt:lpstr>Treatment </vt:lpstr>
      <vt:lpstr>Treatment </vt:lpstr>
      <vt:lpstr>Treatment</vt:lpstr>
      <vt:lpstr>Treatment </vt:lpstr>
      <vt:lpstr>Doctor's Rx Allergy Formula </vt:lpstr>
      <vt:lpstr>Doctor's Rx Allergy Formula </vt:lpstr>
      <vt:lpstr>Giant Papillary Conjunctivitis </vt:lpstr>
      <vt:lpstr>GPC</vt:lpstr>
      <vt:lpstr>Vernal Keratoconjunctivitis</vt:lpstr>
      <vt:lpstr>Vernal Keratoconjunctivitis </vt:lpstr>
      <vt:lpstr>Signs and Symptoms</vt:lpstr>
      <vt:lpstr>Treatment</vt:lpstr>
      <vt:lpstr>Finally, Something New!</vt:lpstr>
      <vt:lpstr>Atopic Keratoconjunctivitis</vt:lpstr>
      <vt:lpstr>Atopic Keratoconjunctivitis </vt:lpstr>
      <vt:lpstr>Which ONE is it?</vt:lpstr>
      <vt:lpstr>Contact Dermatitis</vt:lpstr>
      <vt:lpstr>Contact Dermatitis</vt:lpstr>
      <vt:lpstr>Phlyctenular Keratoconjunctivitis </vt:lpstr>
      <vt:lpstr>Phlyctenular Keratoconjunctivitis</vt:lpstr>
      <vt:lpstr>Really, don't scratch that itch!</vt:lpstr>
      <vt:lpstr>X-Linking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 </cp:lastModifiedBy>
  <cp:revision>780</cp:revision>
  <dcterms:created xsi:type="dcterms:W3CDTF">2014-09-12T02:12:20Z</dcterms:created>
  <dcterms:modified xsi:type="dcterms:W3CDTF">2023-02-25T21:32:04Z</dcterms:modified>
</cp:coreProperties>
</file>