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Lst>
  <p:notesMasterIdLst>
    <p:notesMasterId r:id="rId63"/>
  </p:notesMasterIdLst>
  <p:sldIdLst>
    <p:sldId id="359" r:id="rId5"/>
    <p:sldId id="360" r:id="rId6"/>
    <p:sldId id="361" r:id="rId7"/>
    <p:sldId id="256" r:id="rId8"/>
    <p:sldId id="354" r:id="rId9"/>
    <p:sldId id="355" r:id="rId10"/>
    <p:sldId id="356" r:id="rId11"/>
    <p:sldId id="364" r:id="rId12"/>
    <p:sldId id="363" r:id="rId13"/>
    <p:sldId id="358" r:id="rId14"/>
    <p:sldId id="322" r:id="rId15"/>
    <p:sldId id="320" r:id="rId16"/>
    <p:sldId id="321" r:id="rId17"/>
    <p:sldId id="319" r:id="rId18"/>
    <p:sldId id="318" r:id="rId19"/>
    <p:sldId id="317" r:id="rId20"/>
    <p:sldId id="316" r:id="rId21"/>
    <p:sldId id="334" r:id="rId22"/>
    <p:sldId id="315" r:id="rId23"/>
    <p:sldId id="314" r:id="rId24"/>
    <p:sldId id="357" r:id="rId25"/>
    <p:sldId id="369" r:id="rId26"/>
    <p:sldId id="338" r:id="rId27"/>
    <p:sldId id="313" r:id="rId28"/>
    <p:sldId id="312" r:id="rId29"/>
    <p:sldId id="311" r:id="rId30"/>
    <p:sldId id="310" r:id="rId31"/>
    <p:sldId id="309" r:id="rId32"/>
    <p:sldId id="308" r:id="rId33"/>
    <p:sldId id="307" r:id="rId34"/>
    <p:sldId id="306" r:id="rId35"/>
    <p:sldId id="305" r:id="rId36"/>
    <p:sldId id="346" r:id="rId37"/>
    <p:sldId id="339" r:id="rId38"/>
    <p:sldId id="289" r:id="rId39"/>
    <p:sldId id="365" r:id="rId40"/>
    <p:sldId id="348" r:id="rId41"/>
    <p:sldId id="351" r:id="rId42"/>
    <p:sldId id="343" r:id="rId43"/>
    <p:sldId id="368" r:id="rId44"/>
    <p:sldId id="353" r:id="rId45"/>
    <p:sldId id="350" r:id="rId46"/>
    <p:sldId id="367" r:id="rId47"/>
    <p:sldId id="352" r:id="rId48"/>
    <p:sldId id="344" r:id="rId49"/>
    <p:sldId id="337" r:id="rId50"/>
    <p:sldId id="302" r:id="rId51"/>
    <p:sldId id="303" r:id="rId52"/>
    <p:sldId id="366" r:id="rId53"/>
    <p:sldId id="332" r:id="rId54"/>
    <p:sldId id="331" r:id="rId55"/>
    <p:sldId id="330" r:id="rId56"/>
    <p:sldId id="329" r:id="rId57"/>
    <p:sldId id="328" r:id="rId58"/>
    <p:sldId id="327" r:id="rId59"/>
    <p:sldId id="326" r:id="rId60"/>
    <p:sldId id="347" r:id="rId61"/>
    <p:sldId id="325"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FF00B7-48D2-1F3F-D56D-134F807AF97F}" v="44" dt="2026-03-18T22:19:04.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104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DB05714-E1F0-4617-81EE-8A7A67C630B4}" type="doc">
      <dgm:prSet loTypeId="urn:microsoft.com/office/officeart/2005/8/layout/process4" loCatId="process" qsTypeId="urn:microsoft.com/office/officeart/2005/8/quickstyle/simple4" qsCatId="simple" csTypeId="urn:microsoft.com/office/officeart/2005/8/colors/colorful5" csCatId="colorful" phldr="1"/>
      <dgm:spPr/>
      <dgm:t>
        <a:bodyPr/>
        <a:lstStyle/>
        <a:p>
          <a:endParaRPr lang="en-US"/>
        </a:p>
      </dgm:t>
    </dgm:pt>
    <dgm:pt modelId="{DB724A57-157E-4BD7-80A6-D884E9BA5290}">
      <dgm:prSet/>
      <dgm:spPr/>
      <dgm:t>
        <a:bodyPr/>
        <a:lstStyle/>
        <a:p>
          <a:r>
            <a:rPr lang="en-US" b="1" dirty="0"/>
            <a:t>Hyperopic patients </a:t>
          </a:r>
          <a:r>
            <a:rPr lang="en-US" dirty="0"/>
            <a:t>are typically happy no matter the IOL because they’re already depending on glasses for things far away and up close. </a:t>
          </a:r>
        </a:p>
      </dgm:t>
    </dgm:pt>
    <dgm:pt modelId="{539A5FB9-B058-4FDE-8DFB-D58D66A6B10E}" type="parTrans" cxnId="{72F0A3B1-D6C7-4941-84B2-118E2F48C32A}">
      <dgm:prSet/>
      <dgm:spPr/>
      <dgm:t>
        <a:bodyPr/>
        <a:lstStyle/>
        <a:p>
          <a:endParaRPr lang="en-US"/>
        </a:p>
      </dgm:t>
    </dgm:pt>
    <dgm:pt modelId="{7D1E9730-2CC4-4664-8535-089C71B6F2CE}" type="sibTrans" cxnId="{72F0A3B1-D6C7-4941-84B2-118E2F48C32A}">
      <dgm:prSet/>
      <dgm:spPr/>
      <dgm:t>
        <a:bodyPr/>
        <a:lstStyle/>
        <a:p>
          <a:endParaRPr lang="en-US"/>
        </a:p>
      </dgm:t>
    </dgm:pt>
    <dgm:pt modelId="{3A0FCC14-9353-47EB-984B-E22B553B1478}">
      <dgm:prSet/>
      <dgm:spPr/>
      <dgm:t>
        <a:bodyPr/>
        <a:lstStyle/>
        <a:p>
          <a:r>
            <a:rPr lang="en-US" b="1"/>
            <a:t>Moderate myopes </a:t>
          </a:r>
          <a:r>
            <a:rPr lang="en-US"/>
            <a:t>(between -2 and -4 D) take off their glasses to read. Take away their near vision they'll be very upset with you!</a:t>
          </a:r>
        </a:p>
      </dgm:t>
    </dgm:pt>
    <dgm:pt modelId="{D87DDFF4-0D88-4C28-B8A4-000579DB9EC5}" type="parTrans" cxnId="{C55F6BA8-6F25-4E26-95AB-7D9E80F65B46}">
      <dgm:prSet/>
      <dgm:spPr/>
      <dgm:t>
        <a:bodyPr/>
        <a:lstStyle/>
        <a:p>
          <a:endParaRPr lang="en-US"/>
        </a:p>
      </dgm:t>
    </dgm:pt>
    <dgm:pt modelId="{3D4B7580-3F63-486F-8C86-62E7DACD8498}" type="sibTrans" cxnId="{C55F6BA8-6F25-4E26-95AB-7D9E80F65B46}">
      <dgm:prSet/>
      <dgm:spPr/>
      <dgm:t>
        <a:bodyPr/>
        <a:lstStyle/>
        <a:p>
          <a:endParaRPr lang="en-US"/>
        </a:p>
      </dgm:t>
    </dgm:pt>
    <dgm:pt modelId="{B0F2F6A0-DBA5-4D18-A2D3-230DBDA61A6F}">
      <dgm:prSet/>
      <dgm:spPr/>
      <dgm:t>
        <a:bodyPr/>
        <a:lstStyle/>
        <a:p>
          <a:r>
            <a:rPr lang="en-US" b="1"/>
            <a:t>High myopes </a:t>
          </a:r>
          <a:r>
            <a:rPr lang="en-US"/>
            <a:t>wear glasses all the time. They have a lot of options:</a:t>
          </a:r>
        </a:p>
      </dgm:t>
    </dgm:pt>
    <dgm:pt modelId="{38D99C80-7E47-4E5A-97FE-9EC68A820236}" type="parTrans" cxnId="{E64AD0C0-0954-45A2-A79E-90AA879954B2}">
      <dgm:prSet/>
      <dgm:spPr/>
      <dgm:t>
        <a:bodyPr/>
        <a:lstStyle/>
        <a:p>
          <a:endParaRPr lang="en-US"/>
        </a:p>
      </dgm:t>
    </dgm:pt>
    <dgm:pt modelId="{4DB5DC40-B03C-4958-A4A0-E522F3A3F946}" type="sibTrans" cxnId="{E64AD0C0-0954-45A2-A79E-90AA879954B2}">
      <dgm:prSet/>
      <dgm:spPr/>
      <dgm:t>
        <a:bodyPr/>
        <a:lstStyle/>
        <a:p>
          <a:endParaRPr lang="en-US"/>
        </a:p>
      </dgm:t>
    </dgm:pt>
    <dgm:pt modelId="{7E2E80F8-F253-4E53-8437-C69EE61F40BA}">
      <dgm:prSet/>
      <dgm:spPr/>
      <dgm:t>
        <a:bodyPr/>
        <a:lstStyle/>
        <a:p>
          <a:r>
            <a:rPr lang="en-US"/>
            <a:t>Monofocal set for near </a:t>
          </a:r>
        </a:p>
      </dgm:t>
    </dgm:pt>
    <dgm:pt modelId="{FE40E9A4-03FC-4FD4-A027-96AC33406EDA}" type="parTrans" cxnId="{898F45E1-64B0-4337-8F4F-07655EAFC3A6}">
      <dgm:prSet/>
      <dgm:spPr/>
      <dgm:t>
        <a:bodyPr/>
        <a:lstStyle/>
        <a:p>
          <a:endParaRPr lang="en-US"/>
        </a:p>
      </dgm:t>
    </dgm:pt>
    <dgm:pt modelId="{91B4FBB5-2B87-478A-BBAC-94E65826B456}" type="sibTrans" cxnId="{898F45E1-64B0-4337-8F4F-07655EAFC3A6}">
      <dgm:prSet/>
      <dgm:spPr/>
      <dgm:t>
        <a:bodyPr/>
        <a:lstStyle/>
        <a:p>
          <a:endParaRPr lang="en-US"/>
        </a:p>
      </dgm:t>
    </dgm:pt>
    <dgm:pt modelId="{6DA45E7E-C32B-4302-9D31-8D61FBCE4546}">
      <dgm:prSet/>
      <dgm:spPr/>
      <dgm:t>
        <a:bodyPr/>
        <a:lstStyle/>
        <a:p>
          <a:r>
            <a:rPr lang="en-US" dirty="0"/>
            <a:t>EDOF set for -1 D --gives them some distance blur but more range up close </a:t>
          </a:r>
        </a:p>
      </dgm:t>
    </dgm:pt>
    <dgm:pt modelId="{140D5133-88A0-48A1-816E-2B2E72CF1DD3}" type="parTrans" cxnId="{AC52B99E-A638-4238-8D0B-BC6272B7C217}">
      <dgm:prSet/>
      <dgm:spPr/>
      <dgm:t>
        <a:bodyPr/>
        <a:lstStyle/>
        <a:p>
          <a:endParaRPr lang="en-US"/>
        </a:p>
      </dgm:t>
    </dgm:pt>
    <dgm:pt modelId="{321B4B34-F9E8-420F-9D59-01E9854DC6B1}" type="sibTrans" cxnId="{AC52B99E-A638-4238-8D0B-BC6272B7C217}">
      <dgm:prSet/>
      <dgm:spPr/>
      <dgm:t>
        <a:bodyPr/>
        <a:lstStyle/>
        <a:p>
          <a:endParaRPr lang="en-US"/>
        </a:p>
      </dgm:t>
    </dgm:pt>
    <dgm:pt modelId="{235BAEA1-A586-487D-9DE5-599FC3B75014}">
      <dgm:prSet/>
      <dgm:spPr/>
      <dgm:t>
        <a:bodyPr/>
        <a:lstStyle/>
        <a:p>
          <a:r>
            <a:rPr lang="en-US"/>
            <a:t>Trifocal set for plano where they’ll still get that 20/20 distance and near vision.</a:t>
          </a:r>
        </a:p>
      </dgm:t>
    </dgm:pt>
    <dgm:pt modelId="{31D357CB-5A07-4869-93FE-A0BD62B51C9D}" type="parTrans" cxnId="{FB4AB9E0-5AAF-405E-9C16-1068CB55C16F}">
      <dgm:prSet/>
      <dgm:spPr/>
      <dgm:t>
        <a:bodyPr/>
        <a:lstStyle/>
        <a:p>
          <a:endParaRPr lang="en-US"/>
        </a:p>
      </dgm:t>
    </dgm:pt>
    <dgm:pt modelId="{46EA1346-29B0-4F8E-90B4-E48581E3A09B}" type="sibTrans" cxnId="{FB4AB9E0-5AAF-405E-9C16-1068CB55C16F}">
      <dgm:prSet/>
      <dgm:spPr/>
      <dgm:t>
        <a:bodyPr/>
        <a:lstStyle/>
        <a:p>
          <a:endParaRPr lang="en-US"/>
        </a:p>
      </dgm:t>
    </dgm:pt>
    <dgm:pt modelId="{5864D39E-1757-4B2B-BBC0-0F3DB07EC1B5}" type="pres">
      <dgm:prSet presAssocID="{8DB05714-E1F0-4617-81EE-8A7A67C630B4}" presName="Name0" presStyleCnt="0">
        <dgm:presLayoutVars>
          <dgm:dir/>
          <dgm:animLvl val="lvl"/>
          <dgm:resizeHandles val="exact"/>
        </dgm:presLayoutVars>
      </dgm:prSet>
      <dgm:spPr/>
    </dgm:pt>
    <dgm:pt modelId="{DB7B47DC-62F6-4524-9D87-7743E7702C93}" type="pres">
      <dgm:prSet presAssocID="{B0F2F6A0-DBA5-4D18-A2D3-230DBDA61A6F}" presName="boxAndChildren" presStyleCnt="0"/>
      <dgm:spPr/>
    </dgm:pt>
    <dgm:pt modelId="{660E786E-D529-46C0-86A0-4E11CE5EDD59}" type="pres">
      <dgm:prSet presAssocID="{B0F2F6A0-DBA5-4D18-A2D3-230DBDA61A6F}" presName="parentTextBox" presStyleLbl="node1" presStyleIdx="0" presStyleCnt="3"/>
      <dgm:spPr/>
    </dgm:pt>
    <dgm:pt modelId="{AD9F117F-7A13-4819-869D-F95B175AA491}" type="pres">
      <dgm:prSet presAssocID="{B0F2F6A0-DBA5-4D18-A2D3-230DBDA61A6F}" presName="entireBox" presStyleLbl="node1" presStyleIdx="0" presStyleCnt="3"/>
      <dgm:spPr/>
    </dgm:pt>
    <dgm:pt modelId="{976E74B5-EBB5-49D8-B9B3-23FDE0895798}" type="pres">
      <dgm:prSet presAssocID="{B0F2F6A0-DBA5-4D18-A2D3-230DBDA61A6F}" presName="descendantBox" presStyleCnt="0"/>
      <dgm:spPr/>
    </dgm:pt>
    <dgm:pt modelId="{33E1FF32-5489-4B1F-8EE4-0C75169C39D6}" type="pres">
      <dgm:prSet presAssocID="{7E2E80F8-F253-4E53-8437-C69EE61F40BA}" presName="childTextBox" presStyleLbl="fgAccFollowNode1" presStyleIdx="0" presStyleCnt="3">
        <dgm:presLayoutVars>
          <dgm:bulletEnabled val="1"/>
        </dgm:presLayoutVars>
      </dgm:prSet>
      <dgm:spPr/>
    </dgm:pt>
    <dgm:pt modelId="{FAE77512-915E-409A-8195-F0AB35F307CD}" type="pres">
      <dgm:prSet presAssocID="{6DA45E7E-C32B-4302-9D31-8D61FBCE4546}" presName="childTextBox" presStyleLbl="fgAccFollowNode1" presStyleIdx="1" presStyleCnt="3">
        <dgm:presLayoutVars>
          <dgm:bulletEnabled val="1"/>
        </dgm:presLayoutVars>
      </dgm:prSet>
      <dgm:spPr/>
    </dgm:pt>
    <dgm:pt modelId="{CEDBF9F0-71A9-4B49-9235-44E5C29A491C}" type="pres">
      <dgm:prSet presAssocID="{235BAEA1-A586-487D-9DE5-599FC3B75014}" presName="childTextBox" presStyleLbl="fgAccFollowNode1" presStyleIdx="2" presStyleCnt="3">
        <dgm:presLayoutVars>
          <dgm:bulletEnabled val="1"/>
        </dgm:presLayoutVars>
      </dgm:prSet>
      <dgm:spPr/>
    </dgm:pt>
    <dgm:pt modelId="{DE433793-9E3C-4413-8F97-C18A71EDF701}" type="pres">
      <dgm:prSet presAssocID="{3D4B7580-3F63-486F-8C86-62E7DACD8498}" presName="sp" presStyleCnt="0"/>
      <dgm:spPr/>
    </dgm:pt>
    <dgm:pt modelId="{C3F2BD75-E4C0-4AE1-A567-B0E3EBC91BB2}" type="pres">
      <dgm:prSet presAssocID="{3A0FCC14-9353-47EB-984B-E22B553B1478}" presName="arrowAndChildren" presStyleCnt="0"/>
      <dgm:spPr/>
    </dgm:pt>
    <dgm:pt modelId="{734B87E6-9444-40EC-82D9-E53E825BC41D}" type="pres">
      <dgm:prSet presAssocID="{3A0FCC14-9353-47EB-984B-E22B553B1478}" presName="parentTextArrow" presStyleLbl="node1" presStyleIdx="1" presStyleCnt="3"/>
      <dgm:spPr/>
    </dgm:pt>
    <dgm:pt modelId="{DE798E1B-4677-4970-83E5-08FB7E5D62F6}" type="pres">
      <dgm:prSet presAssocID="{7D1E9730-2CC4-4664-8535-089C71B6F2CE}" presName="sp" presStyleCnt="0"/>
      <dgm:spPr/>
    </dgm:pt>
    <dgm:pt modelId="{897233CC-52D0-4C1E-983E-558DCAF68A65}" type="pres">
      <dgm:prSet presAssocID="{DB724A57-157E-4BD7-80A6-D884E9BA5290}" presName="arrowAndChildren" presStyleCnt="0"/>
      <dgm:spPr/>
    </dgm:pt>
    <dgm:pt modelId="{29742653-9908-43C6-89C4-04330D021F57}" type="pres">
      <dgm:prSet presAssocID="{DB724A57-157E-4BD7-80A6-D884E9BA5290}" presName="parentTextArrow" presStyleLbl="node1" presStyleIdx="2" presStyleCnt="3"/>
      <dgm:spPr/>
    </dgm:pt>
  </dgm:ptLst>
  <dgm:cxnLst>
    <dgm:cxn modelId="{46167A00-5D91-48FA-800C-7A550AB0E04C}" type="presOf" srcId="{7E2E80F8-F253-4E53-8437-C69EE61F40BA}" destId="{33E1FF32-5489-4B1F-8EE4-0C75169C39D6}" srcOrd="0" destOrd="0" presId="urn:microsoft.com/office/officeart/2005/8/layout/process4"/>
    <dgm:cxn modelId="{71FAC13B-09DF-496C-A3AB-C26F0D3BC392}" type="presOf" srcId="{6DA45E7E-C32B-4302-9D31-8D61FBCE4546}" destId="{FAE77512-915E-409A-8195-F0AB35F307CD}" srcOrd="0" destOrd="0" presId="urn:microsoft.com/office/officeart/2005/8/layout/process4"/>
    <dgm:cxn modelId="{502DE04B-71BD-46A4-B6B7-C5965841137B}" type="presOf" srcId="{DB724A57-157E-4BD7-80A6-D884E9BA5290}" destId="{29742653-9908-43C6-89C4-04330D021F57}" srcOrd="0" destOrd="0" presId="urn:microsoft.com/office/officeart/2005/8/layout/process4"/>
    <dgm:cxn modelId="{63CFD04D-CCFB-497A-A871-CC6E3290038A}" type="presOf" srcId="{B0F2F6A0-DBA5-4D18-A2D3-230DBDA61A6F}" destId="{AD9F117F-7A13-4819-869D-F95B175AA491}" srcOrd="1" destOrd="0" presId="urn:microsoft.com/office/officeart/2005/8/layout/process4"/>
    <dgm:cxn modelId="{6C734E50-39FE-462F-8FD5-9A8A671B1F17}" type="presOf" srcId="{8DB05714-E1F0-4617-81EE-8A7A67C630B4}" destId="{5864D39E-1757-4B2B-BBC0-0F3DB07EC1B5}" srcOrd="0" destOrd="0" presId="urn:microsoft.com/office/officeart/2005/8/layout/process4"/>
    <dgm:cxn modelId="{1F94F159-AE63-42E9-A506-66D69F8E1324}" type="presOf" srcId="{235BAEA1-A586-487D-9DE5-599FC3B75014}" destId="{CEDBF9F0-71A9-4B49-9235-44E5C29A491C}" srcOrd="0" destOrd="0" presId="urn:microsoft.com/office/officeart/2005/8/layout/process4"/>
    <dgm:cxn modelId="{AC52B99E-A638-4238-8D0B-BC6272B7C217}" srcId="{B0F2F6A0-DBA5-4D18-A2D3-230DBDA61A6F}" destId="{6DA45E7E-C32B-4302-9D31-8D61FBCE4546}" srcOrd="1" destOrd="0" parTransId="{140D5133-88A0-48A1-816E-2B2E72CF1DD3}" sibTransId="{321B4B34-F9E8-420F-9D59-01E9854DC6B1}"/>
    <dgm:cxn modelId="{5636CBA5-1E67-4EB3-BEC5-FE7D88D5247A}" type="presOf" srcId="{3A0FCC14-9353-47EB-984B-E22B553B1478}" destId="{734B87E6-9444-40EC-82D9-E53E825BC41D}" srcOrd="0" destOrd="0" presId="urn:microsoft.com/office/officeart/2005/8/layout/process4"/>
    <dgm:cxn modelId="{C55F6BA8-6F25-4E26-95AB-7D9E80F65B46}" srcId="{8DB05714-E1F0-4617-81EE-8A7A67C630B4}" destId="{3A0FCC14-9353-47EB-984B-E22B553B1478}" srcOrd="1" destOrd="0" parTransId="{D87DDFF4-0D88-4C28-B8A4-000579DB9EC5}" sibTransId="{3D4B7580-3F63-486F-8C86-62E7DACD8498}"/>
    <dgm:cxn modelId="{72F0A3B1-D6C7-4941-84B2-118E2F48C32A}" srcId="{8DB05714-E1F0-4617-81EE-8A7A67C630B4}" destId="{DB724A57-157E-4BD7-80A6-D884E9BA5290}" srcOrd="0" destOrd="0" parTransId="{539A5FB9-B058-4FDE-8DFB-D58D66A6B10E}" sibTransId="{7D1E9730-2CC4-4664-8535-089C71B6F2CE}"/>
    <dgm:cxn modelId="{E64AD0C0-0954-45A2-A79E-90AA879954B2}" srcId="{8DB05714-E1F0-4617-81EE-8A7A67C630B4}" destId="{B0F2F6A0-DBA5-4D18-A2D3-230DBDA61A6F}" srcOrd="2" destOrd="0" parTransId="{38D99C80-7E47-4E5A-97FE-9EC68A820236}" sibTransId="{4DB5DC40-B03C-4958-A4A0-E522F3A3F946}"/>
    <dgm:cxn modelId="{FB4AB9E0-5AAF-405E-9C16-1068CB55C16F}" srcId="{B0F2F6A0-DBA5-4D18-A2D3-230DBDA61A6F}" destId="{235BAEA1-A586-487D-9DE5-599FC3B75014}" srcOrd="2" destOrd="0" parTransId="{31D357CB-5A07-4869-93FE-A0BD62B51C9D}" sibTransId="{46EA1346-29B0-4F8E-90B4-E48581E3A09B}"/>
    <dgm:cxn modelId="{898F45E1-64B0-4337-8F4F-07655EAFC3A6}" srcId="{B0F2F6A0-DBA5-4D18-A2D3-230DBDA61A6F}" destId="{7E2E80F8-F253-4E53-8437-C69EE61F40BA}" srcOrd="0" destOrd="0" parTransId="{FE40E9A4-03FC-4FD4-A027-96AC33406EDA}" sibTransId="{91B4FBB5-2B87-478A-BBAC-94E65826B456}"/>
    <dgm:cxn modelId="{5D37E0F5-3FAA-4BB1-BB7E-BA4A1928C7CF}" type="presOf" srcId="{B0F2F6A0-DBA5-4D18-A2D3-230DBDA61A6F}" destId="{660E786E-D529-46C0-86A0-4E11CE5EDD59}" srcOrd="0" destOrd="0" presId="urn:microsoft.com/office/officeart/2005/8/layout/process4"/>
    <dgm:cxn modelId="{925D9751-D132-4F25-8699-701E692EB17A}" type="presParOf" srcId="{5864D39E-1757-4B2B-BBC0-0F3DB07EC1B5}" destId="{DB7B47DC-62F6-4524-9D87-7743E7702C93}" srcOrd="0" destOrd="0" presId="urn:microsoft.com/office/officeart/2005/8/layout/process4"/>
    <dgm:cxn modelId="{43BE87D0-DD09-48AD-A0A6-40E22B7D3773}" type="presParOf" srcId="{DB7B47DC-62F6-4524-9D87-7743E7702C93}" destId="{660E786E-D529-46C0-86A0-4E11CE5EDD59}" srcOrd="0" destOrd="0" presId="urn:microsoft.com/office/officeart/2005/8/layout/process4"/>
    <dgm:cxn modelId="{B9ADCF53-5E60-4928-9888-BC174C281D34}" type="presParOf" srcId="{DB7B47DC-62F6-4524-9D87-7743E7702C93}" destId="{AD9F117F-7A13-4819-869D-F95B175AA491}" srcOrd="1" destOrd="0" presId="urn:microsoft.com/office/officeart/2005/8/layout/process4"/>
    <dgm:cxn modelId="{1D80B60C-F3EE-4572-AF87-1E4E74BA098D}" type="presParOf" srcId="{DB7B47DC-62F6-4524-9D87-7743E7702C93}" destId="{976E74B5-EBB5-49D8-B9B3-23FDE0895798}" srcOrd="2" destOrd="0" presId="urn:microsoft.com/office/officeart/2005/8/layout/process4"/>
    <dgm:cxn modelId="{3FEF9D08-D987-4774-A7C7-E9D8F8F9143A}" type="presParOf" srcId="{976E74B5-EBB5-49D8-B9B3-23FDE0895798}" destId="{33E1FF32-5489-4B1F-8EE4-0C75169C39D6}" srcOrd="0" destOrd="0" presId="urn:microsoft.com/office/officeart/2005/8/layout/process4"/>
    <dgm:cxn modelId="{19E64927-B584-4897-A55F-7F82DF60D789}" type="presParOf" srcId="{976E74B5-EBB5-49D8-B9B3-23FDE0895798}" destId="{FAE77512-915E-409A-8195-F0AB35F307CD}" srcOrd="1" destOrd="0" presId="urn:microsoft.com/office/officeart/2005/8/layout/process4"/>
    <dgm:cxn modelId="{170E7DC9-F8E9-4B9C-BEF8-B17986817FB1}" type="presParOf" srcId="{976E74B5-EBB5-49D8-B9B3-23FDE0895798}" destId="{CEDBF9F0-71A9-4B49-9235-44E5C29A491C}" srcOrd="2" destOrd="0" presId="urn:microsoft.com/office/officeart/2005/8/layout/process4"/>
    <dgm:cxn modelId="{A339620B-1049-4699-9254-AC371F97845C}" type="presParOf" srcId="{5864D39E-1757-4B2B-BBC0-0F3DB07EC1B5}" destId="{DE433793-9E3C-4413-8F97-C18A71EDF701}" srcOrd="1" destOrd="0" presId="urn:microsoft.com/office/officeart/2005/8/layout/process4"/>
    <dgm:cxn modelId="{95502961-2B4C-4CCF-AC5A-3050E79C202E}" type="presParOf" srcId="{5864D39E-1757-4B2B-BBC0-0F3DB07EC1B5}" destId="{C3F2BD75-E4C0-4AE1-A567-B0E3EBC91BB2}" srcOrd="2" destOrd="0" presId="urn:microsoft.com/office/officeart/2005/8/layout/process4"/>
    <dgm:cxn modelId="{13FF5FE2-9A43-4170-B66F-788FAD6C1B29}" type="presParOf" srcId="{C3F2BD75-E4C0-4AE1-A567-B0E3EBC91BB2}" destId="{734B87E6-9444-40EC-82D9-E53E825BC41D}" srcOrd="0" destOrd="0" presId="urn:microsoft.com/office/officeart/2005/8/layout/process4"/>
    <dgm:cxn modelId="{E2281C71-CEC8-41A4-9F17-0561EA497F02}" type="presParOf" srcId="{5864D39E-1757-4B2B-BBC0-0F3DB07EC1B5}" destId="{DE798E1B-4677-4970-83E5-08FB7E5D62F6}" srcOrd="3" destOrd="0" presId="urn:microsoft.com/office/officeart/2005/8/layout/process4"/>
    <dgm:cxn modelId="{19CE98AA-A62F-4DA1-A5A3-95A18D672175}" type="presParOf" srcId="{5864D39E-1757-4B2B-BBC0-0F3DB07EC1B5}" destId="{897233CC-52D0-4C1E-983E-558DCAF68A65}" srcOrd="4" destOrd="0" presId="urn:microsoft.com/office/officeart/2005/8/layout/process4"/>
    <dgm:cxn modelId="{80A1FDC7-3D17-4336-A48D-6E4C7A3DD919}" type="presParOf" srcId="{897233CC-52D0-4C1E-983E-558DCAF68A65}" destId="{29742653-9908-43C6-89C4-04330D021F5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A29A44-ECF4-4280-8E9F-F9CDBBF46E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D00715D-B484-4699-A424-087969D746DC}">
      <dgm:prSet/>
      <dgm:spPr/>
      <dgm:t>
        <a:bodyPr/>
        <a:lstStyle/>
        <a:p>
          <a:pPr rtl="0"/>
          <a:r>
            <a:rPr lang="en-US"/>
            <a:t>LASIK</a:t>
          </a:r>
          <a:r>
            <a:rPr lang="en-US">
              <a:latin typeface="Tw Cen MT" panose="020B0602020104020603"/>
            </a:rPr>
            <a:t>,</a:t>
          </a:r>
          <a:r>
            <a:rPr lang="en-US"/>
            <a:t> RK </a:t>
          </a:r>
          <a:r>
            <a:rPr lang="en-US">
              <a:latin typeface="Tw Cen MT" panose="020B0602020104020603"/>
            </a:rPr>
            <a:t>and RGPs </a:t>
          </a:r>
          <a:r>
            <a:rPr lang="en-US"/>
            <a:t>can change the shape of the cornea:</a:t>
          </a:r>
        </a:p>
      </dgm:t>
    </dgm:pt>
    <dgm:pt modelId="{A2028149-A6E6-492F-936B-0354815047A8}" type="parTrans" cxnId="{26FF592E-0041-42A7-96DF-761F2324E5FB}">
      <dgm:prSet/>
      <dgm:spPr/>
      <dgm:t>
        <a:bodyPr/>
        <a:lstStyle/>
        <a:p>
          <a:endParaRPr lang="en-US"/>
        </a:p>
      </dgm:t>
    </dgm:pt>
    <dgm:pt modelId="{C4A3B4C3-E21B-4D4C-B1BA-10DE16BA14EB}" type="sibTrans" cxnId="{26FF592E-0041-42A7-96DF-761F2324E5FB}">
      <dgm:prSet/>
      <dgm:spPr/>
      <dgm:t>
        <a:bodyPr/>
        <a:lstStyle/>
        <a:p>
          <a:endParaRPr lang="en-US"/>
        </a:p>
      </dgm:t>
    </dgm:pt>
    <dgm:pt modelId="{15C8604A-6757-4C45-9545-74A5A5F9DDDF}">
      <dgm:prSet/>
      <dgm:spPr/>
      <dgm:t>
        <a:bodyPr/>
        <a:lstStyle/>
        <a:p>
          <a:r>
            <a:rPr lang="en-US"/>
            <a:t>Will cause a small loss of contrast sensitivity  </a:t>
          </a:r>
        </a:p>
      </dgm:t>
    </dgm:pt>
    <dgm:pt modelId="{7661366A-C886-45D6-9C40-308F95CD554F}" type="parTrans" cxnId="{4F789093-58D2-4C9B-BDEB-7A1FBEB11B9F}">
      <dgm:prSet/>
      <dgm:spPr/>
      <dgm:t>
        <a:bodyPr/>
        <a:lstStyle/>
        <a:p>
          <a:endParaRPr lang="en-US"/>
        </a:p>
      </dgm:t>
    </dgm:pt>
    <dgm:pt modelId="{55CDFB3E-1106-4975-A8DC-50B35DC153E3}" type="sibTrans" cxnId="{4F789093-58D2-4C9B-BDEB-7A1FBEB11B9F}">
      <dgm:prSet/>
      <dgm:spPr/>
      <dgm:t>
        <a:bodyPr/>
        <a:lstStyle/>
        <a:p>
          <a:endParaRPr lang="en-US"/>
        </a:p>
      </dgm:t>
    </dgm:pt>
    <dgm:pt modelId="{C4648B5B-FC1C-428C-829A-94EF17ADF701}">
      <dgm:prSet/>
      <dgm:spPr/>
      <dgm:t>
        <a:bodyPr/>
        <a:lstStyle/>
        <a:p>
          <a:r>
            <a:rPr lang="en-US"/>
            <a:t>Significant when the patient ages </a:t>
          </a:r>
        </a:p>
      </dgm:t>
    </dgm:pt>
    <dgm:pt modelId="{7F4EAA5B-6CBD-4FE9-941F-3D020357152E}" type="parTrans" cxnId="{37CCB298-37C0-4CA1-97DB-396338F1E67D}">
      <dgm:prSet/>
      <dgm:spPr/>
      <dgm:t>
        <a:bodyPr/>
        <a:lstStyle/>
        <a:p>
          <a:endParaRPr lang="en-US"/>
        </a:p>
      </dgm:t>
    </dgm:pt>
    <dgm:pt modelId="{55495039-85D5-4A65-9F0C-21C94E7E4456}" type="sibTrans" cxnId="{37CCB298-37C0-4CA1-97DB-396338F1E67D}">
      <dgm:prSet/>
      <dgm:spPr/>
      <dgm:t>
        <a:bodyPr/>
        <a:lstStyle/>
        <a:p>
          <a:endParaRPr lang="en-US"/>
        </a:p>
      </dgm:t>
    </dgm:pt>
    <dgm:pt modelId="{BCC52DFC-C78B-40CE-9641-595917705E0A}">
      <dgm:prSet/>
      <dgm:spPr/>
      <dgm:t>
        <a:bodyPr/>
        <a:lstStyle/>
        <a:p>
          <a:r>
            <a:rPr lang="en-US"/>
            <a:t>It causes an issue if a multifocal IOL is used because the multifocal IOL decreases contrast sensitivity </a:t>
          </a:r>
        </a:p>
      </dgm:t>
    </dgm:pt>
    <dgm:pt modelId="{CD7A91D9-40BA-4169-870C-2345A7E63B6A}" type="parTrans" cxnId="{BC72FC05-1C2F-4CCD-A17A-3EBD684CC199}">
      <dgm:prSet/>
      <dgm:spPr/>
      <dgm:t>
        <a:bodyPr/>
        <a:lstStyle/>
        <a:p>
          <a:endParaRPr lang="en-US"/>
        </a:p>
      </dgm:t>
    </dgm:pt>
    <dgm:pt modelId="{D9F78125-F6B7-45C4-86A4-1C34984C42EC}" type="sibTrans" cxnId="{BC72FC05-1C2F-4CCD-A17A-3EBD684CC199}">
      <dgm:prSet/>
      <dgm:spPr/>
      <dgm:t>
        <a:bodyPr/>
        <a:lstStyle/>
        <a:p>
          <a:endParaRPr lang="en-US"/>
        </a:p>
      </dgm:t>
    </dgm:pt>
    <dgm:pt modelId="{297470BF-5D21-4B9E-AF73-AE0295109836}">
      <dgm:prSet/>
      <dgm:spPr/>
      <dgm:t>
        <a:bodyPr/>
        <a:lstStyle/>
        <a:p>
          <a:r>
            <a:rPr lang="en-US"/>
            <a:t>Decreasing contrast sensitivity decreases quality of vison –Can make the patient very unhappy! </a:t>
          </a:r>
        </a:p>
      </dgm:t>
    </dgm:pt>
    <dgm:pt modelId="{E58126CC-0E07-4A95-A45D-52F683A7DB6E}" type="parTrans" cxnId="{380564A1-C060-450B-8DDD-DC46EE360D20}">
      <dgm:prSet/>
      <dgm:spPr/>
      <dgm:t>
        <a:bodyPr/>
        <a:lstStyle/>
        <a:p>
          <a:endParaRPr lang="en-US"/>
        </a:p>
      </dgm:t>
    </dgm:pt>
    <dgm:pt modelId="{2FAB901E-3684-4C75-BD15-1AA88F4AF547}" type="sibTrans" cxnId="{380564A1-C060-450B-8DDD-DC46EE360D20}">
      <dgm:prSet/>
      <dgm:spPr/>
      <dgm:t>
        <a:bodyPr/>
        <a:lstStyle/>
        <a:p>
          <a:endParaRPr lang="en-US"/>
        </a:p>
      </dgm:t>
    </dgm:pt>
    <dgm:pt modelId="{7C276AC6-8473-49BD-99B1-E041DEEFB4E5}">
      <dgm:prSet/>
      <dgm:spPr/>
      <dgm:t>
        <a:bodyPr/>
        <a:lstStyle/>
        <a:p>
          <a:r>
            <a:rPr lang="en-US"/>
            <a:t>Post refractive surgery:</a:t>
          </a:r>
        </a:p>
      </dgm:t>
    </dgm:pt>
    <dgm:pt modelId="{EFCA42B7-28E0-4E30-97DD-8F23956A39C1}" type="parTrans" cxnId="{5E6679B9-B1AA-4A80-ACFE-1D13C08BC6CB}">
      <dgm:prSet/>
      <dgm:spPr/>
      <dgm:t>
        <a:bodyPr/>
        <a:lstStyle/>
        <a:p>
          <a:endParaRPr lang="en-US"/>
        </a:p>
      </dgm:t>
    </dgm:pt>
    <dgm:pt modelId="{0A708D76-8F39-4813-83C3-4C753CA6A355}" type="sibTrans" cxnId="{5E6679B9-B1AA-4A80-ACFE-1D13C08BC6CB}">
      <dgm:prSet/>
      <dgm:spPr/>
      <dgm:t>
        <a:bodyPr/>
        <a:lstStyle/>
        <a:p>
          <a:endParaRPr lang="en-US"/>
        </a:p>
      </dgm:t>
    </dgm:pt>
    <dgm:pt modelId="{A3037A70-6983-4C27-B47C-B6637DE6C5DA}">
      <dgm:prSet/>
      <dgm:spPr/>
      <dgm:t>
        <a:bodyPr/>
        <a:lstStyle/>
        <a:p>
          <a:r>
            <a:rPr lang="en-US"/>
            <a:t>Patients either have normal topography or irregular astigmatism</a:t>
          </a:r>
        </a:p>
      </dgm:t>
    </dgm:pt>
    <dgm:pt modelId="{06C38A4A-5CB6-4C58-9336-17084EEBA170}" type="parTrans" cxnId="{8B7E47C9-0431-4FEB-8DD1-3194F3411458}">
      <dgm:prSet/>
      <dgm:spPr/>
      <dgm:t>
        <a:bodyPr/>
        <a:lstStyle/>
        <a:p>
          <a:endParaRPr lang="en-US"/>
        </a:p>
      </dgm:t>
    </dgm:pt>
    <dgm:pt modelId="{0713B784-9CF3-4A3E-96B7-3A02FDAC1BE0}" type="sibTrans" cxnId="{8B7E47C9-0431-4FEB-8DD1-3194F3411458}">
      <dgm:prSet/>
      <dgm:spPr/>
      <dgm:t>
        <a:bodyPr/>
        <a:lstStyle/>
        <a:p>
          <a:endParaRPr lang="en-US"/>
        </a:p>
      </dgm:t>
    </dgm:pt>
    <dgm:pt modelId="{1B285DC4-FACD-4FBC-BA50-27870E42F52F}">
      <dgm:prSet/>
      <dgm:spPr/>
      <dgm:t>
        <a:bodyPr/>
        <a:lstStyle/>
        <a:p>
          <a:r>
            <a:rPr lang="en-US" dirty="0"/>
            <a:t>With irregular astigmatism --Eyes won’t refract light properly</a:t>
          </a:r>
        </a:p>
      </dgm:t>
    </dgm:pt>
    <dgm:pt modelId="{0CAB9C93-5160-440E-A726-52A096E83D4D}" type="parTrans" cxnId="{BFFF9681-B132-45FA-9221-213ED875604E}">
      <dgm:prSet/>
      <dgm:spPr/>
      <dgm:t>
        <a:bodyPr/>
        <a:lstStyle/>
        <a:p>
          <a:endParaRPr lang="en-US"/>
        </a:p>
      </dgm:t>
    </dgm:pt>
    <dgm:pt modelId="{7042E306-568E-4533-BB0E-DE047E123D3F}" type="sibTrans" cxnId="{BFFF9681-B132-45FA-9221-213ED875604E}">
      <dgm:prSet/>
      <dgm:spPr/>
      <dgm:t>
        <a:bodyPr/>
        <a:lstStyle/>
        <a:p>
          <a:endParaRPr lang="en-US"/>
        </a:p>
      </dgm:t>
    </dgm:pt>
    <dgm:pt modelId="{1F95030D-9556-4C8E-BA32-F199BEC0BB55}">
      <dgm:prSet/>
      <dgm:spPr/>
      <dgm:t>
        <a:bodyPr/>
        <a:lstStyle/>
        <a:p>
          <a:r>
            <a:rPr lang="en-US" dirty="0"/>
            <a:t>Just like the corneal pathology patients, </a:t>
          </a:r>
          <a:r>
            <a:rPr lang="en-US" dirty="0" err="1"/>
            <a:t>monofocal</a:t>
          </a:r>
          <a:r>
            <a:rPr lang="en-US" dirty="0"/>
            <a:t> IOL or LAL would be the best.</a:t>
          </a:r>
        </a:p>
      </dgm:t>
    </dgm:pt>
    <dgm:pt modelId="{3CEBC3CC-7CD9-486D-B068-FDD879F7D0BD}" type="parTrans" cxnId="{A9739C82-4213-44C5-920F-D6389F0C8948}">
      <dgm:prSet/>
      <dgm:spPr/>
      <dgm:t>
        <a:bodyPr/>
        <a:lstStyle/>
        <a:p>
          <a:endParaRPr lang="en-US"/>
        </a:p>
      </dgm:t>
    </dgm:pt>
    <dgm:pt modelId="{AEE8C746-D2C8-4F40-9DC0-C73B3FE443DB}" type="sibTrans" cxnId="{A9739C82-4213-44C5-920F-D6389F0C8948}">
      <dgm:prSet/>
      <dgm:spPr/>
      <dgm:t>
        <a:bodyPr/>
        <a:lstStyle/>
        <a:p>
          <a:endParaRPr lang="en-US"/>
        </a:p>
      </dgm:t>
    </dgm:pt>
    <dgm:pt modelId="{98F3B30E-ACFD-4400-9117-20D9F90D7B03}" type="pres">
      <dgm:prSet presAssocID="{9DA29A44-ECF4-4280-8E9F-F9CDBBF46E24}" presName="linear" presStyleCnt="0">
        <dgm:presLayoutVars>
          <dgm:animLvl val="lvl"/>
          <dgm:resizeHandles val="exact"/>
        </dgm:presLayoutVars>
      </dgm:prSet>
      <dgm:spPr/>
    </dgm:pt>
    <dgm:pt modelId="{8392B18B-EF9E-423C-90C1-BF9D3B538A3E}" type="pres">
      <dgm:prSet presAssocID="{2D00715D-B484-4699-A424-087969D746DC}" presName="parentText" presStyleLbl="node1" presStyleIdx="0" presStyleCnt="2">
        <dgm:presLayoutVars>
          <dgm:chMax val="0"/>
          <dgm:bulletEnabled val="1"/>
        </dgm:presLayoutVars>
      </dgm:prSet>
      <dgm:spPr/>
    </dgm:pt>
    <dgm:pt modelId="{9B2BE6A5-E23E-42FA-BF85-405C48FB25CD}" type="pres">
      <dgm:prSet presAssocID="{2D00715D-B484-4699-A424-087969D746DC}" presName="childText" presStyleLbl="revTx" presStyleIdx="0" presStyleCnt="2">
        <dgm:presLayoutVars>
          <dgm:bulletEnabled val="1"/>
        </dgm:presLayoutVars>
      </dgm:prSet>
      <dgm:spPr/>
    </dgm:pt>
    <dgm:pt modelId="{22C0907C-6E08-4E37-A547-CF12EDB2DD93}" type="pres">
      <dgm:prSet presAssocID="{7C276AC6-8473-49BD-99B1-E041DEEFB4E5}" presName="parentText" presStyleLbl="node1" presStyleIdx="1" presStyleCnt="2">
        <dgm:presLayoutVars>
          <dgm:chMax val="0"/>
          <dgm:bulletEnabled val="1"/>
        </dgm:presLayoutVars>
      </dgm:prSet>
      <dgm:spPr/>
    </dgm:pt>
    <dgm:pt modelId="{BD8D13F0-7DAB-4875-BA1F-3741971BCEB8}" type="pres">
      <dgm:prSet presAssocID="{7C276AC6-8473-49BD-99B1-E041DEEFB4E5}" presName="childText" presStyleLbl="revTx" presStyleIdx="1" presStyleCnt="2">
        <dgm:presLayoutVars>
          <dgm:bulletEnabled val="1"/>
        </dgm:presLayoutVars>
      </dgm:prSet>
      <dgm:spPr/>
    </dgm:pt>
  </dgm:ptLst>
  <dgm:cxnLst>
    <dgm:cxn modelId="{BC72FC05-1C2F-4CCD-A17A-3EBD684CC199}" srcId="{2D00715D-B484-4699-A424-087969D746DC}" destId="{BCC52DFC-C78B-40CE-9641-595917705E0A}" srcOrd="2" destOrd="0" parTransId="{CD7A91D9-40BA-4169-870C-2345A7E63B6A}" sibTransId="{D9F78125-F6B7-45C4-86A4-1C34984C42EC}"/>
    <dgm:cxn modelId="{989CD214-9805-4D1E-965A-9B54B55C8D06}" type="presOf" srcId="{A3037A70-6983-4C27-B47C-B6637DE6C5DA}" destId="{BD8D13F0-7DAB-4875-BA1F-3741971BCEB8}" srcOrd="0" destOrd="0" presId="urn:microsoft.com/office/officeart/2005/8/layout/vList2"/>
    <dgm:cxn modelId="{AA464F1C-022C-4700-830B-68743AA38071}" type="presOf" srcId="{297470BF-5D21-4B9E-AF73-AE0295109836}" destId="{9B2BE6A5-E23E-42FA-BF85-405C48FB25CD}" srcOrd="0" destOrd="3" presId="urn:microsoft.com/office/officeart/2005/8/layout/vList2"/>
    <dgm:cxn modelId="{26FF592E-0041-42A7-96DF-761F2324E5FB}" srcId="{9DA29A44-ECF4-4280-8E9F-F9CDBBF46E24}" destId="{2D00715D-B484-4699-A424-087969D746DC}" srcOrd="0" destOrd="0" parTransId="{A2028149-A6E6-492F-936B-0354815047A8}" sibTransId="{C4A3B4C3-E21B-4D4C-B1BA-10DE16BA14EB}"/>
    <dgm:cxn modelId="{B347E12E-84D6-4826-9840-A1622261A3C3}" type="presOf" srcId="{BCC52DFC-C78B-40CE-9641-595917705E0A}" destId="{9B2BE6A5-E23E-42FA-BF85-405C48FB25CD}" srcOrd="0" destOrd="2" presId="urn:microsoft.com/office/officeart/2005/8/layout/vList2"/>
    <dgm:cxn modelId="{719ABC4D-36C1-4042-8D53-C5D813570861}" type="presOf" srcId="{1F95030D-9556-4C8E-BA32-F199BEC0BB55}" destId="{BD8D13F0-7DAB-4875-BA1F-3741971BCEB8}" srcOrd="0" destOrd="2" presId="urn:microsoft.com/office/officeart/2005/8/layout/vList2"/>
    <dgm:cxn modelId="{BFFF9681-B132-45FA-9221-213ED875604E}" srcId="{7C276AC6-8473-49BD-99B1-E041DEEFB4E5}" destId="{1B285DC4-FACD-4FBC-BA50-27870E42F52F}" srcOrd="1" destOrd="0" parTransId="{0CAB9C93-5160-440E-A726-52A096E83D4D}" sibTransId="{7042E306-568E-4533-BB0E-DE047E123D3F}"/>
    <dgm:cxn modelId="{A9739C82-4213-44C5-920F-D6389F0C8948}" srcId="{7C276AC6-8473-49BD-99B1-E041DEEFB4E5}" destId="{1F95030D-9556-4C8E-BA32-F199BEC0BB55}" srcOrd="2" destOrd="0" parTransId="{3CEBC3CC-7CD9-486D-B068-FDD879F7D0BD}" sibTransId="{AEE8C746-D2C8-4F40-9DC0-C73B3FE443DB}"/>
    <dgm:cxn modelId="{4F789093-58D2-4C9B-BDEB-7A1FBEB11B9F}" srcId="{2D00715D-B484-4699-A424-087969D746DC}" destId="{15C8604A-6757-4C45-9545-74A5A5F9DDDF}" srcOrd="0" destOrd="0" parTransId="{7661366A-C886-45D6-9C40-308F95CD554F}" sibTransId="{55CDFB3E-1106-4975-A8DC-50B35DC153E3}"/>
    <dgm:cxn modelId="{37CCB298-37C0-4CA1-97DB-396338F1E67D}" srcId="{2D00715D-B484-4699-A424-087969D746DC}" destId="{C4648B5B-FC1C-428C-829A-94EF17ADF701}" srcOrd="1" destOrd="0" parTransId="{7F4EAA5B-6CBD-4FE9-941F-3D020357152E}" sibTransId="{55495039-85D5-4A65-9F0C-21C94E7E4456}"/>
    <dgm:cxn modelId="{380564A1-C060-450B-8DDD-DC46EE360D20}" srcId="{2D00715D-B484-4699-A424-087969D746DC}" destId="{297470BF-5D21-4B9E-AF73-AE0295109836}" srcOrd="3" destOrd="0" parTransId="{E58126CC-0E07-4A95-A45D-52F683A7DB6E}" sibTransId="{2FAB901E-3684-4C75-BD15-1AA88F4AF547}"/>
    <dgm:cxn modelId="{DE0CB1AB-8993-4301-BFB5-B7DAE3063861}" type="presOf" srcId="{15C8604A-6757-4C45-9545-74A5A5F9DDDF}" destId="{9B2BE6A5-E23E-42FA-BF85-405C48FB25CD}" srcOrd="0" destOrd="0" presId="urn:microsoft.com/office/officeart/2005/8/layout/vList2"/>
    <dgm:cxn modelId="{5E6679B9-B1AA-4A80-ACFE-1D13C08BC6CB}" srcId="{9DA29A44-ECF4-4280-8E9F-F9CDBBF46E24}" destId="{7C276AC6-8473-49BD-99B1-E041DEEFB4E5}" srcOrd="1" destOrd="0" parTransId="{EFCA42B7-28E0-4E30-97DD-8F23956A39C1}" sibTransId="{0A708D76-8F39-4813-83C3-4C753CA6A355}"/>
    <dgm:cxn modelId="{8FFEA5C5-D7D9-4B0E-9858-5FAFB51A19FF}" type="presOf" srcId="{7C276AC6-8473-49BD-99B1-E041DEEFB4E5}" destId="{22C0907C-6E08-4E37-A547-CF12EDB2DD93}" srcOrd="0" destOrd="0" presId="urn:microsoft.com/office/officeart/2005/8/layout/vList2"/>
    <dgm:cxn modelId="{8B7E47C9-0431-4FEB-8DD1-3194F3411458}" srcId="{7C276AC6-8473-49BD-99B1-E041DEEFB4E5}" destId="{A3037A70-6983-4C27-B47C-B6637DE6C5DA}" srcOrd="0" destOrd="0" parTransId="{06C38A4A-5CB6-4C58-9336-17084EEBA170}" sibTransId="{0713B784-9CF3-4A3E-96B7-3A02FDAC1BE0}"/>
    <dgm:cxn modelId="{0D3200CB-B063-402A-ADFD-C8880A04BFDF}" type="presOf" srcId="{C4648B5B-FC1C-428C-829A-94EF17ADF701}" destId="{9B2BE6A5-E23E-42FA-BF85-405C48FB25CD}" srcOrd="0" destOrd="1" presId="urn:microsoft.com/office/officeart/2005/8/layout/vList2"/>
    <dgm:cxn modelId="{D095C6E6-C43F-4C02-A104-9DD3BEEE2249}" type="presOf" srcId="{1B285DC4-FACD-4FBC-BA50-27870E42F52F}" destId="{BD8D13F0-7DAB-4875-BA1F-3741971BCEB8}" srcOrd="0" destOrd="1" presId="urn:microsoft.com/office/officeart/2005/8/layout/vList2"/>
    <dgm:cxn modelId="{4ACB1DEA-C25A-458A-A8FD-BEC3689005ED}" type="presOf" srcId="{2D00715D-B484-4699-A424-087969D746DC}" destId="{8392B18B-EF9E-423C-90C1-BF9D3B538A3E}" srcOrd="0" destOrd="0" presId="urn:microsoft.com/office/officeart/2005/8/layout/vList2"/>
    <dgm:cxn modelId="{BD70EAFF-B9A6-4F6C-BD39-2BD8435B92FB}" type="presOf" srcId="{9DA29A44-ECF4-4280-8E9F-F9CDBBF46E24}" destId="{98F3B30E-ACFD-4400-9117-20D9F90D7B03}" srcOrd="0" destOrd="0" presId="urn:microsoft.com/office/officeart/2005/8/layout/vList2"/>
    <dgm:cxn modelId="{F92A1739-48B3-4CAD-AF89-EDB9CE4CCBF0}" type="presParOf" srcId="{98F3B30E-ACFD-4400-9117-20D9F90D7B03}" destId="{8392B18B-EF9E-423C-90C1-BF9D3B538A3E}" srcOrd="0" destOrd="0" presId="urn:microsoft.com/office/officeart/2005/8/layout/vList2"/>
    <dgm:cxn modelId="{1F2E5EED-98C5-40B4-9C22-7FAE1D02575B}" type="presParOf" srcId="{98F3B30E-ACFD-4400-9117-20D9F90D7B03}" destId="{9B2BE6A5-E23E-42FA-BF85-405C48FB25CD}" srcOrd="1" destOrd="0" presId="urn:microsoft.com/office/officeart/2005/8/layout/vList2"/>
    <dgm:cxn modelId="{F8A3CECE-D976-44F0-AA6C-1B21A32E2376}" type="presParOf" srcId="{98F3B30E-ACFD-4400-9117-20D9F90D7B03}" destId="{22C0907C-6E08-4E37-A547-CF12EDB2DD93}" srcOrd="2" destOrd="0" presId="urn:microsoft.com/office/officeart/2005/8/layout/vList2"/>
    <dgm:cxn modelId="{AD40601F-ED76-46C4-B0C3-EB6928546641}" type="presParOf" srcId="{98F3B30E-ACFD-4400-9117-20D9F90D7B03}" destId="{BD8D13F0-7DAB-4875-BA1F-3741971BCEB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6053C1-9FD0-46D6-A2D0-43B0201E9A2A}" type="doc">
      <dgm:prSet loTypeId="urn:microsoft.com/office/officeart/2008/layout/LinedList" loCatId="list" qsTypeId="urn:microsoft.com/office/officeart/2005/8/quickstyle/simple5" qsCatId="simple" csTypeId="urn:microsoft.com/office/officeart/2005/8/colors/accent0_3" csCatId="mainScheme"/>
      <dgm:spPr/>
      <dgm:t>
        <a:bodyPr/>
        <a:lstStyle/>
        <a:p>
          <a:endParaRPr lang="en-US"/>
        </a:p>
      </dgm:t>
    </dgm:pt>
    <dgm:pt modelId="{21A8E4AD-CB9E-4EB1-AB00-14C283FF89B9}">
      <dgm:prSet/>
      <dgm:spPr/>
      <dgm:t>
        <a:bodyPr/>
        <a:lstStyle/>
        <a:p>
          <a:r>
            <a:rPr lang="en-US" b="1"/>
            <a:t>The Light Adjustable Lens is made of a special photosensitive material that changes the shape and power of your implanted lens in response to ultraviolet (UV) light to optimize your vision</a:t>
          </a:r>
          <a:endParaRPr lang="en-US"/>
        </a:p>
      </dgm:t>
    </dgm:pt>
    <dgm:pt modelId="{D9714166-A8BF-471C-BB9F-DDD29154F251}" type="parTrans" cxnId="{91D6267A-61CE-4162-A1FF-C7ECD7809F43}">
      <dgm:prSet/>
      <dgm:spPr/>
      <dgm:t>
        <a:bodyPr/>
        <a:lstStyle/>
        <a:p>
          <a:endParaRPr lang="en-US"/>
        </a:p>
      </dgm:t>
    </dgm:pt>
    <dgm:pt modelId="{F1C5EC99-0CC3-46B1-8997-EA1A7C1BE7EE}" type="sibTrans" cxnId="{91D6267A-61CE-4162-A1FF-C7ECD7809F43}">
      <dgm:prSet/>
      <dgm:spPr/>
      <dgm:t>
        <a:bodyPr/>
        <a:lstStyle/>
        <a:p>
          <a:endParaRPr lang="en-US"/>
        </a:p>
      </dgm:t>
    </dgm:pt>
    <dgm:pt modelId="{CAAF5E02-F6D7-40A0-9AD5-B225502AD42C}">
      <dgm:prSet/>
      <dgm:spPr/>
      <dgm:t>
        <a:bodyPr/>
        <a:lstStyle/>
        <a:p>
          <a:r>
            <a:rPr lang="en-US" b="1"/>
            <a:t>The Light Delivery Device™ (LDD™) non-invasively delivers this UV light to precisely reshape your lens based on the visual correction that is needed to target your custom prescription</a:t>
          </a:r>
          <a:endParaRPr lang="en-US"/>
        </a:p>
      </dgm:t>
    </dgm:pt>
    <dgm:pt modelId="{BEF791BA-53CA-48F4-B692-82E145708499}" type="parTrans" cxnId="{A6916A37-1773-4C6E-AC12-EBA29D2480C9}">
      <dgm:prSet/>
      <dgm:spPr/>
      <dgm:t>
        <a:bodyPr/>
        <a:lstStyle/>
        <a:p>
          <a:endParaRPr lang="en-US"/>
        </a:p>
      </dgm:t>
    </dgm:pt>
    <dgm:pt modelId="{05F6B949-A8F8-422F-A908-3C419EAE386E}" type="sibTrans" cxnId="{A6916A37-1773-4C6E-AC12-EBA29D2480C9}">
      <dgm:prSet/>
      <dgm:spPr/>
      <dgm:t>
        <a:bodyPr/>
        <a:lstStyle/>
        <a:p>
          <a:endParaRPr lang="en-US"/>
        </a:p>
      </dgm:t>
    </dgm:pt>
    <dgm:pt modelId="{529B9E63-EB41-4622-B18B-37DC468A3027}">
      <dgm:prSet/>
      <dgm:spPr/>
      <dgm:t>
        <a:bodyPr/>
        <a:lstStyle/>
        <a:p>
          <a:r>
            <a:rPr lang="en-US" b="1"/>
            <a:t>RxSight offers two lenses in the Light Adjustable Lens platform: the Light Adjustable Lens and the Light Adjustable Lens+. Your doctor will determine the lens that is best suited to your eyes</a:t>
          </a:r>
          <a:endParaRPr lang="en-US"/>
        </a:p>
      </dgm:t>
    </dgm:pt>
    <dgm:pt modelId="{7E4B9333-178E-4107-B967-87223B897F0A}" type="parTrans" cxnId="{48B0E90F-E33F-4CFC-ADE2-EC014D75E3FC}">
      <dgm:prSet/>
      <dgm:spPr/>
      <dgm:t>
        <a:bodyPr/>
        <a:lstStyle/>
        <a:p>
          <a:endParaRPr lang="en-US"/>
        </a:p>
      </dgm:t>
    </dgm:pt>
    <dgm:pt modelId="{7C532C66-C6A0-4DF5-8AE7-85036E735C96}" type="sibTrans" cxnId="{48B0E90F-E33F-4CFC-ADE2-EC014D75E3FC}">
      <dgm:prSet/>
      <dgm:spPr/>
      <dgm:t>
        <a:bodyPr/>
        <a:lstStyle/>
        <a:p>
          <a:endParaRPr lang="en-US"/>
        </a:p>
      </dgm:t>
    </dgm:pt>
    <dgm:pt modelId="{B41D28C4-82E5-49CF-945A-0CC1F475C117}">
      <dgm:prSet/>
      <dgm:spPr/>
      <dgm:t>
        <a:bodyPr/>
        <a:lstStyle/>
        <a:p>
          <a:r>
            <a:rPr lang="en-US" b="1"/>
            <a:t>Both the LAL and LAL+ provide the same opportunity to customize your vision with your doctor after surgery</a:t>
          </a:r>
          <a:endParaRPr lang="en-US"/>
        </a:p>
      </dgm:t>
    </dgm:pt>
    <dgm:pt modelId="{B0032CC1-209B-4145-B5B6-AE0956C8F982}" type="parTrans" cxnId="{03EBE3C1-57F9-4E7C-8F9E-10A74CF1273C}">
      <dgm:prSet/>
      <dgm:spPr/>
      <dgm:t>
        <a:bodyPr/>
        <a:lstStyle/>
        <a:p>
          <a:endParaRPr lang="en-US"/>
        </a:p>
      </dgm:t>
    </dgm:pt>
    <dgm:pt modelId="{BC8C423C-CED5-4FB2-98A6-36AADBFA1A52}" type="sibTrans" cxnId="{03EBE3C1-57F9-4E7C-8F9E-10A74CF1273C}">
      <dgm:prSet/>
      <dgm:spPr/>
      <dgm:t>
        <a:bodyPr/>
        <a:lstStyle/>
        <a:p>
          <a:endParaRPr lang="en-US"/>
        </a:p>
      </dgm:t>
    </dgm:pt>
    <dgm:pt modelId="{9A9E8011-E298-4606-8FD6-2B565F59A3CF}" type="pres">
      <dgm:prSet presAssocID="{336053C1-9FD0-46D6-A2D0-43B0201E9A2A}" presName="vert0" presStyleCnt="0">
        <dgm:presLayoutVars>
          <dgm:dir/>
          <dgm:animOne val="branch"/>
          <dgm:animLvl val="lvl"/>
        </dgm:presLayoutVars>
      </dgm:prSet>
      <dgm:spPr/>
    </dgm:pt>
    <dgm:pt modelId="{5F83D620-7A04-44EE-97D7-205E81A039D2}" type="pres">
      <dgm:prSet presAssocID="{21A8E4AD-CB9E-4EB1-AB00-14C283FF89B9}" presName="thickLine" presStyleLbl="alignNode1" presStyleIdx="0" presStyleCnt="4"/>
      <dgm:spPr/>
    </dgm:pt>
    <dgm:pt modelId="{632CE5CF-98AD-4AFD-B720-8CF99582F423}" type="pres">
      <dgm:prSet presAssocID="{21A8E4AD-CB9E-4EB1-AB00-14C283FF89B9}" presName="horz1" presStyleCnt="0"/>
      <dgm:spPr/>
    </dgm:pt>
    <dgm:pt modelId="{5C323351-8C91-4DC0-9436-6C48F8223235}" type="pres">
      <dgm:prSet presAssocID="{21A8E4AD-CB9E-4EB1-AB00-14C283FF89B9}" presName="tx1" presStyleLbl="revTx" presStyleIdx="0" presStyleCnt="4"/>
      <dgm:spPr/>
    </dgm:pt>
    <dgm:pt modelId="{DF34413E-21DF-407F-8B34-60A051B2B7BA}" type="pres">
      <dgm:prSet presAssocID="{21A8E4AD-CB9E-4EB1-AB00-14C283FF89B9}" presName="vert1" presStyleCnt="0"/>
      <dgm:spPr/>
    </dgm:pt>
    <dgm:pt modelId="{D0BDBF3E-0374-4A10-A664-E3CC8CD770D5}" type="pres">
      <dgm:prSet presAssocID="{CAAF5E02-F6D7-40A0-9AD5-B225502AD42C}" presName="thickLine" presStyleLbl="alignNode1" presStyleIdx="1" presStyleCnt="4"/>
      <dgm:spPr/>
    </dgm:pt>
    <dgm:pt modelId="{5C1A91B2-82EE-47F3-A1E6-8564CFC94EBB}" type="pres">
      <dgm:prSet presAssocID="{CAAF5E02-F6D7-40A0-9AD5-B225502AD42C}" presName="horz1" presStyleCnt="0"/>
      <dgm:spPr/>
    </dgm:pt>
    <dgm:pt modelId="{259CAE26-ECEB-4BAA-B9EB-9814D69115EC}" type="pres">
      <dgm:prSet presAssocID="{CAAF5E02-F6D7-40A0-9AD5-B225502AD42C}" presName="tx1" presStyleLbl="revTx" presStyleIdx="1" presStyleCnt="4"/>
      <dgm:spPr/>
    </dgm:pt>
    <dgm:pt modelId="{B42A196A-C82E-4B73-9322-89C0B4633A40}" type="pres">
      <dgm:prSet presAssocID="{CAAF5E02-F6D7-40A0-9AD5-B225502AD42C}" presName="vert1" presStyleCnt="0"/>
      <dgm:spPr/>
    </dgm:pt>
    <dgm:pt modelId="{906AD6ED-0CC3-4B30-8EC1-11887B6FF6B3}" type="pres">
      <dgm:prSet presAssocID="{529B9E63-EB41-4622-B18B-37DC468A3027}" presName="thickLine" presStyleLbl="alignNode1" presStyleIdx="2" presStyleCnt="4"/>
      <dgm:spPr/>
    </dgm:pt>
    <dgm:pt modelId="{6026E7AE-9889-4B86-927D-5EE507623A06}" type="pres">
      <dgm:prSet presAssocID="{529B9E63-EB41-4622-B18B-37DC468A3027}" presName="horz1" presStyleCnt="0"/>
      <dgm:spPr/>
    </dgm:pt>
    <dgm:pt modelId="{E19BFF3A-4191-44BC-90C5-6D57B3AFF586}" type="pres">
      <dgm:prSet presAssocID="{529B9E63-EB41-4622-B18B-37DC468A3027}" presName="tx1" presStyleLbl="revTx" presStyleIdx="2" presStyleCnt="4"/>
      <dgm:spPr/>
    </dgm:pt>
    <dgm:pt modelId="{BDBBF550-2287-4D8F-BD26-326D8C05708E}" type="pres">
      <dgm:prSet presAssocID="{529B9E63-EB41-4622-B18B-37DC468A3027}" presName="vert1" presStyleCnt="0"/>
      <dgm:spPr/>
    </dgm:pt>
    <dgm:pt modelId="{03EE0DF2-AB02-4C73-9371-18F426943623}" type="pres">
      <dgm:prSet presAssocID="{B41D28C4-82E5-49CF-945A-0CC1F475C117}" presName="thickLine" presStyleLbl="alignNode1" presStyleIdx="3" presStyleCnt="4"/>
      <dgm:spPr/>
    </dgm:pt>
    <dgm:pt modelId="{8E52BC59-4941-4E34-B03D-6FC8A75D2658}" type="pres">
      <dgm:prSet presAssocID="{B41D28C4-82E5-49CF-945A-0CC1F475C117}" presName="horz1" presStyleCnt="0"/>
      <dgm:spPr/>
    </dgm:pt>
    <dgm:pt modelId="{E368712C-233D-4AF0-80DE-BDF3F3C7567B}" type="pres">
      <dgm:prSet presAssocID="{B41D28C4-82E5-49CF-945A-0CC1F475C117}" presName="tx1" presStyleLbl="revTx" presStyleIdx="3" presStyleCnt="4"/>
      <dgm:spPr/>
    </dgm:pt>
    <dgm:pt modelId="{9B15B995-8890-4795-B998-0E4784D5A674}" type="pres">
      <dgm:prSet presAssocID="{B41D28C4-82E5-49CF-945A-0CC1F475C117}" presName="vert1" presStyleCnt="0"/>
      <dgm:spPr/>
    </dgm:pt>
  </dgm:ptLst>
  <dgm:cxnLst>
    <dgm:cxn modelId="{7A149302-C9E2-4CBB-8971-3E074216D2D4}" type="presOf" srcId="{CAAF5E02-F6D7-40A0-9AD5-B225502AD42C}" destId="{259CAE26-ECEB-4BAA-B9EB-9814D69115EC}" srcOrd="0" destOrd="0" presId="urn:microsoft.com/office/officeart/2008/layout/LinedList"/>
    <dgm:cxn modelId="{48B0E90F-E33F-4CFC-ADE2-EC014D75E3FC}" srcId="{336053C1-9FD0-46D6-A2D0-43B0201E9A2A}" destId="{529B9E63-EB41-4622-B18B-37DC468A3027}" srcOrd="2" destOrd="0" parTransId="{7E4B9333-178E-4107-B967-87223B897F0A}" sibTransId="{7C532C66-C6A0-4DF5-8AE7-85036E735C96}"/>
    <dgm:cxn modelId="{77D8211F-10CE-4249-AC3B-70F30A96979E}" type="presOf" srcId="{21A8E4AD-CB9E-4EB1-AB00-14C283FF89B9}" destId="{5C323351-8C91-4DC0-9436-6C48F8223235}" srcOrd="0" destOrd="0" presId="urn:microsoft.com/office/officeart/2008/layout/LinedList"/>
    <dgm:cxn modelId="{A6916A37-1773-4C6E-AC12-EBA29D2480C9}" srcId="{336053C1-9FD0-46D6-A2D0-43B0201E9A2A}" destId="{CAAF5E02-F6D7-40A0-9AD5-B225502AD42C}" srcOrd="1" destOrd="0" parTransId="{BEF791BA-53CA-48F4-B692-82E145708499}" sibTransId="{05F6B949-A8F8-422F-A908-3C419EAE386E}"/>
    <dgm:cxn modelId="{3030AD49-5381-4F41-AE8A-D1C0239E9C4C}" type="presOf" srcId="{529B9E63-EB41-4622-B18B-37DC468A3027}" destId="{E19BFF3A-4191-44BC-90C5-6D57B3AFF586}" srcOrd="0" destOrd="0" presId="urn:microsoft.com/office/officeart/2008/layout/LinedList"/>
    <dgm:cxn modelId="{91D6267A-61CE-4162-A1FF-C7ECD7809F43}" srcId="{336053C1-9FD0-46D6-A2D0-43B0201E9A2A}" destId="{21A8E4AD-CB9E-4EB1-AB00-14C283FF89B9}" srcOrd="0" destOrd="0" parTransId="{D9714166-A8BF-471C-BB9F-DDD29154F251}" sibTransId="{F1C5EC99-0CC3-46B1-8997-EA1A7C1BE7EE}"/>
    <dgm:cxn modelId="{949BCDA0-C6DF-48EB-ACE1-145BBF5EC3F1}" type="presOf" srcId="{B41D28C4-82E5-49CF-945A-0CC1F475C117}" destId="{E368712C-233D-4AF0-80DE-BDF3F3C7567B}" srcOrd="0" destOrd="0" presId="urn:microsoft.com/office/officeart/2008/layout/LinedList"/>
    <dgm:cxn modelId="{03EBE3C1-57F9-4E7C-8F9E-10A74CF1273C}" srcId="{336053C1-9FD0-46D6-A2D0-43B0201E9A2A}" destId="{B41D28C4-82E5-49CF-945A-0CC1F475C117}" srcOrd="3" destOrd="0" parTransId="{B0032CC1-209B-4145-B5B6-AE0956C8F982}" sibTransId="{BC8C423C-CED5-4FB2-98A6-36AADBFA1A52}"/>
    <dgm:cxn modelId="{C68F46EB-3F7B-4511-A051-6072A9EB239E}" type="presOf" srcId="{336053C1-9FD0-46D6-A2D0-43B0201E9A2A}" destId="{9A9E8011-E298-4606-8FD6-2B565F59A3CF}" srcOrd="0" destOrd="0" presId="urn:microsoft.com/office/officeart/2008/layout/LinedList"/>
    <dgm:cxn modelId="{BA33C84A-32A1-4FE7-9729-0E5A297FC4C4}" type="presParOf" srcId="{9A9E8011-E298-4606-8FD6-2B565F59A3CF}" destId="{5F83D620-7A04-44EE-97D7-205E81A039D2}" srcOrd="0" destOrd="0" presId="urn:microsoft.com/office/officeart/2008/layout/LinedList"/>
    <dgm:cxn modelId="{4D7B4AC0-87D9-481A-A7BE-2C244827C61F}" type="presParOf" srcId="{9A9E8011-E298-4606-8FD6-2B565F59A3CF}" destId="{632CE5CF-98AD-4AFD-B720-8CF99582F423}" srcOrd="1" destOrd="0" presId="urn:microsoft.com/office/officeart/2008/layout/LinedList"/>
    <dgm:cxn modelId="{4523476E-C0CA-4F1D-825E-FDECC8A2FF55}" type="presParOf" srcId="{632CE5CF-98AD-4AFD-B720-8CF99582F423}" destId="{5C323351-8C91-4DC0-9436-6C48F8223235}" srcOrd="0" destOrd="0" presId="urn:microsoft.com/office/officeart/2008/layout/LinedList"/>
    <dgm:cxn modelId="{39F21B56-9AC7-4B90-86BE-99920D368335}" type="presParOf" srcId="{632CE5CF-98AD-4AFD-B720-8CF99582F423}" destId="{DF34413E-21DF-407F-8B34-60A051B2B7BA}" srcOrd="1" destOrd="0" presId="urn:microsoft.com/office/officeart/2008/layout/LinedList"/>
    <dgm:cxn modelId="{FE6BCAB5-939A-4C2B-A86F-54835D281D17}" type="presParOf" srcId="{9A9E8011-E298-4606-8FD6-2B565F59A3CF}" destId="{D0BDBF3E-0374-4A10-A664-E3CC8CD770D5}" srcOrd="2" destOrd="0" presId="urn:microsoft.com/office/officeart/2008/layout/LinedList"/>
    <dgm:cxn modelId="{3C89C6BC-18F7-4ED3-94F6-B14972BFA1F8}" type="presParOf" srcId="{9A9E8011-E298-4606-8FD6-2B565F59A3CF}" destId="{5C1A91B2-82EE-47F3-A1E6-8564CFC94EBB}" srcOrd="3" destOrd="0" presId="urn:microsoft.com/office/officeart/2008/layout/LinedList"/>
    <dgm:cxn modelId="{1BAC52BC-B3D2-4B93-A4AC-2E5F1FAD2DD3}" type="presParOf" srcId="{5C1A91B2-82EE-47F3-A1E6-8564CFC94EBB}" destId="{259CAE26-ECEB-4BAA-B9EB-9814D69115EC}" srcOrd="0" destOrd="0" presId="urn:microsoft.com/office/officeart/2008/layout/LinedList"/>
    <dgm:cxn modelId="{1A68A9F3-9728-49F2-B5CE-7D2E022B95F2}" type="presParOf" srcId="{5C1A91B2-82EE-47F3-A1E6-8564CFC94EBB}" destId="{B42A196A-C82E-4B73-9322-89C0B4633A40}" srcOrd="1" destOrd="0" presId="urn:microsoft.com/office/officeart/2008/layout/LinedList"/>
    <dgm:cxn modelId="{957224CB-952D-40D0-B4BE-935A2B02C1E6}" type="presParOf" srcId="{9A9E8011-E298-4606-8FD6-2B565F59A3CF}" destId="{906AD6ED-0CC3-4B30-8EC1-11887B6FF6B3}" srcOrd="4" destOrd="0" presId="urn:microsoft.com/office/officeart/2008/layout/LinedList"/>
    <dgm:cxn modelId="{E60E0482-368D-4371-BB16-6C0B616C5AFB}" type="presParOf" srcId="{9A9E8011-E298-4606-8FD6-2B565F59A3CF}" destId="{6026E7AE-9889-4B86-927D-5EE507623A06}" srcOrd="5" destOrd="0" presId="urn:microsoft.com/office/officeart/2008/layout/LinedList"/>
    <dgm:cxn modelId="{515B1562-5A16-45B5-9774-E766F3D6F20F}" type="presParOf" srcId="{6026E7AE-9889-4B86-927D-5EE507623A06}" destId="{E19BFF3A-4191-44BC-90C5-6D57B3AFF586}" srcOrd="0" destOrd="0" presId="urn:microsoft.com/office/officeart/2008/layout/LinedList"/>
    <dgm:cxn modelId="{95DCC33B-3490-431A-A083-0581DB22AAED}" type="presParOf" srcId="{6026E7AE-9889-4B86-927D-5EE507623A06}" destId="{BDBBF550-2287-4D8F-BD26-326D8C05708E}" srcOrd="1" destOrd="0" presId="urn:microsoft.com/office/officeart/2008/layout/LinedList"/>
    <dgm:cxn modelId="{928FA561-2A2D-4F3F-B58F-67FE5490BC3A}" type="presParOf" srcId="{9A9E8011-E298-4606-8FD6-2B565F59A3CF}" destId="{03EE0DF2-AB02-4C73-9371-18F426943623}" srcOrd="6" destOrd="0" presId="urn:microsoft.com/office/officeart/2008/layout/LinedList"/>
    <dgm:cxn modelId="{B519A11F-F8BB-461A-BA22-F6662657F996}" type="presParOf" srcId="{9A9E8011-E298-4606-8FD6-2B565F59A3CF}" destId="{8E52BC59-4941-4E34-B03D-6FC8A75D2658}" srcOrd="7" destOrd="0" presId="urn:microsoft.com/office/officeart/2008/layout/LinedList"/>
    <dgm:cxn modelId="{7E60F6F1-1AA3-4A19-9714-7E5227DC2BA2}" type="presParOf" srcId="{8E52BC59-4941-4E34-B03D-6FC8A75D2658}" destId="{E368712C-233D-4AF0-80DE-BDF3F3C7567B}" srcOrd="0" destOrd="0" presId="urn:microsoft.com/office/officeart/2008/layout/LinedList"/>
    <dgm:cxn modelId="{692321A1-637F-47E9-B3E3-D2297A1FEA5B}" type="presParOf" srcId="{8E52BC59-4941-4E34-B03D-6FC8A75D2658}" destId="{9B15B995-8890-4795-B998-0E4784D5A67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B3C898-4B22-40A2-A8EA-24B74AE8A3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C7F03B3-BF37-4A20-8466-A81457360202}">
      <dgm:prSet/>
      <dgm:spPr/>
      <dgm:t>
        <a:bodyPr/>
        <a:lstStyle/>
        <a:p>
          <a:r>
            <a:rPr lang="en-US"/>
            <a:t>RGP pts should have three consistent pre op measurements two weeks apart </a:t>
          </a:r>
        </a:p>
      </dgm:t>
    </dgm:pt>
    <dgm:pt modelId="{21DB9873-DD81-41FF-B22B-5E1AC28993EA}" type="parTrans" cxnId="{D43EDA7B-7559-4318-8846-4B8BB0DC4F8B}">
      <dgm:prSet/>
      <dgm:spPr/>
      <dgm:t>
        <a:bodyPr/>
        <a:lstStyle/>
        <a:p>
          <a:endParaRPr lang="en-US"/>
        </a:p>
      </dgm:t>
    </dgm:pt>
    <dgm:pt modelId="{227F935E-CA34-4D75-AAB4-9094223F4CA8}" type="sibTrans" cxnId="{D43EDA7B-7559-4318-8846-4B8BB0DC4F8B}">
      <dgm:prSet/>
      <dgm:spPr/>
      <dgm:t>
        <a:bodyPr/>
        <a:lstStyle/>
        <a:p>
          <a:endParaRPr lang="en-US"/>
        </a:p>
      </dgm:t>
    </dgm:pt>
    <dgm:pt modelId="{26731E73-7706-4AB5-B26A-9CD61EABDC57}">
      <dgm:prSet/>
      <dgm:spPr/>
      <dgm:t>
        <a:bodyPr/>
        <a:lstStyle/>
        <a:p>
          <a:r>
            <a:rPr lang="en-US"/>
            <a:t>After surgery the cornea continues to revise its shape and the LDD treatments can treat it. </a:t>
          </a:r>
        </a:p>
      </dgm:t>
    </dgm:pt>
    <dgm:pt modelId="{E127C5CC-F8E5-4C2E-8E49-61B565CD3E41}" type="parTrans" cxnId="{F1B9B8CC-1B78-48C0-BD88-65366A855AC7}">
      <dgm:prSet/>
      <dgm:spPr/>
      <dgm:t>
        <a:bodyPr/>
        <a:lstStyle/>
        <a:p>
          <a:endParaRPr lang="en-US"/>
        </a:p>
      </dgm:t>
    </dgm:pt>
    <dgm:pt modelId="{044D02C6-F2E3-446E-B8C6-8552F533CF1A}" type="sibTrans" cxnId="{F1B9B8CC-1B78-48C0-BD88-65366A855AC7}">
      <dgm:prSet/>
      <dgm:spPr/>
      <dgm:t>
        <a:bodyPr/>
        <a:lstStyle/>
        <a:p>
          <a:endParaRPr lang="en-US"/>
        </a:p>
      </dgm:t>
    </dgm:pt>
    <dgm:pt modelId="{C1CD818C-D859-4437-B662-FC450D23367B}">
      <dgm:prSet/>
      <dgm:spPr/>
      <dgm:t>
        <a:bodyPr/>
        <a:lstStyle/>
        <a:p>
          <a:r>
            <a:rPr lang="en-US"/>
            <a:t>RK pts have to wait at least 5 weeks to adjust after two consistent refractions. </a:t>
          </a:r>
        </a:p>
      </dgm:t>
    </dgm:pt>
    <dgm:pt modelId="{7B53DA8F-AE7B-458D-9EC3-BCE5003CB870}" type="parTrans" cxnId="{9EA07D32-A871-4A11-9600-35DAD4942C25}">
      <dgm:prSet/>
      <dgm:spPr/>
      <dgm:t>
        <a:bodyPr/>
        <a:lstStyle/>
        <a:p>
          <a:endParaRPr lang="en-US"/>
        </a:p>
      </dgm:t>
    </dgm:pt>
    <dgm:pt modelId="{0CE0D178-0019-4022-8BAA-4175728FA077}" type="sibTrans" cxnId="{9EA07D32-A871-4A11-9600-35DAD4942C25}">
      <dgm:prSet/>
      <dgm:spPr/>
      <dgm:t>
        <a:bodyPr/>
        <a:lstStyle/>
        <a:p>
          <a:endParaRPr lang="en-US"/>
        </a:p>
      </dgm:t>
    </dgm:pt>
    <dgm:pt modelId="{D8A27740-CE0A-4401-9BE4-88043754D299}" type="pres">
      <dgm:prSet presAssocID="{7EB3C898-4B22-40A2-A8EA-24B74AE8A3BB}" presName="root" presStyleCnt="0">
        <dgm:presLayoutVars>
          <dgm:dir/>
          <dgm:resizeHandles val="exact"/>
        </dgm:presLayoutVars>
      </dgm:prSet>
      <dgm:spPr/>
    </dgm:pt>
    <dgm:pt modelId="{E793E645-E66E-401E-A889-2C73D501E868}" type="pres">
      <dgm:prSet presAssocID="{CC7F03B3-BF37-4A20-8466-A81457360202}" presName="compNode" presStyleCnt="0"/>
      <dgm:spPr/>
    </dgm:pt>
    <dgm:pt modelId="{4066A84B-B356-45F9-A103-73BA034AB40A}" type="pres">
      <dgm:prSet presAssocID="{CC7F03B3-BF37-4A20-8466-A81457360202}" presName="bgRect" presStyleLbl="bgShp" presStyleIdx="0" presStyleCnt="3"/>
      <dgm:spPr/>
    </dgm:pt>
    <dgm:pt modelId="{1C895BB3-D98D-4454-B973-71D822D5D5A8}" type="pres">
      <dgm:prSet presAssocID="{CC7F03B3-BF37-4A20-8466-A81457360202}"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8DA81135-B4FE-466A-BBA2-34AD8A406A0A}" type="pres">
      <dgm:prSet presAssocID="{CC7F03B3-BF37-4A20-8466-A81457360202}" presName="spaceRect" presStyleCnt="0"/>
      <dgm:spPr/>
    </dgm:pt>
    <dgm:pt modelId="{6F3A859E-8058-42E9-B6BD-6A4D15560EE9}" type="pres">
      <dgm:prSet presAssocID="{CC7F03B3-BF37-4A20-8466-A81457360202}" presName="parTx" presStyleLbl="revTx" presStyleIdx="0" presStyleCnt="3">
        <dgm:presLayoutVars>
          <dgm:chMax val="0"/>
          <dgm:chPref val="0"/>
        </dgm:presLayoutVars>
      </dgm:prSet>
      <dgm:spPr/>
    </dgm:pt>
    <dgm:pt modelId="{90BDA95F-9837-455A-915E-218CC5B17EF8}" type="pres">
      <dgm:prSet presAssocID="{227F935E-CA34-4D75-AAB4-9094223F4CA8}" presName="sibTrans" presStyleCnt="0"/>
      <dgm:spPr/>
    </dgm:pt>
    <dgm:pt modelId="{7B6F7A87-0186-490B-A1B9-CECFDB5A6A68}" type="pres">
      <dgm:prSet presAssocID="{26731E73-7706-4AB5-B26A-9CD61EABDC57}" presName="compNode" presStyleCnt="0"/>
      <dgm:spPr/>
    </dgm:pt>
    <dgm:pt modelId="{BC6DA2C1-A09D-4DA6-8E85-907DD52DDAE6}" type="pres">
      <dgm:prSet presAssocID="{26731E73-7706-4AB5-B26A-9CD61EABDC57}" presName="bgRect" presStyleLbl="bgShp" presStyleIdx="1" presStyleCnt="3"/>
      <dgm:spPr/>
    </dgm:pt>
    <dgm:pt modelId="{27F3A64E-56A3-4FF2-9518-BC10EF953B3E}" type="pres">
      <dgm:prSet presAssocID="{26731E73-7706-4AB5-B26A-9CD61EABDC57}"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rn"/>
        </a:ext>
      </dgm:extLst>
    </dgm:pt>
    <dgm:pt modelId="{2CD52613-760E-4A7C-B3E2-5AD66591BE17}" type="pres">
      <dgm:prSet presAssocID="{26731E73-7706-4AB5-B26A-9CD61EABDC57}" presName="spaceRect" presStyleCnt="0"/>
      <dgm:spPr/>
    </dgm:pt>
    <dgm:pt modelId="{999047C0-7F72-4F8F-A607-125616E351C6}" type="pres">
      <dgm:prSet presAssocID="{26731E73-7706-4AB5-B26A-9CD61EABDC57}" presName="parTx" presStyleLbl="revTx" presStyleIdx="1" presStyleCnt="3">
        <dgm:presLayoutVars>
          <dgm:chMax val="0"/>
          <dgm:chPref val="0"/>
        </dgm:presLayoutVars>
      </dgm:prSet>
      <dgm:spPr/>
    </dgm:pt>
    <dgm:pt modelId="{1C363D32-67EB-456B-B52D-066B2DA10FE0}" type="pres">
      <dgm:prSet presAssocID="{044D02C6-F2E3-446E-B8C6-8552F533CF1A}" presName="sibTrans" presStyleCnt="0"/>
      <dgm:spPr/>
    </dgm:pt>
    <dgm:pt modelId="{B4B344E4-6C45-428F-829C-CA124E3AE116}" type="pres">
      <dgm:prSet presAssocID="{C1CD818C-D859-4437-B662-FC450D23367B}" presName="compNode" presStyleCnt="0"/>
      <dgm:spPr/>
    </dgm:pt>
    <dgm:pt modelId="{2751B6DB-A8B9-4837-98E3-CDC2F32FE593}" type="pres">
      <dgm:prSet presAssocID="{C1CD818C-D859-4437-B662-FC450D23367B}" presName="bgRect" presStyleLbl="bgShp" presStyleIdx="2" presStyleCnt="3"/>
      <dgm:spPr/>
    </dgm:pt>
    <dgm:pt modelId="{81557CD0-4308-48D5-967A-B5B81AEE5DE8}" type="pres">
      <dgm:prSet presAssocID="{C1CD818C-D859-4437-B662-FC450D23367B}"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Rainbow"/>
        </a:ext>
      </dgm:extLst>
    </dgm:pt>
    <dgm:pt modelId="{3D6317CA-F860-4738-A784-EE89FACE2F8F}" type="pres">
      <dgm:prSet presAssocID="{C1CD818C-D859-4437-B662-FC450D23367B}" presName="spaceRect" presStyleCnt="0"/>
      <dgm:spPr/>
    </dgm:pt>
    <dgm:pt modelId="{9B9B51D7-85BF-442E-A9C0-5339C6C954B1}" type="pres">
      <dgm:prSet presAssocID="{C1CD818C-D859-4437-B662-FC450D23367B}" presName="parTx" presStyleLbl="revTx" presStyleIdx="2" presStyleCnt="3">
        <dgm:presLayoutVars>
          <dgm:chMax val="0"/>
          <dgm:chPref val="0"/>
        </dgm:presLayoutVars>
      </dgm:prSet>
      <dgm:spPr/>
    </dgm:pt>
  </dgm:ptLst>
  <dgm:cxnLst>
    <dgm:cxn modelId="{753A942C-4651-4A2D-9A46-EAB3D5A4F7F3}" type="presOf" srcId="{CC7F03B3-BF37-4A20-8466-A81457360202}" destId="{6F3A859E-8058-42E9-B6BD-6A4D15560EE9}" srcOrd="0" destOrd="0" presId="urn:microsoft.com/office/officeart/2018/2/layout/IconVerticalSolidList"/>
    <dgm:cxn modelId="{9EA07D32-A871-4A11-9600-35DAD4942C25}" srcId="{7EB3C898-4B22-40A2-A8EA-24B74AE8A3BB}" destId="{C1CD818C-D859-4437-B662-FC450D23367B}" srcOrd="2" destOrd="0" parTransId="{7B53DA8F-AE7B-458D-9EC3-BCE5003CB870}" sibTransId="{0CE0D178-0019-4022-8BAA-4175728FA077}"/>
    <dgm:cxn modelId="{C9E0D169-98CB-49E7-8AE7-2F1F33E20A64}" type="presOf" srcId="{C1CD818C-D859-4437-B662-FC450D23367B}" destId="{9B9B51D7-85BF-442E-A9C0-5339C6C954B1}" srcOrd="0" destOrd="0" presId="urn:microsoft.com/office/officeart/2018/2/layout/IconVerticalSolidList"/>
    <dgm:cxn modelId="{D43EDA7B-7559-4318-8846-4B8BB0DC4F8B}" srcId="{7EB3C898-4B22-40A2-A8EA-24B74AE8A3BB}" destId="{CC7F03B3-BF37-4A20-8466-A81457360202}" srcOrd="0" destOrd="0" parTransId="{21DB9873-DD81-41FF-B22B-5E1AC28993EA}" sibTransId="{227F935E-CA34-4D75-AAB4-9094223F4CA8}"/>
    <dgm:cxn modelId="{B0A86FB3-684B-406A-BEA8-535F7B85E8BE}" type="presOf" srcId="{7EB3C898-4B22-40A2-A8EA-24B74AE8A3BB}" destId="{D8A27740-CE0A-4401-9BE4-88043754D299}" srcOrd="0" destOrd="0" presId="urn:microsoft.com/office/officeart/2018/2/layout/IconVerticalSolidList"/>
    <dgm:cxn modelId="{F1B9B8CC-1B78-48C0-BD88-65366A855AC7}" srcId="{7EB3C898-4B22-40A2-A8EA-24B74AE8A3BB}" destId="{26731E73-7706-4AB5-B26A-9CD61EABDC57}" srcOrd="1" destOrd="0" parTransId="{E127C5CC-F8E5-4C2E-8E49-61B565CD3E41}" sibTransId="{044D02C6-F2E3-446E-B8C6-8552F533CF1A}"/>
    <dgm:cxn modelId="{2E8999F2-92E2-4EF1-9A00-2033821035D7}" type="presOf" srcId="{26731E73-7706-4AB5-B26A-9CD61EABDC57}" destId="{999047C0-7F72-4F8F-A607-125616E351C6}" srcOrd="0" destOrd="0" presId="urn:microsoft.com/office/officeart/2018/2/layout/IconVerticalSolidList"/>
    <dgm:cxn modelId="{21666E49-F88C-4CA4-957A-BFF175691DCB}" type="presParOf" srcId="{D8A27740-CE0A-4401-9BE4-88043754D299}" destId="{E793E645-E66E-401E-A889-2C73D501E868}" srcOrd="0" destOrd="0" presId="urn:microsoft.com/office/officeart/2018/2/layout/IconVerticalSolidList"/>
    <dgm:cxn modelId="{BA955CD9-4C12-4D45-9B5E-B0FBBE3A6B8B}" type="presParOf" srcId="{E793E645-E66E-401E-A889-2C73D501E868}" destId="{4066A84B-B356-45F9-A103-73BA034AB40A}" srcOrd="0" destOrd="0" presId="urn:microsoft.com/office/officeart/2018/2/layout/IconVerticalSolidList"/>
    <dgm:cxn modelId="{E61D852D-3A5B-4DFC-8384-A6DD093222C8}" type="presParOf" srcId="{E793E645-E66E-401E-A889-2C73D501E868}" destId="{1C895BB3-D98D-4454-B973-71D822D5D5A8}" srcOrd="1" destOrd="0" presId="urn:microsoft.com/office/officeart/2018/2/layout/IconVerticalSolidList"/>
    <dgm:cxn modelId="{EC2F73B5-D9C0-48ED-BBB1-DAA2A3FBF4C2}" type="presParOf" srcId="{E793E645-E66E-401E-A889-2C73D501E868}" destId="{8DA81135-B4FE-466A-BBA2-34AD8A406A0A}" srcOrd="2" destOrd="0" presId="urn:microsoft.com/office/officeart/2018/2/layout/IconVerticalSolidList"/>
    <dgm:cxn modelId="{3BD7277A-949A-492B-913C-D344DFE085C9}" type="presParOf" srcId="{E793E645-E66E-401E-A889-2C73D501E868}" destId="{6F3A859E-8058-42E9-B6BD-6A4D15560EE9}" srcOrd="3" destOrd="0" presId="urn:microsoft.com/office/officeart/2018/2/layout/IconVerticalSolidList"/>
    <dgm:cxn modelId="{530BE2DE-76BF-4A60-9E01-05D0F51B448C}" type="presParOf" srcId="{D8A27740-CE0A-4401-9BE4-88043754D299}" destId="{90BDA95F-9837-455A-915E-218CC5B17EF8}" srcOrd="1" destOrd="0" presId="urn:microsoft.com/office/officeart/2018/2/layout/IconVerticalSolidList"/>
    <dgm:cxn modelId="{4AF55229-C33F-4DD5-AE02-0B1B9B420FC3}" type="presParOf" srcId="{D8A27740-CE0A-4401-9BE4-88043754D299}" destId="{7B6F7A87-0186-490B-A1B9-CECFDB5A6A68}" srcOrd="2" destOrd="0" presId="urn:microsoft.com/office/officeart/2018/2/layout/IconVerticalSolidList"/>
    <dgm:cxn modelId="{74040B45-02C2-4EFE-B29D-2453B17906B3}" type="presParOf" srcId="{7B6F7A87-0186-490B-A1B9-CECFDB5A6A68}" destId="{BC6DA2C1-A09D-4DA6-8E85-907DD52DDAE6}" srcOrd="0" destOrd="0" presId="urn:microsoft.com/office/officeart/2018/2/layout/IconVerticalSolidList"/>
    <dgm:cxn modelId="{43EB898C-A44D-44CD-88DE-1D1C7AEA860A}" type="presParOf" srcId="{7B6F7A87-0186-490B-A1B9-CECFDB5A6A68}" destId="{27F3A64E-56A3-4FF2-9518-BC10EF953B3E}" srcOrd="1" destOrd="0" presId="urn:microsoft.com/office/officeart/2018/2/layout/IconVerticalSolidList"/>
    <dgm:cxn modelId="{B3BAC610-6F02-450F-8369-2AA8729C7D13}" type="presParOf" srcId="{7B6F7A87-0186-490B-A1B9-CECFDB5A6A68}" destId="{2CD52613-760E-4A7C-B3E2-5AD66591BE17}" srcOrd="2" destOrd="0" presId="urn:microsoft.com/office/officeart/2018/2/layout/IconVerticalSolidList"/>
    <dgm:cxn modelId="{94103204-2C6D-46E9-9400-C5B792D777B3}" type="presParOf" srcId="{7B6F7A87-0186-490B-A1B9-CECFDB5A6A68}" destId="{999047C0-7F72-4F8F-A607-125616E351C6}" srcOrd="3" destOrd="0" presId="urn:microsoft.com/office/officeart/2018/2/layout/IconVerticalSolidList"/>
    <dgm:cxn modelId="{FB08BF9D-A05D-4019-8B83-8473BB4F5D2F}" type="presParOf" srcId="{D8A27740-CE0A-4401-9BE4-88043754D299}" destId="{1C363D32-67EB-456B-B52D-066B2DA10FE0}" srcOrd="3" destOrd="0" presId="urn:microsoft.com/office/officeart/2018/2/layout/IconVerticalSolidList"/>
    <dgm:cxn modelId="{63DCF400-D35F-4CF6-BB57-A1BD7064E7CB}" type="presParOf" srcId="{D8A27740-CE0A-4401-9BE4-88043754D299}" destId="{B4B344E4-6C45-428F-829C-CA124E3AE116}" srcOrd="4" destOrd="0" presId="urn:microsoft.com/office/officeart/2018/2/layout/IconVerticalSolidList"/>
    <dgm:cxn modelId="{3A06F25A-E18B-45D9-A741-DE4450D75165}" type="presParOf" srcId="{B4B344E4-6C45-428F-829C-CA124E3AE116}" destId="{2751B6DB-A8B9-4837-98E3-CDC2F32FE593}" srcOrd="0" destOrd="0" presId="urn:microsoft.com/office/officeart/2018/2/layout/IconVerticalSolidList"/>
    <dgm:cxn modelId="{50BC3057-E603-43D2-BEA5-7842E07AB869}" type="presParOf" srcId="{B4B344E4-6C45-428F-829C-CA124E3AE116}" destId="{81557CD0-4308-48D5-967A-B5B81AEE5DE8}" srcOrd="1" destOrd="0" presId="urn:microsoft.com/office/officeart/2018/2/layout/IconVerticalSolidList"/>
    <dgm:cxn modelId="{A9EEF53E-4306-459E-B144-9156B7D75DB5}" type="presParOf" srcId="{B4B344E4-6C45-428F-829C-CA124E3AE116}" destId="{3D6317CA-F860-4738-A784-EE89FACE2F8F}" srcOrd="2" destOrd="0" presId="urn:microsoft.com/office/officeart/2018/2/layout/IconVerticalSolidList"/>
    <dgm:cxn modelId="{9BB38DF9-A6B2-45AA-B010-36B00DBD7040}" type="presParOf" srcId="{B4B344E4-6C45-428F-829C-CA124E3AE116}" destId="{9B9B51D7-85BF-442E-A9C0-5339C6C954B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F117F-7A13-4819-869D-F95B175AA491}">
      <dsp:nvSpPr>
        <dsp:cNvPr id="0" name=""/>
        <dsp:cNvSpPr/>
      </dsp:nvSpPr>
      <dsp:spPr>
        <a:xfrm>
          <a:off x="0" y="5047660"/>
          <a:ext cx="7863326" cy="1656754"/>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a:t>High myopes </a:t>
          </a:r>
          <a:r>
            <a:rPr lang="en-US" sz="2200" kern="1200"/>
            <a:t>wear glasses all the time. They have a lot of options:</a:t>
          </a:r>
        </a:p>
      </dsp:txBody>
      <dsp:txXfrm>
        <a:off x="0" y="5047660"/>
        <a:ext cx="7863326" cy="894647"/>
      </dsp:txXfrm>
    </dsp:sp>
    <dsp:sp modelId="{33E1FF32-5489-4B1F-8EE4-0C75169C39D6}">
      <dsp:nvSpPr>
        <dsp:cNvPr id="0" name=""/>
        <dsp:cNvSpPr/>
      </dsp:nvSpPr>
      <dsp:spPr>
        <a:xfrm>
          <a:off x="3839" y="5909173"/>
          <a:ext cx="2618548" cy="762107"/>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Monofocal set for near </a:t>
          </a:r>
        </a:p>
      </dsp:txBody>
      <dsp:txXfrm>
        <a:off x="3839" y="5909173"/>
        <a:ext cx="2618548" cy="762107"/>
      </dsp:txXfrm>
    </dsp:sp>
    <dsp:sp modelId="{FAE77512-915E-409A-8195-F0AB35F307CD}">
      <dsp:nvSpPr>
        <dsp:cNvPr id="0" name=""/>
        <dsp:cNvSpPr/>
      </dsp:nvSpPr>
      <dsp:spPr>
        <a:xfrm>
          <a:off x="2622388" y="5909173"/>
          <a:ext cx="2618548" cy="762107"/>
        </a:xfrm>
        <a:prstGeom prst="rect">
          <a:avLst/>
        </a:prstGeom>
        <a:solidFill>
          <a:schemeClr val="accent5">
            <a:tint val="40000"/>
            <a:alpha val="90000"/>
            <a:hueOff val="-1894363"/>
            <a:satOff val="-6849"/>
            <a:lumOff val="462"/>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dirty="0"/>
            <a:t>EDOF set for -1 D --gives them some distance blur but more range up close </a:t>
          </a:r>
        </a:p>
      </dsp:txBody>
      <dsp:txXfrm>
        <a:off x="2622388" y="5909173"/>
        <a:ext cx="2618548" cy="762107"/>
      </dsp:txXfrm>
    </dsp:sp>
    <dsp:sp modelId="{CEDBF9F0-71A9-4B49-9235-44E5C29A491C}">
      <dsp:nvSpPr>
        <dsp:cNvPr id="0" name=""/>
        <dsp:cNvSpPr/>
      </dsp:nvSpPr>
      <dsp:spPr>
        <a:xfrm>
          <a:off x="5240937" y="5909173"/>
          <a:ext cx="2618548" cy="762107"/>
        </a:xfrm>
        <a:prstGeom prst="rect">
          <a:avLst/>
        </a:prstGeom>
        <a:solidFill>
          <a:schemeClr val="accent5">
            <a:tint val="40000"/>
            <a:alpha val="90000"/>
            <a:hueOff val="-3788726"/>
            <a:satOff val="-13699"/>
            <a:lumOff val="923"/>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Trifocal set for plano where they’ll still get that 20/20 distance and near vision.</a:t>
          </a:r>
        </a:p>
      </dsp:txBody>
      <dsp:txXfrm>
        <a:off x="5240937" y="5909173"/>
        <a:ext cx="2618548" cy="762107"/>
      </dsp:txXfrm>
    </dsp:sp>
    <dsp:sp modelId="{734B87E6-9444-40EC-82D9-E53E825BC41D}">
      <dsp:nvSpPr>
        <dsp:cNvPr id="0" name=""/>
        <dsp:cNvSpPr/>
      </dsp:nvSpPr>
      <dsp:spPr>
        <a:xfrm rot="10800000">
          <a:off x="0" y="2524423"/>
          <a:ext cx="7863326" cy="2548089"/>
        </a:xfrm>
        <a:prstGeom prst="upArrowCallout">
          <a:avLst/>
        </a:prstGeom>
        <a:gradFill rotWithShape="0">
          <a:gsLst>
            <a:gs pos="0">
              <a:schemeClr val="accent5">
                <a:hueOff val="-1654278"/>
                <a:satOff val="-8885"/>
                <a:lumOff val="3039"/>
                <a:alphaOff val="0"/>
                <a:tint val="94000"/>
                <a:satMod val="105000"/>
                <a:lumMod val="102000"/>
              </a:schemeClr>
            </a:gs>
            <a:gs pos="100000">
              <a:schemeClr val="accent5">
                <a:hueOff val="-1654278"/>
                <a:satOff val="-8885"/>
                <a:lumOff val="3039"/>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a:t>Moderate myopes </a:t>
          </a:r>
          <a:r>
            <a:rPr lang="en-US" sz="2200" kern="1200"/>
            <a:t>(between -2 and -4 D) take off their glasses to read. Take away their near vision they'll be very upset with you!</a:t>
          </a:r>
        </a:p>
      </dsp:txBody>
      <dsp:txXfrm rot="10800000">
        <a:off x="0" y="2524423"/>
        <a:ext cx="7863326" cy="1655672"/>
      </dsp:txXfrm>
    </dsp:sp>
    <dsp:sp modelId="{29742653-9908-43C6-89C4-04330D021F57}">
      <dsp:nvSpPr>
        <dsp:cNvPr id="0" name=""/>
        <dsp:cNvSpPr/>
      </dsp:nvSpPr>
      <dsp:spPr>
        <a:xfrm rot="10800000">
          <a:off x="0" y="1185"/>
          <a:ext cx="7863326" cy="2548089"/>
        </a:xfrm>
        <a:prstGeom prst="upArrowCallout">
          <a:avLst/>
        </a:prstGeom>
        <a:gradFill rotWithShape="0">
          <a:gsLst>
            <a:gs pos="0">
              <a:schemeClr val="accent5">
                <a:hueOff val="-3308557"/>
                <a:satOff val="-17770"/>
                <a:lumOff val="6078"/>
                <a:alphaOff val="0"/>
                <a:tint val="94000"/>
                <a:satMod val="105000"/>
                <a:lumMod val="102000"/>
              </a:schemeClr>
            </a:gs>
            <a:gs pos="100000">
              <a:schemeClr val="accent5">
                <a:hueOff val="-3308557"/>
                <a:satOff val="-17770"/>
                <a:lumOff val="607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Hyperopic patients </a:t>
          </a:r>
          <a:r>
            <a:rPr lang="en-US" sz="2200" kern="1200" dirty="0"/>
            <a:t>are typically happy no matter the IOL because they’re already depending on glasses for things far away and up close. </a:t>
          </a:r>
        </a:p>
      </dsp:txBody>
      <dsp:txXfrm rot="10800000">
        <a:off x="0" y="1185"/>
        <a:ext cx="7863326" cy="1655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2B18B-EF9E-423C-90C1-BF9D3B538A3E}">
      <dsp:nvSpPr>
        <dsp:cNvPr id="0" name=""/>
        <dsp:cNvSpPr/>
      </dsp:nvSpPr>
      <dsp:spPr>
        <a:xfrm>
          <a:off x="0" y="33846"/>
          <a:ext cx="11315700" cy="70726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a:t>LASIK</a:t>
          </a:r>
          <a:r>
            <a:rPr lang="en-US" sz="3100" kern="1200">
              <a:latin typeface="Tw Cen MT" panose="020B0602020104020603"/>
            </a:rPr>
            <a:t>,</a:t>
          </a:r>
          <a:r>
            <a:rPr lang="en-US" sz="3100" kern="1200"/>
            <a:t> RK </a:t>
          </a:r>
          <a:r>
            <a:rPr lang="en-US" sz="3100" kern="1200">
              <a:latin typeface="Tw Cen MT" panose="020B0602020104020603"/>
            </a:rPr>
            <a:t>and RGPs </a:t>
          </a:r>
          <a:r>
            <a:rPr lang="en-US" sz="3100" kern="1200"/>
            <a:t>can change the shape of the cornea:</a:t>
          </a:r>
        </a:p>
      </dsp:txBody>
      <dsp:txXfrm>
        <a:off x="34526" y="68372"/>
        <a:ext cx="11246648" cy="638212"/>
      </dsp:txXfrm>
    </dsp:sp>
    <dsp:sp modelId="{9B2BE6A5-E23E-42FA-BF85-405C48FB25CD}">
      <dsp:nvSpPr>
        <dsp:cNvPr id="0" name=""/>
        <dsp:cNvSpPr/>
      </dsp:nvSpPr>
      <dsp:spPr>
        <a:xfrm>
          <a:off x="0" y="741111"/>
          <a:ext cx="11315700" cy="211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273"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Will cause a small loss of contrast sensitivity  </a:t>
          </a:r>
        </a:p>
        <a:p>
          <a:pPr marL="228600" lvl="1" indent="-228600" algn="l" defTabSz="1066800">
            <a:lnSpc>
              <a:spcPct val="90000"/>
            </a:lnSpc>
            <a:spcBef>
              <a:spcPct val="0"/>
            </a:spcBef>
            <a:spcAft>
              <a:spcPct val="20000"/>
            </a:spcAft>
            <a:buChar char="•"/>
          </a:pPr>
          <a:r>
            <a:rPr lang="en-US" sz="2400" kern="1200"/>
            <a:t>Significant when the patient ages </a:t>
          </a:r>
        </a:p>
        <a:p>
          <a:pPr marL="228600" lvl="1" indent="-228600" algn="l" defTabSz="1066800">
            <a:lnSpc>
              <a:spcPct val="90000"/>
            </a:lnSpc>
            <a:spcBef>
              <a:spcPct val="0"/>
            </a:spcBef>
            <a:spcAft>
              <a:spcPct val="20000"/>
            </a:spcAft>
            <a:buChar char="•"/>
          </a:pPr>
          <a:r>
            <a:rPr lang="en-US" sz="2400" kern="1200"/>
            <a:t>It causes an issue if a multifocal IOL is used because the multifocal IOL decreases contrast sensitivity </a:t>
          </a:r>
        </a:p>
        <a:p>
          <a:pPr marL="228600" lvl="1" indent="-228600" algn="l" defTabSz="1066800">
            <a:lnSpc>
              <a:spcPct val="90000"/>
            </a:lnSpc>
            <a:spcBef>
              <a:spcPct val="0"/>
            </a:spcBef>
            <a:spcAft>
              <a:spcPct val="20000"/>
            </a:spcAft>
            <a:buChar char="•"/>
          </a:pPr>
          <a:r>
            <a:rPr lang="en-US" sz="2400" kern="1200"/>
            <a:t>Decreasing contrast sensitivity decreases quality of vison –Can make the patient very unhappy! </a:t>
          </a:r>
        </a:p>
      </dsp:txBody>
      <dsp:txXfrm>
        <a:off x="0" y="741111"/>
        <a:ext cx="11315700" cy="2117610"/>
      </dsp:txXfrm>
    </dsp:sp>
    <dsp:sp modelId="{22C0907C-6E08-4E37-A547-CF12EDB2DD93}">
      <dsp:nvSpPr>
        <dsp:cNvPr id="0" name=""/>
        <dsp:cNvSpPr/>
      </dsp:nvSpPr>
      <dsp:spPr>
        <a:xfrm>
          <a:off x="0" y="2858722"/>
          <a:ext cx="11315700" cy="70726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Post refractive surgery:</a:t>
          </a:r>
        </a:p>
      </dsp:txBody>
      <dsp:txXfrm>
        <a:off x="34526" y="2893248"/>
        <a:ext cx="11246648" cy="638212"/>
      </dsp:txXfrm>
    </dsp:sp>
    <dsp:sp modelId="{BD8D13F0-7DAB-4875-BA1F-3741971BCEB8}">
      <dsp:nvSpPr>
        <dsp:cNvPr id="0" name=""/>
        <dsp:cNvSpPr/>
      </dsp:nvSpPr>
      <dsp:spPr>
        <a:xfrm>
          <a:off x="0" y="3565987"/>
          <a:ext cx="11315700" cy="112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273"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Patients either have normal topography or irregular astigmatism</a:t>
          </a:r>
        </a:p>
        <a:p>
          <a:pPr marL="228600" lvl="1" indent="-228600" algn="l" defTabSz="1066800">
            <a:lnSpc>
              <a:spcPct val="90000"/>
            </a:lnSpc>
            <a:spcBef>
              <a:spcPct val="0"/>
            </a:spcBef>
            <a:spcAft>
              <a:spcPct val="20000"/>
            </a:spcAft>
            <a:buChar char="•"/>
          </a:pPr>
          <a:r>
            <a:rPr lang="en-US" sz="2400" kern="1200" dirty="0"/>
            <a:t>With irregular astigmatism --Eyes won’t refract light properly</a:t>
          </a:r>
        </a:p>
        <a:p>
          <a:pPr marL="228600" lvl="1" indent="-228600" algn="l" defTabSz="1066800">
            <a:lnSpc>
              <a:spcPct val="90000"/>
            </a:lnSpc>
            <a:spcBef>
              <a:spcPct val="0"/>
            </a:spcBef>
            <a:spcAft>
              <a:spcPct val="20000"/>
            </a:spcAft>
            <a:buChar char="•"/>
          </a:pPr>
          <a:r>
            <a:rPr lang="en-US" sz="2400" kern="1200" dirty="0"/>
            <a:t>Just like the corneal pathology patients, </a:t>
          </a:r>
          <a:r>
            <a:rPr lang="en-US" sz="2400" kern="1200" dirty="0" err="1"/>
            <a:t>monofocal</a:t>
          </a:r>
          <a:r>
            <a:rPr lang="en-US" sz="2400" kern="1200" dirty="0"/>
            <a:t> IOL or LAL would be the best.</a:t>
          </a:r>
        </a:p>
      </dsp:txBody>
      <dsp:txXfrm>
        <a:off x="0" y="3565987"/>
        <a:ext cx="11315700" cy="1122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3D620-7A04-44EE-97D7-205E81A039D2}">
      <dsp:nvSpPr>
        <dsp:cNvPr id="0" name=""/>
        <dsp:cNvSpPr/>
      </dsp:nvSpPr>
      <dsp:spPr>
        <a:xfrm>
          <a:off x="0" y="0"/>
          <a:ext cx="4459287" cy="0"/>
        </a:xfrm>
        <a:prstGeom prst="line">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w="9525" cap="flat" cmpd="sng" algn="ctr">
          <a:solidFill>
            <a:schemeClr val="dk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C323351-8C91-4DC0-9436-6C48F8223235}">
      <dsp:nvSpPr>
        <dsp:cNvPr id="0" name=""/>
        <dsp:cNvSpPr/>
      </dsp:nvSpPr>
      <dsp:spPr>
        <a:xfrm>
          <a:off x="0" y="0"/>
          <a:ext cx="4459287" cy="99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The Light Adjustable Lens is made of a special photosensitive material that changes the shape and power of your implanted lens in response to ultraviolet (UV) light to optimize your vision</a:t>
          </a:r>
          <a:endParaRPr lang="en-US" sz="1600" kern="1200"/>
        </a:p>
      </dsp:txBody>
      <dsp:txXfrm>
        <a:off x="0" y="0"/>
        <a:ext cx="4459287" cy="991261"/>
      </dsp:txXfrm>
    </dsp:sp>
    <dsp:sp modelId="{D0BDBF3E-0374-4A10-A664-E3CC8CD770D5}">
      <dsp:nvSpPr>
        <dsp:cNvPr id="0" name=""/>
        <dsp:cNvSpPr/>
      </dsp:nvSpPr>
      <dsp:spPr>
        <a:xfrm>
          <a:off x="0" y="991261"/>
          <a:ext cx="4459287" cy="0"/>
        </a:xfrm>
        <a:prstGeom prst="line">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w="9525" cap="flat" cmpd="sng" algn="ctr">
          <a:solidFill>
            <a:schemeClr val="dk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59CAE26-ECEB-4BAA-B9EB-9814D69115EC}">
      <dsp:nvSpPr>
        <dsp:cNvPr id="0" name=""/>
        <dsp:cNvSpPr/>
      </dsp:nvSpPr>
      <dsp:spPr>
        <a:xfrm>
          <a:off x="0" y="991261"/>
          <a:ext cx="4459287" cy="99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The Light Delivery Device™ (LDD™) non-invasively delivers this UV light to precisely reshape your lens based on the visual correction that is needed to target your custom prescription</a:t>
          </a:r>
          <a:endParaRPr lang="en-US" sz="1600" kern="1200"/>
        </a:p>
      </dsp:txBody>
      <dsp:txXfrm>
        <a:off x="0" y="991261"/>
        <a:ext cx="4459287" cy="991261"/>
      </dsp:txXfrm>
    </dsp:sp>
    <dsp:sp modelId="{906AD6ED-0CC3-4B30-8EC1-11887B6FF6B3}">
      <dsp:nvSpPr>
        <dsp:cNvPr id="0" name=""/>
        <dsp:cNvSpPr/>
      </dsp:nvSpPr>
      <dsp:spPr>
        <a:xfrm>
          <a:off x="0" y="1982523"/>
          <a:ext cx="4459287" cy="0"/>
        </a:xfrm>
        <a:prstGeom prst="line">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w="9525" cap="flat" cmpd="sng" algn="ctr">
          <a:solidFill>
            <a:schemeClr val="dk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19BFF3A-4191-44BC-90C5-6D57B3AFF586}">
      <dsp:nvSpPr>
        <dsp:cNvPr id="0" name=""/>
        <dsp:cNvSpPr/>
      </dsp:nvSpPr>
      <dsp:spPr>
        <a:xfrm>
          <a:off x="0" y="1982523"/>
          <a:ext cx="4459287" cy="99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RxSight offers two lenses in the Light Adjustable Lens platform: the Light Adjustable Lens and the Light Adjustable Lens+. Your doctor will determine the lens that is best suited to your eyes</a:t>
          </a:r>
          <a:endParaRPr lang="en-US" sz="1600" kern="1200"/>
        </a:p>
      </dsp:txBody>
      <dsp:txXfrm>
        <a:off x="0" y="1982523"/>
        <a:ext cx="4459287" cy="991261"/>
      </dsp:txXfrm>
    </dsp:sp>
    <dsp:sp modelId="{03EE0DF2-AB02-4C73-9371-18F426943623}">
      <dsp:nvSpPr>
        <dsp:cNvPr id="0" name=""/>
        <dsp:cNvSpPr/>
      </dsp:nvSpPr>
      <dsp:spPr>
        <a:xfrm>
          <a:off x="0" y="2973784"/>
          <a:ext cx="4459287" cy="0"/>
        </a:xfrm>
        <a:prstGeom prst="line">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w="9525" cap="flat" cmpd="sng" algn="ctr">
          <a:solidFill>
            <a:schemeClr val="dk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368712C-233D-4AF0-80DE-BDF3F3C7567B}">
      <dsp:nvSpPr>
        <dsp:cNvPr id="0" name=""/>
        <dsp:cNvSpPr/>
      </dsp:nvSpPr>
      <dsp:spPr>
        <a:xfrm>
          <a:off x="0" y="2973784"/>
          <a:ext cx="4459287" cy="99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Both the LAL and LAL+ provide the same opportunity to customize your vision with your doctor after surgery</a:t>
          </a:r>
          <a:endParaRPr lang="en-US" sz="1600" kern="1200"/>
        </a:p>
      </dsp:txBody>
      <dsp:txXfrm>
        <a:off x="0" y="2973784"/>
        <a:ext cx="4459287" cy="991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6A84B-B356-45F9-A103-73BA034AB40A}">
      <dsp:nvSpPr>
        <dsp:cNvPr id="0" name=""/>
        <dsp:cNvSpPr/>
      </dsp:nvSpPr>
      <dsp:spPr>
        <a:xfrm>
          <a:off x="0" y="437"/>
          <a:ext cx="9905999" cy="102399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895BB3-D98D-4454-B973-71D822D5D5A8}">
      <dsp:nvSpPr>
        <dsp:cNvPr id="0" name=""/>
        <dsp:cNvSpPr/>
      </dsp:nvSpPr>
      <dsp:spPr>
        <a:xfrm>
          <a:off x="309757" y="230835"/>
          <a:ext cx="563196" cy="5631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3A859E-8058-42E9-B6BD-6A4D15560EE9}">
      <dsp:nvSpPr>
        <dsp:cNvPr id="0" name=""/>
        <dsp:cNvSpPr/>
      </dsp:nvSpPr>
      <dsp:spPr>
        <a:xfrm>
          <a:off x="1182711" y="437"/>
          <a:ext cx="8723287" cy="1023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73" tIns="108373" rIns="108373" bIns="108373" numCol="1" spcCol="1270" anchor="ctr" anchorCtr="0">
          <a:noAutofit/>
        </a:bodyPr>
        <a:lstStyle/>
        <a:p>
          <a:pPr marL="0" lvl="0" indent="0" algn="l" defTabSz="1111250">
            <a:lnSpc>
              <a:spcPct val="90000"/>
            </a:lnSpc>
            <a:spcBef>
              <a:spcPct val="0"/>
            </a:spcBef>
            <a:spcAft>
              <a:spcPct val="35000"/>
            </a:spcAft>
            <a:buNone/>
          </a:pPr>
          <a:r>
            <a:rPr lang="en-US" sz="2500" kern="1200"/>
            <a:t>RGP pts should have three consistent pre op measurements two weeks apart </a:t>
          </a:r>
        </a:p>
      </dsp:txBody>
      <dsp:txXfrm>
        <a:off x="1182711" y="437"/>
        <a:ext cx="8723287" cy="1023992"/>
      </dsp:txXfrm>
    </dsp:sp>
    <dsp:sp modelId="{BC6DA2C1-A09D-4DA6-8E85-907DD52DDAE6}">
      <dsp:nvSpPr>
        <dsp:cNvPr id="0" name=""/>
        <dsp:cNvSpPr/>
      </dsp:nvSpPr>
      <dsp:spPr>
        <a:xfrm>
          <a:off x="0" y="1280428"/>
          <a:ext cx="9905999" cy="102399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F3A64E-56A3-4FF2-9518-BC10EF953B3E}">
      <dsp:nvSpPr>
        <dsp:cNvPr id="0" name=""/>
        <dsp:cNvSpPr/>
      </dsp:nvSpPr>
      <dsp:spPr>
        <a:xfrm>
          <a:off x="309757" y="1510826"/>
          <a:ext cx="563196" cy="5631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9047C0-7F72-4F8F-A607-125616E351C6}">
      <dsp:nvSpPr>
        <dsp:cNvPr id="0" name=""/>
        <dsp:cNvSpPr/>
      </dsp:nvSpPr>
      <dsp:spPr>
        <a:xfrm>
          <a:off x="1182711" y="1280428"/>
          <a:ext cx="8723287" cy="1023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73" tIns="108373" rIns="108373" bIns="108373" numCol="1" spcCol="1270" anchor="ctr" anchorCtr="0">
          <a:noAutofit/>
        </a:bodyPr>
        <a:lstStyle/>
        <a:p>
          <a:pPr marL="0" lvl="0" indent="0" algn="l" defTabSz="1111250">
            <a:lnSpc>
              <a:spcPct val="90000"/>
            </a:lnSpc>
            <a:spcBef>
              <a:spcPct val="0"/>
            </a:spcBef>
            <a:spcAft>
              <a:spcPct val="35000"/>
            </a:spcAft>
            <a:buNone/>
          </a:pPr>
          <a:r>
            <a:rPr lang="en-US" sz="2500" kern="1200"/>
            <a:t>After surgery the cornea continues to revise its shape and the LDD treatments can treat it. </a:t>
          </a:r>
        </a:p>
      </dsp:txBody>
      <dsp:txXfrm>
        <a:off x="1182711" y="1280428"/>
        <a:ext cx="8723287" cy="1023992"/>
      </dsp:txXfrm>
    </dsp:sp>
    <dsp:sp modelId="{2751B6DB-A8B9-4837-98E3-CDC2F32FE593}">
      <dsp:nvSpPr>
        <dsp:cNvPr id="0" name=""/>
        <dsp:cNvSpPr/>
      </dsp:nvSpPr>
      <dsp:spPr>
        <a:xfrm>
          <a:off x="0" y="2560419"/>
          <a:ext cx="9905999" cy="102399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57CD0-4308-48D5-967A-B5B81AEE5DE8}">
      <dsp:nvSpPr>
        <dsp:cNvPr id="0" name=""/>
        <dsp:cNvSpPr/>
      </dsp:nvSpPr>
      <dsp:spPr>
        <a:xfrm>
          <a:off x="309757" y="2790817"/>
          <a:ext cx="563196" cy="5631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9B51D7-85BF-442E-A9C0-5339C6C954B1}">
      <dsp:nvSpPr>
        <dsp:cNvPr id="0" name=""/>
        <dsp:cNvSpPr/>
      </dsp:nvSpPr>
      <dsp:spPr>
        <a:xfrm>
          <a:off x="1182711" y="2560419"/>
          <a:ext cx="8723287" cy="1023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373" tIns="108373" rIns="108373" bIns="108373" numCol="1" spcCol="1270" anchor="ctr" anchorCtr="0">
          <a:noAutofit/>
        </a:bodyPr>
        <a:lstStyle/>
        <a:p>
          <a:pPr marL="0" lvl="0" indent="0" algn="l" defTabSz="1111250">
            <a:lnSpc>
              <a:spcPct val="90000"/>
            </a:lnSpc>
            <a:spcBef>
              <a:spcPct val="0"/>
            </a:spcBef>
            <a:spcAft>
              <a:spcPct val="35000"/>
            </a:spcAft>
            <a:buNone/>
          </a:pPr>
          <a:r>
            <a:rPr lang="en-US" sz="2500" kern="1200"/>
            <a:t>RK pts have to wait at least 5 weeks to adjust after two consistent refractions. </a:t>
          </a:r>
        </a:p>
      </dsp:txBody>
      <dsp:txXfrm>
        <a:off x="1182711" y="2560419"/>
        <a:ext cx="8723287" cy="10239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6031F-23EE-493A-9FC3-83417464EA68}"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39C58-28B0-42BA-BB0C-E7688DB50420}" type="slidenum">
              <a:rPr lang="en-US" smtClean="0"/>
              <a:t>‹#›</a:t>
            </a:fld>
            <a:endParaRPr lang="en-US"/>
          </a:p>
        </p:txBody>
      </p:sp>
    </p:spTree>
    <p:extLst>
      <p:ext uri="{BB962C8B-B14F-4D97-AF65-F5344CB8AC3E}">
        <p14:creationId xmlns:p14="http://schemas.microsoft.com/office/powerpoint/2010/main" val="58040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dae807fdc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dae807fdc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ae807fdc7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dae807fdc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4ec394e24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4ec394e249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ec394e249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4ec394e24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4f2945c7f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4f2945c7f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4f2945c7f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4f2945c7f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ec394e24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4ec394e24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4ec394e249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4ec394e249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4ec394e249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4ec394e249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4f2945c7f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4f2945c7f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dae807fdc7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dae807fdc7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ae807fdc7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ae807fdc7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ae807fdc7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ae807fdc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ae807fdc7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dae807fdc7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ae807fdc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dae807fdc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ae807fdc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dae807fdc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ae807fdc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dae807fdc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079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dae807fdc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dae807fdc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D5BF94D-9117-43A7-B5B9-B591F2F614AB}" type="datetimeFigureOut">
              <a:rPr lang="en-US" smtClean="0"/>
              <a:t>3/18/2026</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2512088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5BF94D-9117-43A7-B5B9-B591F2F614AB}"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1544479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5BF94D-9117-43A7-B5B9-B591F2F614AB}"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11557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5BF94D-9117-43A7-B5B9-B591F2F614AB}"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23D11-990A-459E-947F-D48E614567A6}"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61977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5BF94D-9117-43A7-B5B9-B591F2F614AB}"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3452062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5BF94D-9117-43A7-B5B9-B591F2F614AB}" type="datetimeFigureOut">
              <a:rPr lang="en-US" smtClean="0"/>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1669183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5BF94D-9117-43A7-B5B9-B591F2F614AB}" type="datetimeFigureOut">
              <a:rPr lang="en-US" smtClean="0"/>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2652748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5BF94D-9117-43A7-B5B9-B591F2F614AB}"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2949618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5BF94D-9117-43A7-B5B9-B591F2F614AB}"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388724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B7FEF22-31F5-5040-911C-A1D3CA2D7208}"/>
              </a:ext>
            </a:extLst>
          </p:cNvPr>
          <p:cNvSpPr>
            <a:spLocks noGrp="1"/>
          </p:cNvSpPr>
          <p:nvPr>
            <p:ph type="title" hasCustomPrompt="1"/>
          </p:nvPr>
        </p:nvSpPr>
        <p:spPr>
          <a:xfrm>
            <a:off x="304799" y="342900"/>
            <a:ext cx="11315700" cy="801688"/>
          </a:xfrm>
        </p:spPr>
        <p:txBody>
          <a:bodyPr/>
          <a:lstStyle/>
          <a:p>
            <a:r>
              <a:rPr lang="en-US"/>
              <a:t>Click to add title</a:t>
            </a:r>
          </a:p>
        </p:txBody>
      </p:sp>
      <p:sp>
        <p:nvSpPr>
          <p:cNvPr id="9" name="Date Placeholder 8">
            <a:extLst>
              <a:ext uri="{FF2B5EF4-FFF2-40B4-BE49-F238E27FC236}">
                <a16:creationId xmlns:a16="http://schemas.microsoft.com/office/drawing/2014/main" id="{57623AC2-BEF0-5E45-97EF-684909F501B6}"/>
              </a:ext>
            </a:extLst>
          </p:cNvPr>
          <p:cNvSpPr>
            <a:spLocks noGrp="1"/>
          </p:cNvSpPr>
          <p:nvPr>
            <p:ph type="dt" sz="half" idx="10"/>
          </p:nvPr>
        </p:nvSpPr>
        <p:spPr/>
        <p:txBody>
          <a:bodyPr/>
          <a:lstStyle/>
          <a:p>
            <a:fld id="{254D7DB4-6693-D740-8BFD-3A24CBBC1F69}" type="datetime4">
              <a:rPr lang="en-US" smtClean="0"/>
              <a:t>March 18, 2026</a:t>
            </a:fld>
            <a:r>
              <a:rPr lang="en-US"/>
              <a:t> </a:t>
            </a:r>
          </a:p>
        </p:txBody>
      </p:sp>
      <p:sp>
        <p:nvSpPr>
          <p:cNvPr id="13" name="Footer Placeholder 12">
            <a:extLst>
              <a:ext uri="{FF2B5EF4-FFF2-40B4-BE49-F238E27FC236}">
                <a16:creationId xmlns:a16="http://schemas.microsoft.com/office/drawing/2014/main" id="{A128B550-656F-D44A-ADEB-71DC6EB8FF4A}"/>
              </a:ext>
            </a:extLst>
          </p:cNvPr>
          <p:cNvSpPr>
            <a:spLocks noGrp="1"/>
          </p:cNvSpPr>
          <p:nvPr>
            <p:ph type="ftr" sz="quarter" idx="11"/>
          </p:nvPr>
        </p:nvSpPr>
        <p:spPr/>
        <p:txBody>
          <a:bodyPr/>
          <a:lstStyle/>
          <a:p>
            <a:r>
              <a:rPr lang="en-US"/>
              <a:t>Confidential and Proprietary Information</a:t>
            </a:r>
          </a:p>
        </p:txBody>
      </p:sp>
      <p:sp>
        <p:nvSpPr>
          <p:cNvPr id="15" name="Slide Number Placeholder 14">
            <a:extLst>
              <a:ext uri="{FF2B5EF4-FFF2-40B4-BE49-F238E27FC236}">
                <a16:creationId xmlns:a16="http://schemas.microsoft.com/office/drawing/2014/main" id="{1993F5C9-1402-F44B-9F5D-6F3559354D85}"/>
              </a:ext>
            </a:extLst>
          </p:cNvPr>
          <p:cNvSpPr>
            <a:spLocks noGrp="1"/>
          </p:cNvSpPr>
          <p:nvPr>
            <p:ph type="sldNum" sz="quarter" idx="12"/>
          </p:nvPr>
        </p:nvSpPr>
        <p:spPr/>
        <p:txBody>
          <a:bodyPr/>
          <a:lstStyle/>
          <a:p>
            <a:fld id="{7D18189B-67DE-1349-AF54-41166DE9A0AF}" type="slidenum">
              <a:rPr lang="en-US" smtClean="0"/>
              <a:pPr/>
              <a:t>‹#›</a:t>
            </a:fld>
            <a:endParaRPr lang="en-US"/>
          </a:p>
        </p:txBody>
      </p:sp>
      <p:sp>
        <p:nvSpPr>
          <p:cNvPr id="20" name="Text Placeholder 19">
            <a:extLst>
              <a:ext uri="{FF2B5EF4-FFF2-40B4-BE49-F238E27FC236}">
                <a16:creationId xmlns:a16="http://schemas.microsoft.com/office/drawing/2014/main" id="{636455CC-7844-954F-A588-50639D3B33FD}"/>
              </a:ext>
            </a:extLst>
          </p:cNvPr>
          <p:cNvSpPr>
            <a:spLocks noGrp="1"/>
          </p:cNvSpPr>
          <p:nvPr>
            <p:ph type="body" sz="quarter" idx="13" hasCustomPrompt="1"/>
          </p:nvPr>
        </p:nvSpPr>
        <p:spPr>
          <a:xfrm>
            <a:off x="304800" y="1333504"/>
            <a:ext cx="11315700" cy="4722809"/>
          </a:xfrm>
          <a:prstGeom prst="rect">
            <a:avLst/>
          </a:prstGeom>
        </p:spPr>
        <p:txBody>
          <a:bodyPr/>
          <a:lstStyle>
            <a:lvl1pPr marL="233363" marR="0" indent="-233363" algn="l" defTabSz="914400" rtl="0" eaLnBrk="1" fontAlgn="base" latinLnBrk="0" hangingPunct="1">
              <a:lnSpc>
                <a:spcPct val="100000"/>
              </a:lnSpc>
              <a:spcBef>
                <a:spcPct val="20000"/>
              </a:spcBef>
              <a:spcAft>
                <a:spcPct val="0"/>
              </a:spcAft>
              <a:buClrTx/>
              <a:buSzTx/>
              <a:buFontTx/>
              <a:buChar char="•"/>
              <a:tabLst/>
              <a:defRPr b="0" i="0">
                <a:latin typeface="Verdana" panose="020B0604030504040204" pitchFamily="34" charset="0"/>
                <a:ea typeface="Verdana" panose="020B0604030504040204" pitchFamily="34" charset="0"/>
                <a:cs typeface="Verdana" panose="020B0604030504040204" pitchFamily="34" charset="0"/>
              </a:defRPr>
            </a:lvl1pPr>
            <a:lvl2pPr marL="569913" marR="0" indent="-222250" algn="l" defTabSz="914400" rtl="0" eaLnBrk="1" fontAlgn="base" latinLnBrk="0" hangingPunct="1">
              <a:lnSpc>
                <a:spcPct val="100000"/>
              </a:lnSpc>
              <a:spcBef>
                <a:spcPct val="20000"/>
              </a:spcBef>
              <a:spcAft>
                <a:spcPct val="0"/>
              </a:spcAft>
              <a:buClrTx/>
              <a:buSzTx/>
              <a:buFontTx/>
              <a:buChar char="–"/>
              <a:tabLst/>
              <a:defRPr b="0" i="0">
                <a:latin typeface="Verdana" panose="020B0604030504040204" pitchFamily="34" charset="0"/>
                <a:ea typeface="Verdana" panose="020B0604030504040204" pitchFamily="34" charset="0"/>
                <a:cs typeface="Verdana" panose="020B0604030504040204" pitchFamily="34" charset="0"/>
              </a:defRPr>
            </a:lvl2pPr>
            <a:lvl3pPr marL="969963" marR="0" indent="-168275" algn="l" defTabSz="914400" rtl="0" eaLnBrk="1" fontAlgn="base" latinLnBrk="0" hangingPunct="1">
              <a:lnSpc>
                <a:spcPct val="100000"/>
              </a:lnSpc>
              <a:spcBef>
                <a:spcPct val="20000"/>
              </a:spcBef>
              <a:spcAft>
                <a:spcPct val="0"/>
              </a:spcAft>
              <a:buClrTx/>
              <a:buSzTx/>
              <a:buFontTx/>
              <a:buChar char="•"/>
              <a:tabLst/>
              <a:defRPr b="0" i="0"/>
            </a:lvl3pPr>
            <a:lvl4pPr marL="1371600" marR="0" indent="-223838" algn="l" defTabSz="914400" rtl="0" eaLnBrk="1" fontAlgn="base" latinLnBrk="0" hangingPunct="1">
              <a:lnSpc>
                <a:spcPct val="100000"/>
              </a:lnSpc>
              <a:spcBef>
                <a:spcPct val="20000"/>
              </a:spcBef>
              <a:spcAft>
                <a:spcPct val="0"/>
              </a:spcAft>
              <a:buClrTx/>
              <a:buSzTx/>
              <a:buFontTx/>
              <a:buChar char="–"/>
              <a:tabLst/>
              <a:defRPr b="0" i="0"/>
            </a:lvl4pPr>
            <a:lvl5pPr marL="1828800" marR="0" indent="-223838" algn="l" defTabSz="914400" rtl="0" eaLnBrk="1" fontAlgn="base" latinLnBrk="0" hangingPunct="1">
              <a:lnSpc>
                <a:spcPct val="100000"/>
              </a:lnSpc>
              <a:spcBef>
                <a:spcPct val="20000"/>
              </a:spcBef>
              <a:spcAft>
                <a:spcPct val="0"/>
              </a:spcAft>
              <a:buClrTx/>
              <a:buSzTx/>
              <a:buFontTx/>
              <a:buChar char="»"/>
              <a:tabLst/>
              <a:defRPr b="0" i="0"/>
            </a:lvl5pPr>
          </a:lstStyle>
          <a:p>
            <a:pPr marL="233363" marR="0" lvl="0" indent="-233363"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a:ln>
                  <a:noFill/>
                </a:ln>
                <a:solidFill>
                  <a:srgbClr val="272727"/>
                </a:solidFill>
                <a:effectLst/>
                <a:uLnTx/>
                <a:uFillTx/>
                <a:latin typeface="+mn-lt"/>
                <a:ea typeface="ＭＳ Ｐゴシック" charset="-128"/>
                <a:cs typeface="Verdana" panose="020B0604030504040204" pitchFamily="34" charset="0"/>
              </a:rPr>
              <a:t>Click to add text</a:t>
            </a:r>
          </a:p>
          <a:p>
            <a:pPr marL="569913" marR="0" lvl="1" indent="-2222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0" cap="none" spc="0" normalizeH="0" baseline="0" noProof="0">
                <a:ln>
                  <a:noFill/>
                </a:ln>
                <a:solidFill>
                  <a:srgbClr val="272727"/>
                </a:solidFill>
                <a:effectLst/>
                <a:uLnTx/>
                <a:uFillTx/>
                <a:latin typeface="+mn-lt"/>
                <a:ea typeface="ＭＳ Ｐゴシック" charset="-128"/>
                <a:cs typeface="Verdana" panose="020B0604030504040204" pitchFamily="34" charset="0"/>
              </a:rPr>
              <a:t>Second level</a:t>
            </a:r>
          </a:p>
          <a:p>
            <a:pPr marL="969963" marR="0" lvl="2" indent="-168275"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0" cap="none" spc="0" normalizeH="0" baseline="0" noProof="0">
                <a:ln>
                  <a:noFill/>
                </a:ln>
                <a:solidFill>
                  <a:srgbClr val="272727"/>
                </a:solidFill>
                <a:effectLst/>
                <a:uLnTx/>
                <a:uFillTx/>
                <a:latin typeface="+mn-lt"/>
                <a:ea typeface="ＭＳ Ｐゴシック" charset="-128"/>
                <a:cs typeface="+mn-cs"/>
              </a:rPr>
              <a:t>Third level</a:t>
            </a:r>
          </a:p>
          <a:p>
            <a:pPr marL="1371600" marR="0" lvl="3" indent="-223838"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a:ln>
                  <a:noFill/>
                </a:ln>
                <a:solidFill>
                  <a:srgbClr val="272727"/>
                </a:solidFill>
                <a:effectLst/>
                <a:uLnTx/>
                <a:uFillTx/>
                <a:latin typeface="+mn-lt"/>
                <a:ea typeface="ＭＳ Ｐゴシック" charset="-128"/>
                <a:cs typeface="+mn-cs"/>
              </a:rPr>
              <a:t>Fourth level</a:t>
            </a:r>
          </a:p>
          <a:p>
            <a:pPr marL="1828800" marR="0" lvl="4" indent="-223838"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a:ln>
                  <a:noFill/>
                </a:ln>
                <a:solidFill>
                  <a:srgbClr val="272727"/>
                </a:solidFill>
                <a:effectLst/>
                <a:uLnTx/>
                <a:uFillTx/>
                <a:latin typeface="+mn-lt"/>
                <a:ea typeface="ＭＳ Ｐゴシック" charset="-128"/>
                <a:cs typeface="+mn-cs"/>
              </a:rPr>
              <a:t>Fifth level</a:t>
            </a:r>
          </a:p>
        </p:txBody>
      </p:sp>
    </p:spTree>
    <p:extLst>
      <p:ext uri="{BB962C8B-B14F-4D97-AF65-F5344CB8AC3E}">
        <p14:creationId xmlns:p14="http://schemas.microsoft.com/office/powerpoint/2010/main" val="3895843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553835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5BF94D-9117-43A7-B5B9-B591F2F614AB}"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219266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5BF94D-9117-43A7-B5B9-B591F2F614AB}"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216743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5BF94D-9117-43A7-B5B9-B591F2F614AB}"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76844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5BF94D-9117-43A7-B5B9-B591F2F614AB}" type="datetimeFigureOut">
              <a:rPr lang="en-US" smtClean="0"/>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3502133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5BF94D-9117-43A7-B5B9-B591F2F614AB}" type="datetimeFigureOut">
              <a:rPr lang="en-US" smtClean="0"/>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23459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5BF94D-9117-43A7-B5B9-B591F2F614AB}" type="datetimeFigureOut">
              <a:rPr lang="en-US" smtClean="0"/>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3357289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5BF94D-9117-43A7-B5B9-B591F2F614AB}"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3627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5BF94D-9117-43A7-B5B9-B591F2F614AB}"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23D11-990A-459E-947F-D48E614567A6}" type="slidenum">
              <a:rPr lang="en-US" smtClean="0"/>
              <a:t>‹#›</a:t>
            </a:fld>
            <a:endParaRPr lang="en-US"/>
          </a:p>
        </p:txBody>
      </p:sp>
    </p:spTree>
    <p:extLst>
      <p:ext uri="{BB962C8B-B14F-4D97-AF65-F5344CB8AC3E}">
        <p14:creationId xmlns:p14="http://schemas.microsoft.com/office/powerpoint/2010/main" val="1360176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D5BF94D-9117-43A7-B5B9-B591F2F614AB}" type="datetimeFigureOut">
              <a:rPr lang="en-US" smtClean="0"/>
              <a:t>3/18/2026</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6B23D11-990A-459E-947F-D48E614567A6}" type="slidenum">
              <a:rPr lang="en-US" smtClean="0"/>
              <a:t>‹#›</a:t>
            </a:fld>
            <a:endParaRPr lang="en-US"/>
          </a:p>
        </p:txBody>
      </p:sp>
    </p:spTree>
    <p:extLst>
      <p:ext uri="{BB962C8B-B14F-4D97-AF65-F5344CB8AC3E}">
        <p14:creationId xmlns:p14="http://schemas.microsoft.com/office/powerpoint/2010/main" val="2597227742"/>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usy highway above water">
            <a:extLst>
              <a:ext uri="{FF2B5EF4-FFF2-40B4-BE49-F238E27FC236}">
                <a16:creationId xmlns:a16="http://schemas.microsoft.com/office/drawing/2014/main" id="{EDB6E94D-7EDB-9D40-D86C-554D35EBC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55" y="0"/>
            <a:ext cx="10289512"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0C1E8BBF-1289-21CC-E3B3-0CE08C8C0477}"/>
              </a:ext>
            </a:extLst>
          </p:cNvPr>
          <p:cNvSpPr>
            <a:spLocks noGrp="1"/>
          </p:cNvSpPr>
          <p:nvPr>
            <p:ph type="title"/>
          </p:nvPr>
        </p:nvSpPr>
        <p:spPr>
          <a:xfrm>
            <a:off x="-88329" y="1721426"/>
            <a:ext cx="9905998" cy="1478570"/>
          </a:xfrm>
        </p:spPr>
        <p:txBody>
          <a:bodyPr/>
          <a:lstStyle/>
          <a:p>
            <a:pPr algn="ctr"/>
            <a:r>
              <a:rPr lang="en-US" dirty="0"/>
              <a:t>  </a:t>
            </a:r>
            <a:r>
              <a:rPr lang="en-US" sz="4000" b="1" dirty="0"/>
              <a:t>Guiding OUR Cataract Patients</a:t>
            </a:r>
          </a:p>
        </p:txBody>
      </p:sp>
      <p:sp>
        <p:nvSpPr>
          <p:cNvPr id="7" name="Content Placeholder 6">
            <a:extLst>
              <a:ext uri="{FF2B5EF4-FFF2-40B4-BE49-F238E27FC236}">
                <a16:creationId xmlns:a16="http://schemas.microsoft.com/office/drawing/2014/main" id="{DCEF07A0-E647-6F6C-A3D8-A155DC8F31D0}"/>
              </a:ext>
            </a:extLst>
          </p:cNvPr>
          <p:cNvSpPr>
            <a:spLocks noGrp="1"/>
          </p:cNvSpPr>
          <p:nvPr>
            <p:ph idx="1"/>
          </p:nvPr>
        </p:nvSpPr>
        <p:spPr/>
        <p:txBody>
          <a:bodyPr/>
          <a:lstStyle/>
          <a:p>
            <a:pPr marL="0" indent="0">
              <a:buNone/>
            </a:pPr>
            <a:r>
              <a:rPr lang="en-US" dirty="0"/>
              <a:t>                                                                          </a:t>
            </a:r>
          </a:p>
          <a:p>
            <a:pPr marL="0" indent="0">
              <a:buNone/>
            </a:pPr>
            <a:r>
              <a:rPr lang="en-US" dirty="0"/>
              <a:t>                                                                      </a:t>
            </a:r>
          </a:p>
          <a:p>
            <a:pPr marL="0" indent="0">
              <a:buNone/>
            </a:pPr>
            <a:r>
              <a:rPr lang="en-US" sz="3200" dirty="0"/>
              <a:t>                     </a:t>
            </a:r>
            <a:r>
              <a:rPr lang="en-US" sz="3200" b="1" dirty="0"/>
              <a:t>By: Alan Solinsky, MD                            </a:t>
            </a:r>
          </a:p>
          <a:p>
            <a:pPr marL="0" indent="0">
              <a:buNone/>
            </a:pPr>
            <a:r>
              <a:rPr lang="en-US" sz="3200" dirty="0"/>
              <a:t>                         </a:t>
            </a:r>
          </a:p>
          <a:p>
            <a:pPr marL="0" indent="0">
              <a:buNone/>
            </a:pPr>
            <a:r>
              <a:rPr lang="en-US" sz="3200" dirty="0"/>
              <a:t>          </a:t>
            </a:r>
          </a:p>
        </p:txBody>
      </p:sp>
    </p:spTree>
    <p:extLst>
      <p:ext uri="{BB962C8B-B14F-4D97-AF65-F5344CB8AC3E}">
        <p14:creationId xmlns:p14="http://schemas.microsoft.com/office/powerpoint/2010/main" val="735779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6BFC-AE41-1F3D-F10D-491BF7FCBE98}"/>
              </a:ext>
            </a:extLst>
          </p:cNvPr>
          <p:cNvSpPr>
            <a:spLocks noGrp="1"/>
          </p:cNvSpPr>
          <p:nvPr>
            <p:ph type="title"/>
          </p:nvPr>
        </p:nvSpPr>
        <p:spPr/>
        <p:txBody>
          <a:bodyPr>
            <a:normAutofit fontScale="90000"/>
          </a:bodyPr>
          <a:lstStyle/>
          <a:p>
            <a:r>
              <a:rPr lang="en-US" b="1" dirty="0"/>
              <a:t>                          Previous Refractive Surgery</a:t>
            </a:r>
            <a:br>
              <a:rPr lang="en-US" dirty="0"/>
            </a:br>
            <a:endParaRPr lang="en-US" dirty="0"/>
          </a:p>
        </p:txBody>
      </p:sp>
      <p:graphicFrame>
        <p:nvGraphicFramePr>
          <p:cNvPr id="5" name="Text Placeholder 2">
            <a:extLst>
              <a:ext uri="{FF2B5EF4-FFF2-40B4-BE49-F238E27FC236}">
                <a16:creationId xmlns:a16="http://schemas.microsoft.com/office/drawing/2014/main" id="{16311619-CE4B-8ACF-8626-E3945881EA93}"/>
              </a:ext>
            </a:extLst>
          </p:cNvPr>
          <p:cNvGraphicFramePr/>
          <p:nvPr/>
        </p:nvGraphicFramePr>
        <p:xfrm>
          <a:off x="742122" y="1144588"/>
          <a:ext cx="11315700" cy="4722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482833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drawing of a face&#10;&#10;Description generated with high confidence">
            <a:extLst>
              <a:ext uri="{FF2B5EF4-FFF2-40B4-BE49-F238E27FC236}">
                <a16:creationId xmlns:a16="http://schemas.microsoft.com/office/drawing/2014/main" id="{1EF21DF9-FFF9-4D40-AF38-3B75F288DDA2}"/>
              </a:ext>
            </a:extLst>
          </p:cNvPr>
          <p:cNvPicPr>
            <a:picLocks noChangeAspect="1"/>
          </p:cNvPicPr>
          <p:nvPr/>
        </p:nvPicPr>
        <p:blipFill>
          <a:blip r:embed="rId2"/>
          <a:stretch>
            <a:fillRect/>
          </a:stretch>
        </p:blipFill>
        <p:spPr>
          <a:xfrm>
            <a:off x="6417734" y="2592650"/>
            <a:ext cx="4770219" cy="2972988"/>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DF080ACB-18F0-4D54-8DF7-2AD5174F43A3}"/>
              </a:ext>
            </a:extLst>
          </p:cNvPr>
          <p:cNvSpPr>
            <a:spLocks noGrp="1"/>
          </p:cNvSpPr>
          <p:nvPr>
            <p:ph type="title"/>
          </p:nvPr>
        </p:nvSpPr>
        <p:spPr>
          <a:xfrm>
            <a:off x="1657625" y="116620"/>
            <a:ext cx="10364451" cy="1596177"/>
          </a:xfrm>
        </p:spPr>
        <p:txBody>
          <a:bodyPr>
            <a:normAutofit/>
          </a:bodyPr>
          <a:lstStyle/>
          <a:p>
            <a:r>
              <a:rPr lang="en-US" b="1" dirty="0">
                <a:solidFill>
                  <a:schemeClr val="bg1"/>
                </a:solidFill>
                <a:ea typeface="+mj-lt"/>
                <a:cs typeface="+mj-lt"/>
              </a:rPr>
              <a:t>The 5 W’s!</a:t>
            </a:r>
            <a:endParaRPr lang="en-US" dirty="0">
              <a:solidFill>
                <a:schemeClr val="bg1"/>
              </a:solidFill>
            </a:endParaRPr>
          </a:p>
        </p:txBody>
      </p:sp>
      <p:sp>
        <p:nvSpPr>
          <p:cNvPr id="3" name="Content Placeholder 2">
            <a:extLst>
              <a:ext uri="{FF2B5EF4-FFF2-40B4-BE49-F238E27FC236}">
                <a16:creationId xmlns:a16="http://schemas.microsoft.com/office/drawing/2014/main" id="{83EAB107-D730-4933-BAD1-E6AADFBB8F0D}"/>
              </a:ext>
            </a:extLst>
          </p:cNvPr>
          <p:cNvSpPr>
            <a:spLocks noGrp="1"/>
          </p:cNvSpPr>
          <p:nvPr>
            <p:ph sz="quarter" idx="13"/>
          </p:nvPr>
        </p:nvSpPr>
        <p:spPr>
          <a:xfrm>
            <a:off x="1063240" y="1715416"/>
            <a:ext cx="4946351" cy="4840782"/>
          </a:xfrm>
        </p:spPr>
        <p:txBody>
          <a:bodyPr vert="horz" lIns="91440" tIns="45720" rIns="91440" bIns="45720" rtlCol="0">
            <a:normAutofit/>
          </a:bodyPr>
          <a:lstStyle/>
          <a:p>
            <a:r>
              <a:rPr lang="en-US" b="1">
                <a:ea typeface="+mn-lt"/>
                <a:cs typeface="+mn-lt"/>
              </a:rPr>
              <a:t>WHO:</a:t>
            </a:r>
            <a:r>
              <a:rPr lang="en-US">
                <a:ea typeface="+mn-lt"/>
                <a:cs typeface="+mn-lt"/>
              </a:rPr>
              <a:t> The Patient has a problem</a:t>
            </a:r>
            <a:endParaRPr lang="en-US"/>
          </a:p>
          <a:p>
            <a:r>
              <a:rPr lang="en-US" b="1">
                <a:ea typeface="+mn-lt"/>
                <a:cs typeface="+mn-lt"/>
              </a:rPr>
              <a:t>WHAT:</a:t>
            </a:r>
            <a:r>
              <a:rPr lang="en-US">
                <a:ea typeface="+mn-lt"/>
                <a:cs typeface="+mn-lt"/>
              </a:rPr>
              <a:t> With vision, glare, halos</a:t>
            </a:r>
            <a:endParaRPr lang="en-US"/>
          </a:p>
          <a:p>
            <a:r>
              <a:rPr lang="en-US" b="1">
                <a:ea typeface="+mn-lt"/>
                <a:cs typeface="+mn-lt"/>
              </a:rPr>
              <a:t>WHERE:</a:t>
            </a:r>
            <a:r>
              <a:rPr lang="en-US">
                <a:ea typeface="+mn-lt"/>
                <a:cs typeface="+mn-lt"/>
              </a:rPr>
              <a:t> Outside, inside on the beach, night</a:t>
            </a:r>
            <a:endParaRPr lang="en-US"/>
          </a:p>
          <a:p>
            <a:r>
              <a:rPr lang="en-US" b="1">
                <a:ea typeface="+mn-lt"/>
                <a:cs typeface="+mn-lt"/>
              </a:rPr>
              <a:t>WHEN:</a:t>
            </a:r>
            <a:r>
              <a:rPr lang="en-US">
                <a:ea typeface="+mn-lt"/>
                <a:cs typeface="+mn-lt"/>
              </a:rPr>
              <a:t> Driving, reading, sewing, golfing</a:t>
            </a:r>
            <a:endParaRPr lang="en-US"/>
          </a:p>
          <a:p>
            <a:r>
              <a:rPr lang="en-US" b="1">
                <a:ea typeface="+mn-lt"/>
                <a:cs typeface="+mn-lt"/>
              </a:rPr>
              <a:t>WHY:</a:t>
            </a:r>
            <a:r>
              <a:rPr lang="en-US">
                <a:ea typeface="+mn-lt"/>
                <a:cs typeface="+mn-lt"/>
              </a:rPr>
              <a:t> To see better</a:t>
            </a:r>
            <a:endParaRPr lang="en-US"/>
          </a:p>
        </p:txBody>
      </p:sp>
    </p:spTree>
    <p:extLst>
      <p:ext uri="{BB962C8B-B14F-4D97-AF65-F5344CB8AC3E}">
        <p14:creationId xmlns:p14="http://schemas.microsoft.com/office/powerpoint/2010/main" val="37074845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FF84-BA63-4FF2-84B4-18034BDE1E9C}"/>
              </a:ext>
            </a:extLst>
          </p:cNvPr>
          <p:cNvSpPr>
            <a:spLocks noGrp="1"/>
          </p:cNvSpPr>
          <p:nvPr>
            <p:ph type="title"/>
          </p:nvPr>
        </p:nvSpPr>
        <p:spPr>
          <a:xfrm>
            <a:off x="5297762" y="329184"/>
            <a:ext cx="6251110" cy="1783080"/>
          </a:xfrm>
        </p:spPr>
        <p:txBody>
          <a:bodyPr vert="horz" lIns="91440" tIns="45720" rIns="91440" bIns="45720" rtlCol="0" anchor="b">
            <a:normAutofit fontScale="90000"/>
          </a:bodyPr>
          <a:lstStyle/>
          <a:p>
            <a:r>
              <a:rPr lang="en-US" sz="7200"/>
              <a:t>Managing Expectations</a:t>
            </a:r>
          </a:p>
        </p:txBody>
      </p:sp>
      <p:sp>
        <p:nvSpPr>
          <p:cNvPr id="3" name="Content Placeholder 2">
            <a:extLst>
              <a:ext uri="{FF2B5EF4-FFF2-40B4-BE49-F238E27FC236}">
                <a16:creationId xmlns:a16="http://schemas.microsoft.com/office/drawing/2014/main" id="{22BF827A-95F7-46E7-93BB-2D9AF880F028}"/>
              </a:ext>
            </a:extLst>
          </p:cNvPr>
          <p:cNvSpPr>
            <a:spLocks noGrp="1"/>
          </p:cNvSpPr>
          <p:nvPr>
            <p:ph sz="quarter" idx="13"/>
          </p:nvPr>
        </p:nvSpPr>
        <p:spPr>
          <a:xfrm>
            <a:off x="5297762" y="2706624"/>
            <a:ext cx="6251110" cy="3483864"/>
          </a:xfrm>
        </p:spPr>
        <p:txBody>
          <a:bodyPr vert="horz" lIns="91440" tIns="45720" rIns="91440" bIns="45720" rtlCol="0" anchor="t">
            <a:normAutofit fontScale="92500" lnSpcReduction="20000"/>
          </a:bodyPr>
          <a:lstStyle/>
          <a:p>
            <a:pPr marL="4445" indent="0">
              <a:buNone/>
            </a:pPr>
            <a:r>
              <a:rPr lang="en-US" sz="2500">
                <a:latin typeface="Bell MT"/>
                <a:ea typeface="+mn-ea"/>
                <a:cs typeface="+mn-cs"/>
              </a:rPr>
              <a:t>All patients have:</a:t>
            </a:r>
            <a:endParaRPr lang="en-US">
              <a:ea typeface="+mn-ea"/>
              <a:cs typeface="+mn-cs"/>
            </a:endParaRPr>
          </a:p>
          <a:p>
            <a:pPr marL="233045" indent="-228600">
              <a:buFont typeface="Arial" panose="020B0604020202020204" pitchFamily="34" charset="0"/>
              <a:buChar char="•"/>
            </a:pPr>
            <a:endParaRPr lang="en-US" sz="2500">
              <a:latin typeface="Bell MT"/>
              <a:ea typeface="+mn-ea"/>
              <a:cs typeface="+mn-cs"/>
            </a:endParaRPr>
          </a:p>
          <a:p>
            <a:pPr marL="0" indent="-228600">
              <a:buFont typeface="Arial" panose="020B0604020202020204" pitchFamily="34" charset="0"/>
              <a:buChar char="•"/>
            </a:pPr>
            <a:r>
              <a:rPr lang="en-US" sz="2500">
                <a:latin typeface="Bell MT"/>
                <a:ea typeface="+mn-ea"/>
                <a:cs typeface="+mn-cs"/>
              </a:rPr>
              <a:t>“My BFF”</a:t>
            </a:r>
          </a:p>
          <a:p>
            <a:pPr marL="233045" indent="-228600">
              <a:buFont typeface="Arial" panose="020B0604020202020204" pitchFamily="34" charset="0"/>
              <a:buChar char="•"/>
            </a:pPr>
            <a:endParaRPr lang="en-US" sz="2500">
              <a:latin typeface="Bell MT"/>
              <a:ea typeface="+mn-ea"/>
              <a:cs typeface="+mn-cs"/>
            </a:endParaRPr>
          </a:p>
          <a:p>
            <a:pPr marL="233045" indent="-228600">
              <a:buFont typeface="Arial" panose="020B0604020202020204" pitchFamily="34" charset="0"/>
              <a:buChar char="•"/>
            </a:pPr>
            <a:r>
              <a:rPr lang="en-US" sz="2500" b="1">
                <a:latin typeface="Bell MT"/>
                <a:ea typeface="+mn-ea"/>
                <a:cs typeface="+mn-cs"/>
              </a:rPr>
              <a:t>My Best Friend can see perfectly without glasses!</a:t>
            </a:r>
            <a:br>
              <a:rPr lang="en-US" sz="2500">
                <a:latin typeface="Bell MT"/>
                <a:ea typeface="+mn-ea"/>
                <a:cs typeface="+mn-cs"/>
              </a:rPr>
            </a:br>
            <a:endParaRPr lang="en-US" sz="2500">
              <a:latin typeface="Bell MT"/>
              <a:ea typeface="+mn-ea"/>
              <a:cs typeface="+mn-cs"/>
            </a:endParaRPr>
          </a:p>
          <a:p>
            <a:pPr marL="233045" indent="-228600">
              <a:buFont typeface="Arial" panose="020B0604020202020204" pitchFamily="34" charset="0"/>
              <a:buChar char="•"/>
            </a:pPr>
            <a:r>
              <a:rPr lang="en-US" sz="2500">
                <a:latin typeface="Bell MT"/>
                <a:ea typeface="+mn-ea"/>
                <a:cs typeface="+mn-cs"/>
              </a:rPr>
              <a:t>You have to set realistic expectations for them based on their history &amp; anatomy</a:t>
            </a:r>
            <a:br>
              <a:rPr lang="en-US" sz="2500">
                <a:latin typeface="+mn-lt"/>
                <a:ea typeface="+mn-ea"/>
                <a:cs typeface="+mn-cs"/>
              </a:rPr>
            </a:br>
            <a:endParaRPr lang="en-US" sz="2500">
              <a:latin typeface="+mn-lt"/>
              <a:ea typeface="+mn-ea"/>
              <a:cs typeface="+mn-cs"/>
            </a:endParaRPr>
          </a:p>
          <a:p>
            <a:pPr marL="233045" indent="-228600">
              <a:buFont typeface="Arial" panose="020B0604020202020204" pitchFamily="34" charset="0"/>
              <a:buChar char="•"/>
            </a:pPr>
            <a:endParaRPr lang="en-US" sz="2500">
              <a:latin typeface="+mn-lt"/>
              <a:ea typeface="+mn-ea"/>
              <a:cs typeface="+mn-cs"/>
            </a:endParaRPr>
          </a:p>
        </p:txBody>
      </p:sp>
      <p:pic>
        <p:nvPicPr>
          <p:cNvPr id="5" name="Picture 4" descr="black pants">
            <a:extLst>
              <a:ext uri="{FF2B5EF4-FFF2-40B4-BE49-F238E27FC236}">
                <a16:creationId xmlns:a16="http://schemas.microsoft.com/office/drawing/2014/main" id="{EC5E41CF-9BDE-D4C4-1427-FFB7754CC961}"/>
              </a:ext>
            </a:extLst>
          </p:cNvPr>
          <p:cNvPicPr>
            <a:picLocks noChangeAspect="1"/>
          </p:cNvPicPr>
          <p:nvPr/>
        </p:nvPicPr>
        <p:blipFill>
          <a:blip r:embed="rId2"/>
          <a:srcRect l="29334" r="2533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074744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662A6-8AF9-4EC9-8B37-567B173F4249}"/>
              </a:ext>
            </a:extLst>
          </p:cNvPr>
          <p:cNvSpPr>
            <a:spLocks noGrp="1"/>
          </p:cNvSpPr>
          <p:nvPr>
            <p:ph type="title"/>
          </p:nvPr>
        </p:nvSpPr>
        <p:spPr>
          <a:xfrm>
            <a:off x="5418078" y="1532342"/>
            <a:ext cx="6251110" cy="1783080"/>
          </a:xfrm>
        </p:spPr>
        <p:txBody>
          <a:bodyPr vert="horz" lIns="91440" tIns="45720" rIns="91440" bIns="45720" rtlCol="0" anchor="b">
            <a:normAutofit/>
          </a:bodyPr>
          <a:lstStyle/>
          <a:p>
            <a:pPr>
              <a:lnSpc>
                <a:spcPct val="90000"/>
              </a:lnSpc>
            </a:pPr>
            <a:r>
              <a:rPr lang="en-US" sz="4000"/>
              <a:t>Managing Expectations</a:t>
            </a:r>
          </a:p>
          <a:p>
            <a:pPr>
              <a:lnSpc>
                <a:spcPct val="90000"/>
              </a:lnSpc>
            </a:pPr>
            <a:br>
              <a:rPr lang="en-US" sz="4000"/>
            </a:br>
            <a:endParaRPr lang="en-US" sz="4000"/>
          </a:p>
          <a:p>
            <a:pPr>
              <a:lnSpc>
                <a:spcPct val="90000"/>
              </a:lnSpc>
            </a:pPr>
            <a:endParaRPr lang="en-US" sz="4000"/>
          </a:p>
        </p:txBody>
      </p:sp>
      <p:sp>
        <p:nvSpPr>
          <p:cNvPr id="3" name="Content Placeholder 2">
            <a:extLst>
              <a:ext uri="{FF2B5EF4-FFF2-40B4-BE49-F238E27FC236}">
                <a16:creationId xmlns:a16="http://schemas.microsoft.com/office/drawing/2014/main" id="{E352D074-072A-4D2E-A749-5D3B2316CB6A}"/>
              </a:ext>
            </a:extLst>
          </p:cNvPr>
          <p:cNvSpPr>
            <a:spLocks noGrp="1"/>
          </p:cNvSpPr>
          <p:nvPr>
            <p:ph sz="quarter" idx="13"/>
          </p:nvPr>
        </p:nvSpPr>
        <p:spPr>
          <a:xfrm>
            <a:off x="5297762" y="2706624"/>
            <a:ext cx="6251110" cy="3483864"/>
          </a:xfrm>
        </p:spPr>
        <p:txBody>
          <a:bodyPr vert="horz" lIns="91440" tIns="45720" rIns="91440" bIns="45720" rtlCol="0" anchor="t">
            <a:normAutofit/>
          </a:bodyPr>
          <a:lstStyle/>
          <a:p>
            <a:pPr marL="233045" indent="-228600">
              <a:lnSpc>
                <a:spcPct val="110000"/>
              </a:lnSpc>
              <a:buFont typeface="Arial" panose="020B0604020202020204" pitchFamily="34" charset="0"/>
              <a:buChar char="•"/>
            </a:pPr>
            <a:r>
              <a:rPr lang="en-US" b="1">
                <a:latin typeface="+mn-lt"/>
                <a:ea typeface="+mn-ea"/>
                <a:cs typeface="+mn-cs"/>
              </a:rPr>
              <a:t>Today’s patients want to see great the next day:</a:t>
            </a:r>
          </a:p>
          <a:p>
            <a:pPr marL="233045" indent="-228600">
              <a:lnSpc>
                <a:spcPct val="110000"/>
              </a:lnSpc>
              <a:buFont typeface="Arial" panose="020B0604020202020204" pitchFamily="34" charset="0"/>
              <a:buChar char="•"/>
            </a:pPr>
            <a:r>
              <a:rPr lang="en-US" b="1">
                <a:latin typeface="+mn-lt"/>
                <a:ea typeface="+mn-ea"/>
                <a:cs typeface="+mn-cs"/>
              </a:rPr>
              <a:t>Read</a:t>
            </a:r>
          </a:p>
          <a:p>
            <a:pPr marL="233045" indent="-228600">
              <a:lnSpc>
                <a:spcPct val="110000"/>
              </a:lnSpc>
              <a:buFont typeface="Arial" panose="020B0604020202020204" pitchFamily="34" charset="0"/>
              <a:buChar char="•"/>
            </a:pPr>
            <a:r>
              <a:rPr lang="en-US" b="1">
                <a:latin typeface="+mn-lt"/>
                <a:ea typeface="+mn-ea"/>
                <a:cs typeface="+mn-cs"/>
              </a:rPr>
              <a:t>Use the computer</a:t>
            </a:r>
          </a:p>
          <a:p>
            <a:pPr marL="233045" indent="-228600">
              <a:lnSpc>
                <a:spcPct val="110000"/>
              </a:lnSpc>
              <a:buFont typeface="Arial" panose="020B0604020202020204" pitchFamily="34" charset="0"/>
              <a:buChar char="•"/>
            </a:pPr>
            <a:r>
              <a:rPr lang="en-US" b="1">
                <a:latin typeface="+mn-lt"/>
                <a:ea typeface="+mn-ea"/>
                <a:cs typeface="+mn-cs"/>
              </a:rPr>
              <a:t>Drive </a:t>
            </a:r>
          </a:p>
          <a:p>
            <a:pPr marL="233045" indent="-228600">
              <a:lnSpc>
                <a:spcPct val="110000"/>
              </a:lnSpc>
              <a:buFont typeface="Arial" panose="020B0604020202020204" pitchFamily="34" charset="0"/>
              <a:buChar char="•"/>
            </a:pPr>
            <a:r>
              <a:rPr lang="en-US" b="1">
                <a:latin typeface="+mn-lt"/>
                <a:ea typeface="+mn-ea"/>
                <a:cs typeface="+mn-cs"/>
              </a:rPr>
              <a:t>Golf </a:t>
            </a:r>
          </a:p>
          <a:p>
            <a:pPr marL="233045" indent="-228600">
              <a:lnSpc>
                <a:spcPct val="110000"/>
              </a:lnSpc>
              <a:buFont typeface="Arial" panose="020B0604020202020204" pitchFamily="34" charset="0"/>
              <a:buChar char="•"/>
            </a:pPr>
            <a:endParaRPr lang="en-US">
              <a:latin typeface="+mn-lt"/>
              <a:ea typeface="+mn-ea"/>
              <a:cs typeface="+mn-cs"/>
            </a:endParaRPr>
          </a:p>
        </p:txBody>
      </p:sp>
      <p:pic>
        <p:nvPicPr>
          <p:cNvPr id="5" name="Picture 4" descr="Stock Photos Free - Free Stock Photos">
            <a:extLst>
              <a:ext uri="{FF2B5EF4-FFF2-40B4-BE49-F238E27FC236}">
                <a16:creationId xmlns:a16="http://schemas.microsoft.com/office/drawing/2014/main" id="{A0238EB2-9154-A9A8-71F5-DFBB202AF6AB}"/>
              </a:ext>
            </a:extLst>
          </p:cNvPr>
          <p:cNvPicPr>
            <a:picLocks noChangeAspect="1"/>
          </p:cNvPicPr>
          <p:nvPr/>
        </p:nvPicPr>
        <p:blipFill>
          <a:blip r:embed="rId2"/>
          <a:srcRect l="16127" r="2241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97354406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standing on top of a grass covered field&#10;&#10;Description generated with high confidence">
            <a:extLst>
              <a:ext uri="{FF2B5EF4-FFF2-40B4-BE49-F238E27FC236}">
                <a16:creationId xmlns:a16="http://schemas.microsoft.com/office/drawing/2014/main" id="{A9F58649-413D-4A56-BAC8-4D7A8FEE123F}"/>
              </a:ext>
            </a:extLst>
          </p:cNvPr>
          <p:cNvPicPr>
            <a:picLocks noChangeAspect="1"/>
          </p:cNvPicPr>
          <p:nvPr/>
        </p:nvPicPr>
        <p:blipFill>
          <a:blip r:embed="rId2"/>
          <a:stretch>
            <a:fillRect/>
          </a:stretch>
        </p:blipFill>
        <p:spPr>
          <a:xfrm>
            <a:off x="6417734" y="3011185"/>
            <a:ext cx="4770219" cy="2135918"/>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28580F62-71AA-4D2F-B396-D37CAED6BBA9}"/>
              </a:ext>
            </a:extLst>
          </p:cNvPr>
          <p:cNvSpPr>
            <a:spLocks noGrp="1"/>
          </p:cNvSpPr>
          <p:nvPr>
            <p:ph type="title"/>
          </p:nvPr>
        </p:nvSpPr>
        <p:spPr>
          <a:xfrm>
            <a:off x="913775" y="618517"/>
            <a:ext cx="10364451" cy="1596177"/>
          </a:xfrm>
        </p:spPr>
        <p:txBody>
          <a:bodyPr>
            <a:normAutofit/>
          </a:bodyPr>
          <a:lstStyle/>
          <a:p>
            <a:r>
              <a:rPr lang="en-US">
                <a:ea typeface="+mj-lt"/>
                <a:cs typeface="+mj-lt"/>
              </a:rPr>
              <a:t>Based on the History and Exam</a:t>
            </a:r>
            <a:endParaRPr lang="en-US"/>
          </a:p>
        </p:txBody>
      </p:sp>
      <p:sp>
        <p:nvSpPr>
          <p:cNvPr id="3" name="Content Placeholder 2">
            <a:extLst>
              <a:ext uri="{FF2B5EF4-FFF2-40B4-BE49-F238E27FC236}">
                <a16:creationId xmlns:a16="http://schemas.microsoft.com/office/drawing/2014/main" id="{38165B79-7D6D-457B-B64C-4DF178510791}"/>
              </a:ext>
            </a:extLst>
          </p:cNvPr>
          <p:cNvSpPr>
            <a:spLocks noGrp="1"/>
          </p:cNvSpPr>
          <p:nvPr>
            <p:ph sz="quarter" idx="13"/>
          </p:nvPr>
        </p:nvSpPr>
        <p:spPr>
          <a:xfrm>
            <a:off x="913774" y="2367092"/>
            <a:ext cx="4860493" cy="3424107"/>
          </a:xfrm>
        </p:spPr>
        <p:txBody>
          <a:bodyPr vert="horz" lIns="91440" tIns="45720" rIns="91440" bIns="45720" rtlCol="0">
            <a:normAutofit/>
          </a:bodyPr>
          <a:lstStyle/>
          <a:p>
            <a:r>
              <a:rPr lang="en-US">
                <a:ea typeface="+mn-lt"/>
                <a:cs typeface="+mn-lt"/>
              </a:rPr>
              <a:t>Educate the patient for their best option </a:t>
            </a:r>
            <a:endParaRPr lang="en-US"/>
          </a:p>
          <a:p>
            <a:r>
              <a:rPr lang="en-US">
                <a:ea typeface="+mn-lt"/>
                <a:cs typeface="+mn-lt"/>
              </a:rPr>
              <a:t>Astigmatism correction with toric</a:t>
            </a:r>
            <a:endParaRPr lang="en-US"/>
          </a:p>
          <a:p>
            <a:r>
              <a:rPr lang="en-US">
                <a:ea typeface="+mn-lt"/>
                <a:cs typeface="+mn-lt"/>
              </a:rPr>
              <a:t>Multifocal Correction</a:t>
            </a:r>
            <a:endParaRPr lang="en-US"/>
          </a:p>
          <a:p>
            <a:r>
              <a:rPr lang="en-US">
                <a:ea typeface="+mn-lt"/>
                <a:cs typeface="+mn-lt"/>
              </a:rPr>
              <a:t>Multifocal with Toric correction</a:t>
            </a:r>
            <a:endParaRPr lang="en-US"/>
          </a:p>
          <a:p>
            <a:endParaRPr lang="en-US"/>
          </a:p>
        </p:txBody>
      </p:sp>
    </p:spTree>
    <p:extLst>
      <p:ext uri="{BB962C8B-B14F-4D97-AF65-F5344CB8AC3E}">
        <p14:creationId xmlns:p14="http://schemas.microsoft.com/office/powerpoint/2010/main" val="3969239177"/>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768A-4F58-4325-8B07-FD5A7C98B6E3}"/>
              </a:ext>
            </a:extLst>
          </p:cNvPr>
          <p:cNvSpPr>
            <a:spLocks noGrp="1"/>
          </p:cNvSpPr>
          <p:nvPr>
            <p:ph type="title"/>
          </p:nvPr>
        </p:nvSpPr>
        <p:spPr>
          <a:xfrm>
            <a:off x="3478817" y="909862"/>
            <a:ext cx="10364451" cy="1596177"/>
          </a:xfrm>
        </p:spPr>
        <p:txBody>
          <a:bodyPr/>
          <a:lstStyle/>
          <a:p>
            <a:r>
              <a:rPr lang="en-US">
                <a:ea typeface="+mj-lt"/>
                <a:cs typeface="+mj-lt"/>
              </a:rPr>
              <a:t>Good Multifocal Candidate</a:t>
            </a:r>
            <a:endParaRPr lang="en-US"/>
          </a:p>
          <a:p>
            <a:br>
              <a:rPr lang="en-US"/>
            </a:br>
            <a:endParaRPr lang="en-US"/>
          </a:p>
          <a:p>
            <a:endParaRPr lang="en-US"/>
          </a:p>
        </p:txBody>
      </p:sp>
      <p:pic>
        <p:nvPicPr>
          <p:cNvPr id="4" name="Picture 4" descr="A close up of some grass&#10;&#10;Description generated with high confidence">
            <a:extLst>
              <a:ext uri="{FF2B5EF4-FFF2-40B4-BE49-F238E27FC236}">
                <a16:creationId xmlns:a16="http://schemas.microsoft.com/office/drawing/2014/main" id="{484B3148-5816-49D5-85A2-E377C8A78152}"/>
              </a:ext>
            </a:extLst>
          </p:cNvPr>
          <p:cNvPicPr>
            <a:picLocks noGrp="1" noChangeAspect="1"/>
          </p:cNvPicPr>
          <p:nvPr>
            <p:ph sz="quarter" idx="13"/>
          </p:nvPr>
        </p:nvPicPr>
        <p:blipFill>
          <a:blip r:embed="rId2"/>
          <a:stretch>
            <a:fillRect/>
          </a:stretch>
        </p:blipFill>
        <p:spPr>
          <a:xfrm>
            <a:off x="377051" y="1102634"/>
            <a:ext cx="11428634" cy="5626472"/>
          </a:xfrm>
          <a:prstGeom prst="rect">
            <a:avLst/>
          </a:prstGeom>
        </p:spPr>
      </p:pic>
    </p:spTree>
    <p:extLst>
      <p:ext uri="{BB962C8B-B14F-4D97-AF65-F5344CB8AC3E}">
        <p14:creationId xmlns:p14="http://schemas.microsoft.com/office/powerpoint/2010/main" val="308898915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C96A-4093-45B2-9A06-0A591E80B789}"/>
              </a:ext>
            </a:extLst>
          </p:cNvPr>
          <p:cNvSpPr>
            <a:spLocks noGrp="1"/>
          </p:cNvSpPr>
          <p:nvPr>
            <p:ph type="title"/>
          </p:nvPr>
        </p:nvSpPr>
        <p:spPr>
          <a:xfrm>
            <a:off x="913775" y="108729"/>
            <a:ext cx="10364451" cy="1596177"/>
          </a:xfrm>
        </p:spPr>
        <p:txBody>
          <a:bodyPr>
            <a:normAutofit/>
          </a:bodyPr>
          <a:lstStyle/>
          <a:p>
            <a:r>
              <a:rPr lang="en-US"/>
              <a:t>Patient videos</a:t>
            </a:r>
          </a:p>
        </p:txBody>
      </p:sp>
      <p:pic>
        <p:nvPicPr>
          <p:cNvPr id="4" name="Picture 4" descr="A picture containing table, sitting, indoor, cup&#10;&#10;Description generated with very high confidence">
            <a:extLst>
              <a:ext uri="{FF2B5EF4-FFF2-40B4-BE49-F238E27FC236}">
                <a16:creationId xmlns:a16="http://schemas.microsoft.com/office/drawing/2014/main" id="{0FA63E0A-92DF-4109-8958-142F14904EA6}"/>
              </a:ext>
            </a:extLst>
          </p:cNvPr>
          <p:cNvPicPr>
            <a:picLocks noChangeAspect="1"/>
          </p:cNvPicPr>
          <p:nvPr/>
        </p:nvPicPr>
        <p:blipFill rotWithShape="1">
          <a:blip r:embed="rId2"/>
          <a:srcRect l="12172" r="21160" b="2"/>
          <a:stretch/>
        </p:blipFill>
        <p:spPr>
          <a:xfrm>
            <a:off x="913774" y="2020547"/>
            <a:ext cx="3494466" cy="342013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55B82070-B6EC-4BAE-89C7-97810C99388D}"/>
              </a:ext>
            </a:extLst>
          </p:cNvPr>
          <p:cNvSpPr>
            <a:spLocks noGrp="1"/>
          </p:cNvSpPr>
          <p:nvPr>
            <p:ph sz="quarter" idx="13"/>
          </p:nvPr>
        </p:nvSpPr>
        <p:spPr>
          <a:xfrm>
            <a:off x="4837814" y="2032274"/>
            <a:ext cx="6439786" cy="3758925"/>
          </a:xfrm>
        </p:spPr>
        <p:txBody>
          <a:bodyPr vert="horz" lIns="91440" tIns="45720" rIns="91440" bIns="45720" rtlCol="0" anchor="t">
            <a:normAutofit/>
          </a:bodyPr>
          <a:lstStyle/>
          <a:p>
            <a:pPr marL="233045" indent="-233045">
              <a:lnSpc>
                <a:spcPct val="110000"/>
              </a:lnSpc>
            </a:pPr>
            <a:r>
              <a:rPr lang="en-US" sz="1700" b="1">
                <a:latin typeface="Verdana"/>
                <a:ea typeface="+mn-lt"/>
                <a:cs typeface="+mn-lt"/>
              </a:rPr>
              <a:t>While dilating, show the patient videos and give them brochures for the treatment that they will best benefit from:</a:t>
            </a:r>
            <a:endParaRPr lang="en-US" sz="1700">
              <a:latin typeface="Verdana"/>
            </a:endParaRPr>
          </a:p>
          <a:p>
            <a:pPr marL="233045" indent="-233045">
              <a:lnSpc>
                <a:spcPct val="110000"/>
              </a:lnSpc>
            </a:pPr>
            <a:r>
              <a:rPr lang="en-US" sz="1700">
                <a:latin typeface="Verdana"/>
                <a:ea typeface="+mn-lt"/>
                <a:cs typeface="+mn-lt"/>
              </a:rPr>
              <a:t>Laser Assisted Cataract Surgery</a:t>
            </a:r>
            <a:endParaRPr lang="en-US" sz="1700">
              <a:latin typeface="Verdana"/>
            </a:endParaRPr>
          </a:p>
          <a:p>
            <a:pPr marL="233045" indent="-233045">
              <a:lnSpc>
                <a:spcPct val="110000"/>
              </a:lnSpc>
            </a:pPr>
            <a:r>
              <a:rPr lang="en-US" sz="1700">
                <a:latin typeface="Verdana"/>
                <a:ea typeface="+mn-lt"/>
                <a:cs typeface="+mn-lt"/>
              </a:rPr>
              <a:t>LAL</a:t>
            </a:r>
          </a:p>
          <a:p>
            <a:pPr marL="233045" indent="-233045">
              <a:lnSpc>
                <a:spcPct val="110000"/>
              </a:lnSpc>
            </a:pPr>
            <a:r>
              <a:rPr lang="en-US" sz="1700">
                <a:latin typeface="Verdana"/>
                <a:ea typeface="+mn-lt"/>
                <a:cs typeface="+mn-lt"/>
              </a:rPr>
              <a:t>Astigmatism LRI or Laser AK correction</a:t>
            </a:r>
            <a:endParaRPr lang="en-US" sz="1700">
              <a:latin typeface="Verdana"/>
            </a:endParaRPr>
          </a:p>
          <a:p>
            <a:pPr marL="233045" indent="-233045">
              <a:lnSpc>
                <a:spcPct val="110000"/>
              </a:lnSpc>
            </a:pPr>
            <a:r>
              <a:rPr lang="en-US" sz="1700">
                <a:latin typeface="Verdana"/>
                <a:ea typeface="+mn-lt"/>
                <a:cs typeface="+mn-lt"/>
              </a:rPr>
              <a:t>Toric</a:t>
            </a:r>
            <a:endParaRPr lang="en-US" sz="1700">
              <a:latin typeface="Verdana"/>
            </a:endParaRPr>
          </a:p>
          <a:p>
            <a:pPr marL="233045" indent="-233045">
              <a:lnSpc>
                <a:spcPct val="110000"/>
              </a:lnSpc>
            </a:pPr>
            <a:r>
              <a:rPr lang="en-US" sz="1700">
                <a:latin typeface="Verdana"/>
                <a:ea typeface="+mn-lt"/>
                <a:cs typeface="+mn-lt"/>
              </a:rPr>
              <a:t>Multifocal</a:t>
            </a:r>
            <a:endParaRPr lang="en-US" sz="1700">
              <a:latin typeface="Verdana"/>
            </a:endParaRPr>
          </a:p>
          <a:p>
            <a:pPr marL="233045" indent="-233045">
              <a:lnSpc>
                <a:spcPct val="110000"/>
              </a:lnSpc>
            </a:pPr>
            <a:r>
              <a:rPr lang="en-US" sz="1700">
                <a:latin typeface="Verdana"/>
                <a:ea typeface="+mn-lt"/>
                <a:cs typeface="+mn-lt"/>
              </a:rPr>
              <a:t>Multifocal Toric</a:t>
            </a:r>
            <a:endParaRPr lang="en-US" sz="1700">
              <a:latin typeface="Verdana"/>
            </a:endParaRPr>
          </a:p>
          <a:p>
            <a:pPr marL="233045" indent="-233045">
              <a:lnSpc>
                <a:spcPct val="110000"/>
              </a:lnSpc>
            </a:pPr>
            <a:r>
              <a:rPr lang="en-US" sz="1700">
                <a:latin typeface="Verdana"/>
                <a:ea typeface="+mn-lt"/>
                <a:cs typeface="+mn-lt"/>
              </a:rPr>
              <a:t>Mono or blended vision</a:t>
            </a:r>
            <a:endParaRPr lang="en-US" sz="1700">
              <a:latin typeface="Verdana"/>
            </a:endParaRPr>
          </a:p>
          <a:p>
            <a:pPr marL="233045" indent="-233045">
              <a:lnSpc>
                <a:spcPct val="110000"/>
              </a:lnSpc>
            </a:pPr>
            <a:endParaRPr lang="en-US" sz="1700"/>
          </a:p>
        </p:txBody>
      </p:sp>
    </p:spTree>
    <p:extLst>
      <p:ext uri="{BB962C8B-B14F-4D97-AF65-F5344CB8AC3E}">
        <p14:creationId xmlns:p14="http://schemas.microsoft.com/office/powerpoint/2010/main" val="514729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C24C-6267-4EB9-A933-14B5184CE66A}"/>
              </a:ext>
            </a:extLst>
          </p:cNvPr>
          <p:cNvSpPr>
            <a:spLocks noGrp="1"/>
          </p:cNvSpPr>
          <p:nvPr>
            <p:ph type="title"/>
          </p:nvPr>
        </p:nvSpPr>
        <p:spPr>
          <a:xfrm>
            <a:off x="4654296" y="-3520"/>
            <a:ext cx="6894576" cy="1783080"/>
          </a:xfrm>
        </p:spPr>
        <p:txBody>
          <a:bodyPr vert="horz" lIns="91440" tIns="45720" rIns="91440" bIns="45720" rtlCol="0" anchor="b">
            <a:normAutofit/>
          </a:bodyPr>
          <a:lstStyle/>
          <a:p>
            <a:pPr>
              <a:lnSpc>
                <a:spcPct val="90000"/>
              </a:lnSpc>
            </a:pPr>
            <a:r>
              <a:rPr lang="en-US" sz="6100" b="1"/>
              <a:t>Look for Dry eye</a:t>
            </a:r>
          </a:p>
        </p:txBody>
      </p:sp>
      <p:pic>
        <p:nvPicPr>
          <p:cNvPr id="5" name="Picture 4" descr="Child with brown eyes">
            <a:extLst>
              <a:ext uri="{FF2B5EF4-FFF2-40B4-BE49-F238E27FC236}">
                <a16:creationId xmlns:a16="http://schemas.microsoft.com/office/drawing/2014/main" id="{AD610A84-35FC-E957-703D-FC5CF1AD0EA0}"/>
              </a:ext>
            </a:extLst>
          </p:cNvPr>
          <p:cNvPicPr>
            <a:picLocks noChangeAspect="1"/>
          </p:cNvPicPr>
          <p:nvPr/>
        </p:nvPicPr>
        <p:blipFill>
          <a:blip r:embed="rId2"/>
          <a:srcRect l="38361" r="22221" b="-10"/>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Content Placeholder 2">
            <a:extLst>
              <a:ext uri="{FF2B5EF4-FFF2-40B4-BE49-F238E27FC236}">
                <a16:creationId xmlns:a16="http://schemas.microsoft.com/office/drawing/2014/main" id="{30D55A23-AE72-41C8-B5CD-A57AFA4947AD}"/>
              </a:ext>
            </a:extLst>
          </p:cNvPr>
          <p:cNvSpPr>
            <a:spLocks noGrp="1"/>
          </p:cNvSpPr>
          <p:nvPr>
            <p:ph sz="quarter" idx="13"/>
          </p:nvPr>
        </p:nvSpPr>
        <p:spPr>
          <a:xfrm>
            <a:off x="4342569" y="1944624"/>
            <a:ext cx="7527787" cy="3934624"/>
          </a:xfrm>
        </p:spPr>
        <p:txBody>
          <a:bodyPr vert="horz" lIns="91440" tIns="45720" rIns="91440" bIns="45720" rtlCol="0" anchor="t">
            <a:noAutofit/>
          </a:bodyPr>
          <a:lstStyle/>
          <a:p>
            <a:pPr marL="0" indent="0">
              <a:buNone/>
            </a:pPr>
            <a:r>
              <a:rPr lang="en-US" sz="2000" b="1" dirty="0">
                <a:latin typeface="Bell MT"/>
                <a:ea typeface="+mn-ea"/>
                <a:cs typeface="+mn-cs"/>
              </a:rPr>
              <a:t>Symptoms:</a:t>
            </a:r>
            <a:r>
              <a:rPr lang="en-US" sz="2000" dirty="0">
                <a:latin typeface="Bell MT"/>
                <a:ea typeface="+mn-ea"/>
                <a:cs typeface="+mn-cs"/>
              </a:rPr>
              <a:t> </a:t>
            </a:r>
            <a:endParaRPr lang="en-US" dirty="0">
              <a:ea typeface="+mn-ea"/>
              <a:cs typeface="+mn-cs"/>
            </a:endParaRPr>
          </a:p>
          <a:p>
            <a:pPr marL="0" indent="-228600">
              <a:buFont typeface="Arial" panose="020B0604020202020204" pitchFamily="34" charset="0"/>
              <a:buChar char="•"/>
            </a:pPr>
            <a:r>
              <a:rPr lang="en-US" sz="2000" dirty="0">
                <a:latin typeface="Bell MT"/>
                <a:ea typeface="+mn-ea"/>
                <a:cs typeface="+mn-cs"/>
              </a:rPr>
              <a:t>Let patients know that they have OSD.</a:t>
            </a:r>
          </a:p>
          <a:p>
            <a:pPr marL="0" indent="-228600">
              <a:buFont typeface="Arial" panose="020B0604020202020204" pitchFamily="34" charset="0"/>
              <a:buChar char="•"/>
            </a:pPr>
            <a:r>
              <a:rPr lang="en-US" sz="2000" dirty="0">
                <a:latin typeface="Bell MT"/>
                <a:ea typeface="+mn-ea"/>
                <a:cs typeface="+mn-cs"/>
              </a:rPr>
              <a:t>They Need to understand that OSD symptoms will likely be exacerbated by the surgery but that it is </a:t>
            </a:r>
            <a:r>
              <a:rPr lang="en-US" sz="2000" b="1" dirty="0">
                <a:latin typeface="Bell MT"/>
                <a:ea typeface="+mn-ea"/>
                <a:cs typeface="+mn-cs"/>
              </a:rPr>
              <a:t>not</a:t>
            </a:r>
            <a:r>
              <a:rPr lang="en-US" sz="2000" dirty="0">
                <a:latin typeface="Bell MT"/>
                <a:ea typeface="+mn-ea"/>
                <a:cs typeface="+mn-cs"/>
              </a:rPr>
              <a:t> from the cataract surgery.</a:t>
            </a:r>
          </a:p>
          <a:p>
            <a:pPr marL="0" indent="-228600">
              <a:buFont typeface="Arial" panose="020B0604020202020204" pitchFamily="34" charset="0"/>
              <a:buChar char="•"/>
            </a:pPr>
            <a:endParaRPr lang="en-US" sz="2000" b="1">
              <a:latin typeface="Bell MT"/>
              <a:ea typeface="+mn-ea"/>
              <a:cs typeface="+mn-cs"/>
            </a:endParaRPr>
          </a:p>
          <a:p>
            <a:pPr marL="0" indent="0">
              <a:buNone/>
            </a:pPr>
            <a:r>
              <a:rPr lang="en-US" sz="2000" b="1" dirty="0">
                <a:latin typeface="Bell MT"/>
                <a:ea typeface="+mn-ea"/>
                <a:cs typeface="+mn-cs"/>
              </a:rPr>
              <a:t>Infection:</a:t>
            </a:r>
            <a:r>
              <a:rPr lang="en-US" sz="2000" dirty="0">
                <a:latin typeface="Bell MT"/>
                <a:ea typeface="+mn-ea"/>
                <a:cs typeface="+mn-cs"/>
              </a:rPr>
              <a:t> </a:t>
            </a:r>
          </a:p>
          <a:p>
            <a:pPr marL="0" indent="-228600">
              <a:buFont typeface="Arial" panose="020B0604020202020204" pitchFamily="34" charset="0"/>
              <a:buChar char="•"/>
            </a:pPr>
            <a:r>
              <a:rPr lang="en-US" sz="2000" dirty="0">
                <a:latin typeface="Bell MT"/>
                <a:ea typeface="+mn-ea"/>
                <a:cs typeface="+mn-cs"/>
              </a:rPr>
              <a:t>Treating blepharitis &amp; eradicating the bacterial load around the eye is extremely important pre &amp; post-operatively for patients. </a:t>
            </a:r>
          </a:p>
          <a:p>
            <a:pPr marL="0" indent="-228600">
              <a:buFont typeface="Arial" panose="020B0604020202020204" pitchFamily="34" charset="0"/>
              <a:buChar char="•"/>
            </a:pPr>
            <a:r>
              <a:rPr lang="en-US" sz="2000" dirty="0">
                <a:latin typeface="Bell MT"/>
                <a:ea typeface="+mn-ea"/>
                <a:cs typeface="+mn-cs"/>
              </a:rPr>
              <a:t>Educate on the role of infection prophylaxis when it comes to normalizing the ocular surface before cataract surgery.</a:t>
            </a:r>
          </a:p>
          <a:p>
            <a:pPr marL="0" indent="-228600">
              <a:buFont typeface="Arial" panose="020B0604020202020204" pitchFamily="34" charset="0"/>
              <a:buChar char="•"/>
            </a:pPr>
            <a:endParaRPr lang="en-US" sz="1800">
              <a:latin typeface="+mn-lt"/>
              <a:ea typeface="+mn-ea"/>
              <a:cs typeface="+mn-cs"/>
            </a:endParaRPr>
          </a:p>
        </p:txBody>
      </p:sp>
    </p:spTree>
    <p:extLst>
      <p:ext uri="{BB962C8B-B14F-4D97-AF65-F5344CB8AC3E}">
        <p14:creationId xmlns:p14="http://schemas.microsoft.com/office/powerpoint/2010/main" val="3648027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5FF1-2F1F-9871-60C2-4366B8EC465D}"/>
              </a:ext>
            </a:extLst>
          </p:cNvPr>
          <p:cNvSpPr>
            <a:spLocks noGrp="1"/>
          </p:cNvSpPr>
          <p:nvPr>
            <p:ph type="title"/>
          </p:nvPr>
        </p:nvSpPr>
        <p:spPr>
          <a:xfrm>
            <a:off x="1527779" y="-250278"/>
            <a:ext cx="4368602" cy="1956841"/>
          </a:xfrm>
        </p:spPr>
        <p:txBody>
          <a:bodyPr anchor="b">
            <a:normAutofit/>
          </a:bodyPr>
          <a:lstStyle/>
          <a:p>
            <a:r>
              <a:rPr lang="en-US" sz="6600"/>
              <a:t>DRY EYE</a:t>
            </a:r>
          </a:p>
        </p:txBody>
      </p:sp>
      <p:sp>
        <p:nvSpPr>
          <p:cNvPr id="3" name="Content Placeholder 2">
            <a:extLst>
              <a:ext uri="{FF2B5EF4-FFF2-40B4-BE49-F238E27FC236}">
                <a16:creationId xmlns:a16="http://schemas.microsoft.com/office/drawing/2014/main" id="{ED4AF5C1-D098-B906-6C3F-2F666C466BAC}"/>
              </a:ext>
            </a:extLst>
          </p:cNvPr>
          <p:cNvSpPr>
            <a:spLocks noGrp="1"/>
          </p:cNvSpPr>
          <p:nvPr>
            <p:ph idx="1"/>
          </p:nvPr>
        </p:nvSpPr>
        <p:spPr>
          <a:xfrm>
            <a:off x="764998" y="1879421"/>
            <a:ext cx="4243589" cy="4307520"/>
          </a:xfrm>
        </p:spPr>
        <p:txBody>
          <a:bodyPr vert="horz" lIns="91440" tIns="45720" rIns="91440" bIns="45720" rtlCol="0" anchor="t">
            <a:normAutofit/>
          </a:bodyPr>
          <a:lstStyle/>
          <a:p>
            <a:pPr marL="0" indent="0">
              <a:lnSpc>
                <a:spcPct val="100000"/>
              </a:lnSpc>
              <a:spcBef>
                <a:spcPct val="20000"/>
              </a:spcBef>
              <a:spcAft>
                <a:spcPct val="0"/>
              </a:spcAft>
              <a:buNone/>
            </a:pPr>
            <a:r>
              <a:rPr lang="en-US" sz="2000" b="1">
                <a:latin typeface="Verdana"/>
                <a:ea typeface="Verdana"/>
              </a:rPr>
              <a:t>Measurements:</a:t>
            </a:r>
            <a:endParaRPr lang="en-US" sz="2000">
              <a:latin typeface="Verdana"/>
              <a:ea typeface="Verdana"/>
            </a:endParaRPr>
          </a:p>
          <a:p>
            <a:pPr>
              <a:lnSpc>
                <a:spcPct val="100000"/>
              </a:lnSpc>
              <a:spcBef>
                <a:spcPct val="20000"/>
              </a:spcBef>
              <a:spcAft>
                <a:spcPct val="0"/>
              </a:spcAft>
            </a:pPr>
            <a:r>
              <a:rPr lang="en-US" sz="2000" dirty="0">
                <a:latin typeface="Verdana"/>
                <a:ea typeface="Verdana"/>
              </a:rPr>
              <a:t>To ensure both accurate surgical measurements &amp; the IOL power calculations, the ocular tear film must be healthy. </a:t>
            </a:r>
          </a:p>
          <a:p>
            <a:pPr>
              <a:lnSpc>
                <a:spcPct val="100000"/>
              </a:lnSpc>
              <a:spcBef>
                <a:spcPct val="20000"/>
              </a:spcBef>
              <a:spcAft>
                <a:spcPct val="0"/>
              </a:spcAft>
            </a:pPr>
            <a:r>
              <a:rPr lang="en-US" sz="2000">
                <a:latin typeface="Verdana"/>
                <a:ea typeface="Verdana"/>
              </a:rPr>
              <a:t>The tear film affects the accuracy of the sphere power &amp; astigmatic measurements.</a:t>
            </a:r>
          </a:p>
          <a:p>
            <a:pPr marL="0" indent="0">
              <a:lnSpc>
                <a:spcPct val="100000"/>
              </a:lnSpc>
              <a:spcBef>
                <a:spcPct val="20000"/>
              </a:spcBef>
              <a:spcAft>
                <a:spcPct val="0"/>
              </a:spcAft>
              <a:buNone/>
            </a:pPr>
            <a:endParaRPr lang="en-US" sz="1200" dirty="0">
              <a:solidFill>
                <a:srgbClr val="000000"/>
              </a:solidFill>
              <a:latin typeface="Aptos"/>
              <a:ea typeface="Verdana"/>
            </a:endParaRPr>
          </a:p>
          <a:p>
            <a:pPr marL="0" indent="0">
              <a:lnSpc>
                <a:spcPct val="100000"/>
              </a:lnSpc>
              <a:spcBef>
                <a:spcPct val="20000"/>
              </a:spcBef>
              <a:spcAft>
                <a:spcPct val="0"/>
              </a:spcAft>
              <a:buNone/>
            </a:pPr>
            <a:endParaRPr lang="en-US" sz="2000" dirty="0">
              <a:latin typeface="Verdana"/>
              <a:ea typeface="Verdana"/>
            </a:endParaRPr>
          </a:p>
          <a:p>
            <a:pPr>
              <a:lnSpc>
                <a:spcPct val="100000"/>
              </a:lnSpc>
              <a:spcBef>
                <a:spcPct val="20000"/>
              </a:spcBef>
              <a:spcAft>
                <a:spcPct val="0"/>
              </a:spcAft>
            </a:pPr>
            <a:endParaRPr lang="en-US" sz="2000">
              <a:latin typeface="Verdana"/>
              <a:ea typeface="Verdana"/>
            </a:endParaRPr>
          </a:p>
          <a:p>
            <a:pPr>
              <a:lnSpc>
                <a:spcPct val="100000"/>
              </a:lnSpc>
            </a:pPr>
            <a:endParaRPr lang="en-US" sz="2000">
              <a:latin typeface="Tw Cen MT" panose="020B0602020104020603"/>
              <a:ea typeface="Verdana"/>
            </a:endParaRPr>
          </a:p>
        </p:txBody>
      </p:sp>
      <p:pic>
        <p:nvPicPr>
          <p:cNvPr id="5" name="Picture 4" descr="Colourful rulers and protractors">
            <a:extLst>
              <a:ext uri="{FF2B5EF4-FFF2-40B4-BE49-F238E27FC236}">
                <a16:creationId xmlns:a16="http://schemas.microsoft.com/office/drawing/2014/main" id="{C3000DD8-40D1-0B52-B029-9EA5C1CCBCDF}"/>
              </a:ext>
            </a:extLst>
          </p:cNvPr>
          <p:cNvPicPr>
            <a:picLocks noChangeAspect="1"/>
          </p:cNvPicPr>
          <p:nvPr/>
        </p:nvPicPr>
        <p:blipFill>
          <a:blip r:embed="rId2"/>
          <a:srcRect l="23279" r="10013" b="-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169356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FB34-82D8-4CF2-8E55-F78903EF059A}"/>
              </a:ext>
            </a:extLst>
          </p:cNvPr>
          <p:cNvSpPr>
            <a:spLocks noGrp="1"/>
          </p:cNvSpPr>
          <p:nvPr>
            <p:ph type="title"/>
          </p:nvPr>
        </p:nvSpPr>
        <p:spPr>
          <a:xfrm>
            <a:off x="1244600" y="-95490"/>
            <a:ext cx="10515600" cy="1348065"/>
          </a:xfrm>
        </p:spPr>
        <p:txBody>
          <a:bodyPr vert="horz" lIns="91440" tIns="45720" rIns="91440" bIns="45720" rtlCol="0" anchor="ctr">
            <a:normAutofit/>
          </a:bodyPr>
          <a:lstStyle/>
          <a:p>
            <a:r>
              <a:rPr lang="en-US" sz="4400" dirty="0">
                <a:solidFill>
                  <a:schemeClr val="bg1"/>
                </a:solidFill>
              </a:rPr>
              <a:t>Prior to referral</a:t>
            </a:r>
          </a:p>
        </p:txBody>
      </p:sp>
      <p:sp>
        <p:nvSpPr>
          <p:cNvPr id="3" name="Content Placeholder 2">
            <a:extLst>
              <a:ext uri="{FF2B5EF4-FFF2-40B4-BE49-F238E27FC236}">
                <a16:creationId xmlns:a16="http://schemas.microsoft.com/office/drawing/2014/main" id="{58C0693A-6967-468D-A416-86FF55D683EB}"/>
              </a:ext>
            </a:extLst>
          </p:cNvPr>
          <p:cNvSpPr>
            <a:spLocks noGrp="1"/>
          </p:cNvSpPr>
          <p:nvPr>
            <p:ph sz="quarter" idx="13"/>
          </p:nvPr>
        </p:nvSpPr>
        <p:spPr>
          <a:xfrm>
            <a:off x="838200" y="1202267"/>
            <a:ext cx="10515600" cy="5655733"/>
          </a:xfrm>
        </p:spPr>
        <p:txBody>
          <a:bodyPr vert="horz" lIns="91440" tIns="45720" rIns="91440" bIns="45720" rtlCol="0" anchor="t">
            <a:normAutofit/>
          </a:bodyPr>
          <a:lstStyle/>
          <a:p>
            <a:pPr marL="0" indent="0">
              <a:buNone/>
            </a:pPr>
            <a:r>
              <a:rPr lang="en-US" b="1" u="sng" dirty="0">
                <a:latin typeface="Bell MT"/>
                <a:ea typeface="+mn-ea"/>
                <a:cs typeface="+mn-cs"/>
              </a:rPr>
              <a:t>What ODs should do:</a:t>
            </a:r>
            <a:endParaRPr lang="en-US" dirty="0">
              <a:latin typeface="Bell MT"/>
              <a:ea typeface="+mn-ea"/>
              <a:cs typeface="+mn-cs"/>
            </a:endParaRPr>
          </a:p>
          <a:p>
            <a:pPr marL="233045" indent="-228600">
              <a:buFont typeface="Arial" panose="020B0604020202020204" pitchFamily="34" charset="0"/>
              <a:buChar char="•"/>
            </a:pPr>
            <a:r>
              <a:rPr lang="en-US" dirty="0">
                <a:latin typeface="Bell MT"/>
                <a:ea typeface="+mn-ea"/>
                <a:cs typeface="+mn-cs"/>
              </a:rPr>
              <a:t>Stain either with </a:t>
            </a:r>
            <a:r>
              <a:rPr lang="en-US" dirty="0" err="1">
                <a:latin typeface="Bell MT"/>
                <a:ea typeface="+mn-ea"/>
                <a:cs typeface="+mn-cs"/>
              </a:rPr>
              <a:t>lissamine</a:t>
            </a:r>
            <a:r>
              <a:rPr lang="en-US" dirty="0">
                <a:latin typeface="Bell MT"/>
                <a:ea typeface="+mn-ea"/>
                <a:cs typeface="+mn-cs"/>
              </a:rPr>
              <a:t> green/fluorescein and measure tear breakup time to evaluate stability of the lipid layer. </a:t>
            </a:r>
          </a:p>
          <a:p>
            <a:pPr marL="233045" indent="-228600">
              <a:buFont typeface="Arial" panose="020B0604020202020204" pitchFamily="34" charset="0"/>
              <a:buChar char="•"/>
            </a:pPr>
            <a:r>
              <a:rPr lang="en-US" dirty="0">
                <a:latin typeface="Bell MT"/>
                <a:ea typeface="+mn-ea"/>
                <a:cs typeface="+mn-cs"/>
              </a:rPr>
              <a:t>Look at and under the lids, push on the meibomian glands, and perform tear film analysis (</a:t>
            </a:r>
            <a:r>
              <a:rPr lang="en-US" dirty="0" err="1">
                <a:latin typeface="Bell MT"/>
                <a:ea typeface="+mn-ea"/>
                <a:cs typeface="+mn-cs"/>
              </a:rPr>
              <a:t>ie</a:t>
            </a:r>
            <a:r>
              <a:rPr lang="en-US" dirty="0">
                <a:latin typeface="Bell MT"/>
                <a:ea typeface="+mn-ea"/>
                <a:cs typeface="+mn-cs"/>
              </a:rPr>
              <a:t> </a:t>
            </a:r>
            <a:r>
              <a:rPr lang="en-US" dirty="0" err="1">
                <a:latin typeface="Bell MT"/>
                <a:ea typeface="+mn-ea"/>
                <a:cs typeface="+mn-cs"/>
              </a:rPr>
              <a:t>TearLab</a:t>
            </a:r>
            <a:r>
              <a:rPr lang="en-US" dirty="0">
                <a:latin typeface="Bell MT"/>
                <a:ea typeface="+mn-ea"/>
                <a:cs typeface="+mn-cs"/>
              </a:rPr>
              <a:t>) and </a:t>
            </a:r>
            <a:r>
              <a:rPr lang="en-US" dirty="0" err="1">
                <a:latin typeface="Bell MT"/>
                <a:ea typeface="+mn-ea"/>
                <a:cs typeface="+mn-cs"/>
              </a:rPr>
              <a:t>InflammaDry</a:t>
            </a:r>
            <a:r>
              <a:rPr lang="en-US" dirty="0">
                <a:latin typeface="Bell MT"/>
                <a:ea typeface="+mn-ea"/>
                <a:cs typeface="+mn-cs"/>
              </a:rPr>
              <a:t>. </a:t>
            </a:r>
          </a:p>
          <a:p>
            <a:pPr marL="233045" indent="-228600">
              <a:buFont typeface="Arial" panose="020B0604020202020204" pitchFamily="34" charset="0"/>
              <a:buChar char="•"/>
            </a:pPr>
            <a:r>
              <a:rPr lang="en-US" dirty="0">
                <a:latin typeface="Bell MT"/>
                <a:ea typeface="+mn-ea"/>
                <a:cs typeface="+mn-cs"/>
              </a:rPr>
              <a:t>Consider </a:t>
            </a:r>
            <a:r>
              <a:rPr lang="en-US" dirty="0" err="1">
                <a:latin typeface="Bell MT"/>
                <a:ea typeface="+mn-ea"/>
                <a:cs typeface="+mn-cs"/>
              </a:rPr>
              <a:t>Miebo</a:t>
            </a:r>
            <a:r>
              <a:rPr lang="en-US" dirty="0">
                <a:latin typeface="Bell MT"/>
                <a:ea typeface="+mn-ea"/>
                <a:cs typeface="+mn-cs"/>
              </a:rPr>
              <a:t>, </a:t>
            </a:r>
            <a:r>
              <a:rPr lang="en-US" dirty="0" err="1">
                <a:latin typeface="Bell MT"/>
                <a:ea typeface="+mn-ea"/>
                <a:cs typeface="+mn-cs"/>
              </a:rPr>
              <a:t>Tryptyr</a:t>
            </a:r>
            <a:r>
              <a:rPr lang="en-US" dirty="0">
                <a:latin typeface="Bell MT"/>
                <a:ea typeface="+mn-ea"/>
                <a:cs typeface="+mn-cs"/>
              </a:rPr>
              <a:t>, </a:t>
            </a:r>
            <a:r>
              <a:rPr lang="en-US" dirty="0" err="1">
                <a:latin typeface="Bell MT"/>
                <a:ea typeface="+mn-ea"/>
                <a:cs typeface="+mn-cs"/>
              </a:rPr>
              <a:t>Cequa</a:t>
            </a:r>
            <a:r>
              <a:rPr lang="en-US" dirty="0">
                <a:latin typeface="Bell MT"/>
                <a:ea typeface="+mn-ea"/>
                <a:cs typeface="+mn-cs"/>
              </a:rPr>
              <a:t>, O</a:t>
            </a:r>
            <a:r>
              <a:rPr lang="en-US" dirty="0">
                <a:latin typeface="Bell MT"/>
              </a:rPr>
              <a:t>mega 3s, </a:t>
            </a:r>
            <a:r>
              <a:rPr lang="en-US" dirty="0" err="1">
                <a:latin typeface="Bell MT"/>
              </a:rPr>
              <a:t>lipiflow</a:t>
            </a:r>
            <a:r>
              <a:rPr lang="en-US" dirty="0">
                <a:latin typeface="Bell MT"/>
              </a:rPr>
              <a:t>, IPL/RF</a:t>
            </a:r>
            <a:endParaRPr lang="en-US" dirty="0">
              <a:latin typeface="Bell MT"/>
              <a:ea typeface="+mn-ea"/>
              <a:cs typeface="+mn-cs"/>
            </a:endParaRPr>
          </a:p>
          <a:p>
            <a:pPr marL="233045" indent="-228600">
              <a:buFont typeface="Arial" panose="020B0604020202020204" pitchFamily="34" charset="0"/>
              <a:buChar char="•"/>
            </a:pPr>
            <a:endParaRPr lang="en-US" sz="2000" dirty="0">
              <a:latin typeface="Bell MT"/>
              <a:ea typeface="+mn-ea"/>
              <a:cs typeface="+mn-cs"/>
            </a:endParaRPr>
          </a:p>
          <a:p>
            <a:pPr marL="233045" indent="-228600">
              <a:buFont typeface="Arial" panose="020B0604020202020204" pitchFamily="34" charset="0"/>
              <a:buChar char="•"/>
            </a:pPr>
            <a:r>
              <a:rPr lang="en-US" sz="2000" dirty="0">
                <a:latin typeface="Bell MT"/>
                <a:ea typeface="+mn-ea"/>
                <a:cs typeface="+mn-cs"/>
              </a:rPr>
              <a:t>IN SEVERE PATIENTS, A SHORT COURSE OF STEROIDS (</a:t>
            </a:r>
            <a:r>
              <a:rPr lang="en-US" sz="2000" dirty="0" err="1">
                <a:latin typeface="Bell MT"/>
                <a:ea typeface="+mn-ea"/>
                <a:cs typeface="+mn-cs"/>
              </a:rPr>
              <a:t>ie</a:t>
            </a:r>
            <a:r>
              <a:rPr lang="en-US" sz="2000" dirty="0">
                <a:latin typeface="Bell MT"/>
                <a:ea typeface="+mn-ea"/>
                <a:cs typeface="+mn-cs"/>
              </a:rPr>
              <a:t>, EYSUVIS, LOTEMAX, FLAREX) TO QUICKLY RESOLVE TEAR FILM INFLAMMATION &amp; PREPARE THE OCULAR SURFACE FOR SURGERY. </a:t>
            </a:r>
          </a:p>
          <a:p>
            <a:pPr marL="233045" indent="-228600">
              <a:buFont typeface="Arial" panose="020B0604020202020204" pitchFamily="34" charset="0"/>
              <a:buChar char="•"/>
            </a:pPr>
            <a:endParaRPr lang="en-US" sz="2000" dirty="0">
              <a:latin typeface="Bell MT"/>
              <a:ea typeface="+mn-ea"/>
              <a:cs typeface="+mn-cs"/>
            </a:endParaRPr>
          </a:p>
          <a:p>
            <a:pPr marL="233045" indent="-228600">
              <a:buFont typeface="Arial" panose="020B0604020202020204" pitchFamily="34" charset="0"/>
              <a:buChar char="•"/>
            </a:pPr>
            <a:endParaRPr lang="en-US" sz="2000" dirty="0">
              <a:latin typeface="Bell MT"/>
              <a:ea typeface="+mn-ea"/>
              <a:cs typeface="+mn-cs"/>
            </a:endParaRPr>
          </a:p>
          <a:p>
            <a:pPr marL="233045" indent="-228600">
              <a:buFont typeface="Arial" panose="020B0604020202020204" pitchFamily="34" charset="0"/>
              <a:buChar char="•"/>
            </a:pPr>
            <a:endParaRPr lang="en-US" sz="3000" dirty="0">
              <a:latin typeface="+mn-lt"/>
              <a:ea typeface="+mn-ea"/>
              <a:cs typeface="+mn-cs"/>
            </a:endParaRPr>
          </a:p>
          <a:p>
            <a:pPr marL="233045" indent="-228600">
              <a:buFont typeface="Arial" panose="020B0604020202020204" pitchFamily="34" charset="0"/>
              <a:buChar char="•"/>
            </a:pPr>
            <a:endParaRPr lang="en-US" sz="3000" dirty="0">
              <a:latin typeface="+mn-lt"/>
              <a:ea typeface="+mn-ea"/>
              <a:cs typeface="+mn-cs"/>
            </a:endParaRPr>
          </a:p>
        </p:txBody>
      </p:sp>
    </p:spTree>
    <p:extLst>
      <p:ext uri="{BB962C8B-B14F-4D97-AF65-F5344CB8AC3E}">
        <p14:creationId xmlns:p14="http://schemas.microsoft.com/office/powerpoint/2010/main" val="1557401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2338-4E8B-9732-ABF5-B0132E9FCFB3}"/>
              </a:ext>
            </a:extLst>
          </p:cNvPr>
          <p:cNvSpPr>
            <a:spLocks noGrp="1"/>
          </p:cNvSpPr>
          <p:nvPr>
            <p:ph type="title"/>
          </p:nvPr>
        </p:nvSpPr>
        <p:spPr/>
        <p:txBody>
          <a:bodyPr/>
          <a:lstStyle/>
          <a:p>
            <a:r>
              <a:rPr lang="en-US" dirty="0"/>
              <a:t>Disclosures and Contact Information</a:t>
            </a:r>
          </a:p>
        </p:txBody>
      </p:sp>
      <p:sp>
        <p:nvSpPr>
          <p:cNvPr id="3" name="Content Placeholder 2">
            <a:extLst>
              <a:ext uri="{FF2B5EF4-FFF2-40B4-BE49-F238E27FC236}">
                <a16:creationId xmlns:a16="http://schemas.microsoft.com/office/drawing/2014/main" id="{098632E4-D0BC-10AA-9F69-B5BEE0E09B19}"/>
              </a:ext>
            </a:extLst>
          </p:cNvPr>
          <p:cNvSpPr>
            <a:spLocks noGrp="1"/>
          </p:cNvSpPr>
          <p:nvPr>
            <p:ph idx="1"/>
          </p:nvPr>
        </p:nvSpPr>
        <p:spPr/>
        <p:txBody>
          <a:bodyPr/>
          <a:lstStyle/>
          <a:p>
            <a:pPr marL="0" indent="0">
              <a:buNone/>
            </a:pPr>
            <a:r>
              <a:rPr lang="en-US" b="1" dirty="0"/>
              <a:t>I do not have any disclosures.</a:t>
            </a:r>
          </a:p>
          <a:p>
            <a:pPr marL="0" indent="0">
              <a:buNone/>
            </a:pPr>
            <a:r>
              <a:rPr lang="en-US" dirty="0"/>
              <a:t>Alan Solinsky, MD</a:t>
            </a:r>
          </a:p>
          <a:p>
            <a:pPr marL="0" indent="0">
              <a:buNone/>
            </a:pPr>
            <a:r>
              <a:rPr lang="en-US" dirty="0"/>
              <a:t>AlanSolinsky@SolinskyEyeCare.com</a:t>
            </a:r>
          </a:p>
        </p:txBody>
      </p:sp>
    </p:spTree>
    <p:extLst>
      <p:ext uri="{BB962C8B-B14F-4D97-AF65-F5344CB8AC3E}">
        <p14:creationId xmlns:p14="http://schemas.microsoft.com/office/powerpoint/2010/main" val="342010630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E9B448F0-DA06-4165-AB5F-4330A20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92D83638-A467-411A-9C31-FE9A111CD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2576BCDF-119F-4EB5-83D7-ED823C93EB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solidFill>
            <a:schemeClr val="tx2">
              <a:alpha val="45000"/>
            </a:schemeClr>
          </a:solidFill>
        </p:grpSpPr>
        <p:sp>
          <p:nvSpPr>
            <p:cNvPr id="56" name="Rectangle 5">
              <a:extLst>
                <a:ext uri="{FF2B5EF4-FFF2-40B4-BE49-F238E27FC236}">
                  <a16:creationId xmlns:a16="http://schemas.microsoft.com/office/drawing/2014/main" id="{43D63E8F-FD8A-4CE3-B7C9-3E9E2B66B5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57" name="Freeform 6">
              <a:extLst>
                <a:ext uri="{FF2B5EF4-FFF2-40B4-BE49-F238E27FC236}">
                  <a16:creationId xmlns:a16="http://schemas.microsoft.com/office/drawing/2014/main" id="{D107D890-1831-46D8-90FB-F2FC0B288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8" name="Freeform 7">
              <a:extLst>
                <a:ext uri="{FF2B5EF4-FFF2-40B4-BE49-F238E27FC236}">
                  <a16:creationId xmlns:a16="http://schemas.microsoft.com/office/drawing/2014/main" id="{02440904-A4EC-4F72-8E22-AAF4D9DB5C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9" name="Freeform 8">
              <a:extLst>
                <a:ext uri="{FF2B5EF4-FFF2-40B4-BE49-F238E27FC236}">
                  <a16:creationId xmlns:a16="http://schemas.microsoft.com/office/drawing/2014/main" id="{625E9C1F-1569-416B-A85C-FA1434872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0" name="Freeform 9">
              <a:extLst>
                <a:ext uri="{FF2B5EF4-FFF2-40B4-BE49-F238E27FC236}">
                  <a16:creationId xmlns:a16="http://schemas.microsoft.com/office/drawing/2014/main" id="{3A186C77-43BF-4B1B-8170-48944F305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1" name="Freeform 10">
              <a:extLst>
                <a:ext uri="{FF2B5EF4-FFF2-40B4-BE49-F238E27FC236}">
                  <a16:creationId xmlns:a16="http://schemas.microsoft.com/office/drawing/2014/main" id="{FA8D72C1-8526-44B4-9333-5E0057ECC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2" name="Freeform 11">
              <a:extLst>
                <a:ext uri="{FF2B5EF4-FFF2-40B4-BE49-F238E27FC236}">
                  <a16:creationId xmlns:a16="http://schemas.microsoft.com/office/drawing/2014/main" id="{790E4BA0-9C47-48B6-AA4A-8FC22DA95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3" name="Freeform 12">
              <a:extLst>
                <a:ext uri="{FF2B5EF4-FFF2-40B4-BE49-F238E27FC236}">
                  <a16:creationId xmlns:a16="http://schemas.microsoft.com/office/drawing/2014/main" id="{FD051475-431F-4B9D-94C6-7B49A69582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4" name="Freeform 13">
              <a:extLst>
                <a:ext uri="{FF2B5EF4-FFF2-40B4-BE49-F238E27FC236}">
                  <a16:creationId xmlns:a16="http://schemas.microsoft.com/office/drawing/2014/main" id="{82255D2F-85A1-4A19-8BC4-EB2715F36C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5" name="Freeform 14">
              <a:extLst>
                <a:ext uri="{FF2B5EF4-FFF2-40B4-BE49-F238E27FC236}">
                  <a16:creationId xmlns:a16="http://schemas.microsoft.com/office/drawing/2014/main" id="{EBC3A004-9794-4EFA-83F0-989248797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6" name="Freeform 15">
              <a:extLst>
                <a:ext uri="{FF2B5EF4-FFF2-40B4-BE49-F238E27FC236}">
                  <a16:creationId xmlns:a16="http://schemas.microsoft.com/office/drawing/2014/main" id="{6EFD9FC3-E11A-44E3-BCAC-A07F3C601F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7" name="Line 16">
              <a:extLst>
                <a:ext uri="{FF2B5EF4-FFF2-40B4-BE49-F238E27FC236}">
                  <a16:creationId xmlns:a16="http://schemas.microsoft.com/office/drawing/2014/main" id="{AB6AB6F7-6592-4028-B349-1C0E53A29C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68" name="Freeform 17">
              <a:extLst>
                <a:ext uri="{FF2B5EF4-FFF2-40B4-BE49-F238E27FC236}">
                  <a16:creationId xmlns:a16="http://schemas.microsoft.com/office/drawing/2014/main" id="{6C2415E6-F914-4C11-B48B-4910AA6CA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9" name="Freeform 18">
              <a:extLst>
                <a:ext uri="{FF2B5EF4-FFF2-40B4-BE49-F238E27FC236}">
                  <a16:creationId xmlns:a16="http://schemas.microsoft.com/office/drawing/2014/main" id="{2412013C-072A-489E-851A-CFEF91A9A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0" name="Freeform 19">
              <a:extLst>
                <a:ext uri="{FF2B5EF4-FFF2-40B4-BE49-F238E27FC236}">
                  <a16:creationId xmlns:a16="http://schemas.microsoft.com/office/drawing/2014/main" id="{DE93DF9F-296F-4DE4-8813-D8C04DE4C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1" name="Freeform 20">
              <a:extLst>
                <a:ext uri="{FF2B5EF4-FFF2-40B4-BE49-F238E27FC236}">
                  <a16:creationId xmlns:a16="http://schemas.microsoft.com/office/drawing/2014/main" id="{F440D966-5030-460C-9916-BF9B915421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2" name="Rectangle 21">
              <a:extLst>
                <a:ext uri="{FF2B5EF4-FFF2-40B4-BE49-F238E27FC236}">
                  <a16:creationId xmlns:a16="http://schemas.microsoft.com/office/drawing/2014/main" id="{1EFE245D-BA05-4F4D-A6E8-40739F48E7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73" name="Freeform 22">
              <a:extLst>
                <a:ext uri="{FF2B5EF4-FFF2-40B4-BE49-F238E27FC236}">
                  <a16:creationId xmlns:a16="http://schemas.microsoft.com/office/drawing/2014/main" id="{ED67811C-F735-441C-98A6-2517EC099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4" name="Freeform 23">
              <a:extLst>
                <a:ext uri="{FF2B5EF4-FFF2-40B4-BE49-F238E27FC236}">
                  <a16:creationId xmlns:a16="http://schemas.microsoft.com/office/drawing/2014/main" id="{3070FC44-32F9-470F-A131-868F3F1DB7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5" name="Freeform 24">
              <a:extLst>
                <a:ext uri="{FF2B5EF4-FFF2-40B4-BE49-F238E27FC236}">
                  <a16:creationId xmlns:a16="http://schemas.microsoft.com/office/drawing/2014/main" id="{95FB52C7-C779-4E3F-978C-4595FEF86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6" name="Freeform 25">
              <a:extLst>
                <a:ext uri="{FF2B5EF4-FFF2-40B4-BE49-F238E27FC236}">
                  <a16:creationId xmlns:a16="http://schemas.microsoft.com/office/drawing/2014/main" id="{D4EB1759-62AC-4B24-9DC6-E4F8737E89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7" name="Freeform 26">
              <a:extLst>
                <a:ext uri="{FF2B5EF4-FFF2-40B4-BE49-F238E27FC236}">
                  <a16:creationId xmlns:a16="http://schemas.microsoft.com/office/drawing/2014/main" id="{7BF6FB39-864B-4F58-86E8-790E16FB3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8" name="Freeform 27">
              <a:extLst>
                <a:ext uri="{FF2B5EF4-FFF2-40B4-BE49-F238E27FC236}">
                  <a16:creationId xmlns:a16="http://schemas.microsoft.com/office/drawing/2014/main" id="{5FE4FA46-B51C-43DA-87FC-2644ED117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9" name="Freeform 28">
              <a:extLst>
                <a:ext uri="{FF2B5EF4-FFF2-40B4-BE49-F238E27FC236}">
                  <a16:creationId xmlns:a16="http://schemas.microsoft.com/office/drawing/2014/main" id="{25DD1322-2D3A-4E7B-B23B-B4F96E02C2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0" name="Freeform 29">
              <a:extLst>
                <a:ext uri="{FF2B5EF4-FFF2-40B4-BE49-F238E27FC236}">
                  <a16:creationId xmlns:a16="http://schemas.microsoft.com/office/drawing/2014/main" id="{6E4FFBEB-52BB-494D-AD99-A0F072AB6F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1" name="Freeform 30">
              <a:extLst>
                <a:ext uri="{FF2B5EF4-FFF2-40B4-BE49-F238E27FC236}">
                  <a16:creationId xmlns:a16="http://schemas.microsoft.com/office/drawing/2014/main" id="{7DE92406-3F65-4333-BAAA-A9A7B5AEE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2" name="Freeform 31">
              <a:extLst>
                <a:ext uri="{FF2B5EF4-FFF2-40B4-BE49-F238E27FC236}">
                  <a16:creationId xmlns:a16="http://schemas.microsoft.com/office/drawing/2014/main" id="{B8B0FFC4-D1BB-4BB9-A224-BB78BFD338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D528F242-EA5E-4080-A6A7-B5634320CBE3}"/>
              </a:ext>
            </a:extLst>
          </p:cNvPr>
          <p:cNvSpPr>
            <a:spLocks noGrp="1"/>
          </p:cNvSpPr>
          <p:nvPr>
            <p:ph type="title"/>
          </p:nvPr>
        </p:nvSpPr>
        <p:spPr>
          <a:xfrm>
            <a:off x="1141411" y="748240"/>
            <a:ext cx="9906000" cy="1117073"/>
          </a:xfrm>
        </p:spPr>
        <p:txBody>
          <a:bodyPr vert="horz" lIns="91440" tIns="45720" rIns="91440" bIns="45720" rtlCol="0" anchor="ctr">
            <a:normAutofit/>
          </a:bodyPr>
          <a:lstStyle/>
          <a:p>
            <a:pPr algn="ctr"/>
            <a:r>
              <a:rPr lang="en-US" sz="4000"/>
              <a:t>Pre-Op assessments</a:t>
            </a:r>
          </a:p>
        </p:txBody>
      </p:sp>
      <p:sp>
        <p:nvSpPr>
          <p:cNvPr id="3" name="Content Placeholder 2">
            <a:extLst>
              <a:ext uri="{FF2B5EF4-FFF2-40B4-BE49-F238E27FC236}">
                <a16:creationId xmlns:a16="http://schemas.microsoft.com/office/drawing/2014/main" id="{ACD78882-84FA-4330-9F0C-C8B858906AB1}"/>
              </a:ext>
            </a:extLst>
          </p:cNvPr>
          <p:cNvSpPr>
            <a:spLocks noGrp="1"/>
          </p:cNvSpPr>
          <p:nvPr>
            <p:ph sz="quarter" idx="13"/>
          </p:nvPr>
        </p:nvSpPr>
        <p:spPr>
          <a:xfrm>
            <a:off x="1218991" y="1862241"/>
            <a:ext cx="10490484" cy="4378664"/>
          </a:xfrm>
        </p:spPr>
        <p:txBody>
          <a:bodyPr vert="horz" lIns="91440" tIns="45720" rIns="91440" bIns="45720" rtlCol="0" anchor="t">
            <a:normAutofit/>
          </a:bodyPr>
          <a:lstStyle/>
          <a:p>
            <a:pPr marL="0" indent="0">
              <a:lnSpc>
                <a:spcPct val="110000"/>
              </a:lnSpc>
              <a:buSzPct val="125000"/>
              <a:buNone/>
            </a:pPr>
            <a:r>
              <a:rPr lang="en-US" sz="1700" b="1">
                <a:latin typeface="+mn-lt"/>
                <a:ea typeface="+mn-ea"/>
                <a:cs typeface="+mn-cs"/>
              </a:rPr>
              <a:t>WHAT THE SURGEON WILL DO: </a:t>
            </a:r>
            <a:endParaRPr lang="en-US" sz="1700">
              <a:latin typeface="+mn-lt"/>
              <a:ea typeface="+mn-ea"/>
              <a:cs typeface="+mn-cs"/>
            </a:endParaRPr>
          </a:p>
          <a:p>
            <a:pPr marL="0" indent="-228600">
              <a:lnSpc>
                <a:spcPct val="110000"/>
              </a:lnSpc>
              <a:buSzPct val="125000"/>
              <a:buFont typeface="Arial" panose="020B0604020202020204" pitchFamily="34" charset="0"/>
              <a:buChar char="•"/>
            </a:pPr>
            <a:endParaRPr lang="en-US" sz="1700" b="1" dirty="0">
              <a:latin typeface="+mn-lt"/>
              <a:ea typeface="+mn-ea"/>
              <a:cs typeface="+mn-cs"/>
            </a:endParaRPr>
          </a:p>
          <a:p>
            <a:pPr marL="290195" indent="-285750">
              <a:lnSpc>
                <a:spcPct val="110000"/>
              </a:lnSpc>
              <a:buSzPct val="125000"/>
              <a:buFont typeface="Arial" panose="020B0604020202020204" pitchFamily="34" charset="0"/>
              <a:buChar char="•"/>
            </a:pPr>
            <a:r>
              <a:rPr lang="en-US" sz="1700" dirty="0">
                <a:latin typeface="+mn-lt"/>
                <a:ea typeface="+mn-ea"/>
                <a:cs typeface="+mn-cs"/>
              </a:rPr>
              <a:t>WILL LOOK FOR IRREGULARITIES ON TOPOGRAPHY SINCE THEY CAN HAVE AN IMPACT ON THE CYLINDER MEASUREMENTS.</a:t>
            </a:r>
            <a:r>
              <a:rPr lang="en-US" sz="1700" dirty="0">
                <a:latin typeface="Bell MT"/>
                <a:ea typeface="+mn-ea"/>
                <a:cs typeface="+mn-cs"/>
              </a:rPr>
              <a:t> </a:t>
            </a:r>
            <a:r>
              <a:rPr lang="en-US" sz="2000" dirty="0">
                <a:latin typeface="Tw Cen MT"/>
                <a:ea typeface="+mn-ea"/>
                <a:cs typeface="+mn-cs"/>
              </a:rPr>
              <a:t>Another option would be to wait and repeat measurements after dry eye treatment. </a:t>
            </a:r>
          </a:p>
          <a:p>
            <a:pPr marL="233045" indent="-228600">
              <a:lnSpc>
                <a:spcPct val="110000"/>
              </a:lnSpc>
              <a:buSzPct val="125000"/>
              <a:buFont typeface="Arial" panose="020B0604020202020204" pitchFamily="34" charset="0"/>
              <a:buChar char="•"/>
            </a:pPr>
            <a:endParaRPr lang="en-US" sz="1700" dirty="0">
              <a:latin typeface="+mn-lt"/>
              <a:ea typeface="+mn-ea"/>
              <a:cs typeface="+mn-cs"/>
            </a:endParaRPr>
          </a:p>
          <a:p>
            <a:pPr marL="233045" indent="-228600">
              <a:lnSpc>
                <a:spcPct val="110000"/>
              </a:lnSpc>
              <a:buSzPct val="125000"/>
              <a:buFont typeface="Arial" panose="020B0604020202020204" pitchFamily="34" charset="0"/>
              <a:buChar char="•"/>
            </a:pPr>
            <a:r>
              <a:rPr lang="en-US" sz="1700" dirty="0">
                <a:latin typeface="+mn-lt"/>
                <a:ea typeface="+mn-ea"/>
                <a:cs typeface="+mn-cs"/>
              </a:rPr>
              <a:t>IF THE OCULAR SURFACE IS SUFFICIENT AND THE TOPOGRAPHY IS CLEAR, THEN WE CAN OFFER PREMIUM IOLS TO THE PATIENT AND BE CONFIDENT IN THE RESULTS. IF PATIENTS HAVE MEASUREMENTS THAT ARE </a:t>
            </a:r>
            <a:r>
              <a:rPr lang="en-US" sz="1700">
                <a:latin typeface="+mn-lt"/>
                <a:ea typeface="+mn-ea"/>
                <a:cs typeface="+mn-cs"/>
              </a:rPr>
              <a:t>SUBOPTIMAL, THEN I WILL RECOMMEND A MONOFOCAL IMPLANT or LAL. </a:t>
            </a:r>
            <a:r>
              <a:rPr lang="en-US" sz="1600">
                <a:latin typeface="+mn-lt"/>
                <a:ea typeface="+mn-ea"/>
                <a:cs typeface="+mn-cs"/>
              </a:rPr>
              <a:t> </a:t>
            </a:r>
            <a:endParaRPr lang="en-US" sz="2000">
              <a:latin typeface="+mn-lt"/>
              <a:ea typeface="+mn-ea"/>
              <a:cs typeface="+mn-cs"/>
            </a:endParaRPr>
          </a:p>
          <a:p>
            <a:pPr marL="233045" indent="-228600">
              <a:lnSpc>
                <a:spcPct val="110000"/>
              </a:lnSpc>
              <a:buSzPct val="125000"/>
              <a:buFont typeface="Arial" panose="020B0604020202020204" pitchFamily="34" charset="0"/>
              <a:buChar char="•"/>
            </a:pPr>
            <a:endParaRPr lang="en-US" sz="1600" dirty="0">
              <a:latin typeface="+mn-lt"/>
              <a:ea typeface="+mn-ea"/>
              <a:cs typeface="+mn-cs"/>
            </a:endParaRPr>
          </a:p>
          <a:p>
            <a:pPr marL="233045" indent="-228600">
              <a:lnSpc>
                <a:spcPct val="110000"/>
              </a:lnSpc>
              <a:buSzPct val="125000"/>
              <a:buFont typeface="Arial" panose="020B0604020202020204" pitchFamily="34" charset="0"/>
              <a:buChar char="•"/>
            </a:pPr>
            <a:r>
              <a:rPr lang="en-US" sz="1700">
                <a:latin typeface="+mn-lt"/>
                <a:ea typeface="+mn-ea"/>
                <a:cs typeface="+mn-cs"/>
              </a:rPr>
              <a:t>PATIENTS WHO ARE NOT CANDIDATES FOR PREMIUM TECHNOLOGY TYPICALLY INCLUDE THOSE WITH CHRONIC PUNCTATE KERATITIS — USUALLY A RESULT OF SEVERE AUTOIMMUNE DISEASE. </a:t>
            </a:r>
          </a:p>
          <a:p>
            <a:pPr marL="233045" indent="-228600">
              <a:lnSpc>
                <a:spcPct val="110000"/>
              </a:lnSpc>
              <a:buSzPct val="125000"/>
              <a:buFont typeface="Arial" panose="020B0604020202020204" pitchFamily="34" charset="0"/>
              <a:buChar char="•"/>
            </a:pPr>
            <a:endParaRPr lang="en-US" sz="1700">
              <a:latin typeface="+mn-lt"/>
              <a:ea typeface="+mn-ea"/>
              <a:cs typeface="+mn-cs"/>
            </a:endParaRPr>
          </a:p>
        </p:txBody>
      </p:sp>
      <p:grpSp>
        <p:nvGrpSpPr>
          <p:cNvPr id="84" name="Group 83">
            <a:extLst>
              <a:ext uri="{FF2B5EF4-FFF2-40B4-BE49-F238E27FC236}">
                <a16:creationId xmlns:a16="http://schemas.microsoft.com/office/drawing/2014/main" id="{8DB4BB99-C854-45F9-BED1-63D15E3A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2">
              <a:alpha val="45000"/>
            </a:schemeClr>
          </a:solidFill>
        </p:grpSpPr>
        <p:sp>
          <p:nvSpPr>
            <p:cNvPr id="85" name="Freeform 32">
              <a:extLst>
                <a:ext uri="{FF2B5EF4-FFF2-40B4-BE49-F238E27FC236}">
                  <a16:creationId xmlns:a16="http://schemas.microsoft.com/office/drawing/2014/main" id="{5D1CCC4C-284C-4BF6-97D9-D97467463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6" name="Freeform 33">
              <a:extLst>
                <a:ext uri="{FF2B5EF4-FFF2-40B4-BE49-F238E27FC236}">
                  <a16:creationId xmlns:a16="http://schemas.microsoft.com/office/drawing/2014/main" id="{35D82D1B-EB09-4028-9107-D60B547C7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7" name="Freeform 34">
              <a:extLst>
                <a:ext uri="{FF2B5EF4-FFF2-40B4-BE49-F238E27FC236}">
                  <a16:creationId xmlns:a16="http://schemas.microsoft.com/office/drawing/2014/main" id="{1389EE93-8059-437E-8507-7557AD68FB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8" name="Freeform 35">
              <a:extLst>
                <a:ext uri="{FF2B5EF4-FFF2-40B4-BE49-F238E27FC236}">
                  <a16:creationId xmlns:a16="http://schemas.microsoft.com/office/drawing/2014/main" id="{377C05DC-75FF-4426-A34F-DBF0C7E7B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89" name="Freeform 36">
              <a:extLst>
                <a:ext uri="{FF2B5EF4-FFF2-40B4-BE49-F238E27FC236}">
                  <a16:creationId xmlns:a16="http://schemas.microsoft.com/office/drawing/2014/main" id="{03D385C8-866D-437D-91B1-2E3ECDD88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0" name="Freeform 37">
              <a:extLst>
                <a:ext uri="{FF2B5EF4-FFF2-40B4-BE49-F238E27FC236}">
                  <a16:creationId xmlns:a16="http://schemas.microsoft.com/office/drawing/2014/main" id="{3F649CBB-748F-4C79-A14F-C531C40B0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1" name="Freeform 38">
              <a:extLst>
                <a:ext uri="{FF2B5EF4-FFF2-40B4-BE49-F238E27FC236}">
                  <a16:creationId xmlns:a16="http://schemas.microsoft.com/office/drawing/2014/main" id="{7F4622C0-84AF-41F1-9128-FE73CADD36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2" name="Freeform 39">
              <a:extLst>
                <a:ext uri="{FF2B5EF4-FFF2-40B4-BE49-F238E27FC236}">
                  <a16:creationId xmlns:a16="http://schemas.microsoft.com/office/drawing/2014/main" id="{CC6F29C1-A471-4CDE-8C21-E4B15C5E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3" name="Freeform 40">
              <a:extLst>
                <a:ext uri="{FF2B5EF4-FFF2-40B4-BE49-F238E27FC236}">
                  <a16:creationId xmlns:a16="http://schemas.microsoft.com/office/drawing/2014/main" id="{67F5B7DA-86C7-4AE0-96B6-D7F5AA51E2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94" name="Rectangle 41">
              <a:extLst>
                <a:ext uri="{FF2B5EF4-FFF2-40B4-BE49-F238E27FC236}">
                  <a16:creationId xmlns:a16="http://schemas.microsoft.com/office/drawing/2014/main" id="{0FA481E3-0439-484A-AC9B-19D58B98E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63170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7762-74A4-41FD-4376-AFCC01CA547B}"/>
              </a:ext>
            </a:extLst>
          </p:cNvPr>
          <p:cNvSpPr>
            <a:spLocks noGrp="1"/>
          </p:cNvSpPr>
          <p:nvPr>
            <p:ph type="title"/>
          </p:nvPr>
        </p:nvSpPr>
        <p:spPr/>
        <p:txBody>
          <a:bodyPr/>
          <a:lstStyle/>
          <a:p>
            <a:r>
              <a:rPr lang="en-US" dirty="0"/>
              <a:t>                        </a:t>
            </a:r>
            <a:r>
              <a:rPr lang="en-US" sz="4400" dirty="0">
                <a:solidFill>
                  <a:schemeClr val="bg1"/>
                </a:solidFill>
                <a:latin typeface="TW Cen MT"/>
              </a:rPr>
              <a:t>Pre-Op assessments</a:t>
            </a:r>
            <a:endParaRPr lang="en-US" sz="4400" b="1" dirty="0">
              <a:solidFill>
                <a:schemeClr val="bg1"/>
              </a:solidFill>
            </a:endParaRPr>
          </a:p>
        </p:txBody>
      </p:sp>
      <p:sp>
        <p:nvSpPr>
          <p:cNvPr id="3" name="Text Placeholder 2">
            <a:extLst>
              <a:ext uri="{FF2B5EF4-FFF2-40B4-BE49-F238E27FC236}">
                <a16:creationId xmlns:a16="http://schemas.microsoft.com/office/drawing/2014/main" id="{770B7027-25A3-B466-876D-4E558A1EA81A}"/>
              </a:ext>
            </a:extLst>
          </p:cNvPr>
          <p:cNvSpPr>
            <a:spLocks noGrp="1"/>
          </p:cNvSpPr>
          <p:nvPr>
            <p:ph type="body" sz="quarter" idx="13"/>
          </p:nvPr>
        </p:nvSpPr>
        <p:spPr>
          <a:xfrm>
            <a:off x="882073" y="1425868"/>
            <a:ext cx="11315700" cy="4722809"/>
          </a:xfrm>
        </p:spPr>
        <p:txBody>
          <a:bodyPr vert="horz" lIns="91440" tIns="45720" rIns="91440" bIns="45720" rtlCol="0" anchor="t">
            <a:normAutofit/>
          </a:bodyPr>
          <a:lstStyle/>
          <a:p>
            <a:pPr marL="233045" indent="-233045"/>
            <a:r>
              <a:rPr lang="en-US" dirty="0">
                <a:latin typeface="Verdana"/>
                <a:ea typeface="Verdana"/>
              </a:rPr>
              <a:t>Patients need to know that their eyes aren't ideal. Corneal issues, macular issues, and refractive errors, can all contribute to unsatisfied patients.</a:t>
            </a:r>
          </a:p>
          <a:p>
            <a:pPr marL="233045" indent="-233045"/>
            <a:endParaRPr lang="en-US" dirty="0">
              <a:latin typeface="Verdana"/>
              <a:ea typeface="Verdana"/>
            </a:endParaRPr>
          </a:p>
          <a:p>
            <a:pPr marL="233045" indent="-233045"/>
            <a:r>
              <a:rPr lang="en-US" dirty="0">
                <a:latin typeface="Verdana"/>
                <a:ea typeface="Verdana"/>
              </a:rPr>
              <a:t>Wait and repeat measurements after dry eye </a:t>
            </a:r>
            <a:r>
              <a:rPr lang="en-US" dirty="0" err="1">
                <a:latin typeface="Verdana"/>
                <a:ea typeface="Verdana"/>
              </a:rPr>
              <a:t>treatments</a:t>
            </a:r>
            <a:r>
              <a:rPr lang="en-US" sz="1200" dirty="0" err="1">
                <a:solidFill>
                  <a:srgbClr val="000000"/>
                </a:solidFill>
                <a:latin typeface="Aptos"/>
                <a:ea typeface="Verdana"/>
              </a:rPr>
              <a:t>t</a:t>
            </a:r>
            <a:r>
              <a:rPr lang="en-US" sz="1200" dirty="0">
                <a:solidFill>
                  <a:srgbClr val="000000"/>
                </a:solidFill>
                <a:latin typeface="Aptos"/>
                <a:ea typeface="Verdana"/>
              </a:rPr>
              <a:t> </a:t>
            </a:r>
            <a:endParaRPr lang="en-US" dirty="0">
              <a:latin typeface="Verdana"/>
              <a:ea typeface="Verdana"/>
            </a:endParaRPr>
          </a:p>
          <a:p>
            <a:pPr marL="0" indent="0">
              <a:buNone/>
            </a:pPr>
            <a:endParaRPr lang="en-US" dirty="0">
              <a:latin typeface="Verdana"/>
              <a:ea typeface="Verdana"/>
            </a:endParaRPr>
          </a:p>
          <a:p>
            <a:pPr marL="233045" indent="-233045"/>
            <a:r>
              <a:rPr lang="en-US" dirty="0">
                <a:latin typeface="Verdana"/>
                <a:ea typeface="Verdana"/>
              </a:rPr>
              <a:t>Surgeons evaluate surgical patients for astigmatism, corneal dystrophies or corneal irregularities due to scarring or trauma; and diseases such as glaucoma, macular degeneration, or epiretinal </a:t>
            </a:r>
            <a:r>
              <a:rPr lang="en-US">
                <a:latin typeface="Verdana"/>
                <a:ea typeface="Verdana"/>
              </a:rPr>
              <a:t>membrane in the posterior segment. </a:t>
            </a:r>
          </a:p>
          <a:p>
            <a:pPr marL="0" indent="0">
              <a:buNone/>
            </a:pPr>
            <a:endParaRPr lang="en-US" dirty="0">
              <a:latin typeface="Verdana"/>
              <a:ea typeface="Verdana"/>
            </a:endParaRPr>
          </a:p>
          <a:p>
            <a:pPr marL="233045" indent="-233045"/>
            <a:endParaRPr lang="en-US" dirty="0">
              <a:latin typeface="Verdana"/>
              <a:ea typeface="Verdana"/>
            </a:endParaRPr>
          </a:p>
          <a:p>
            <a:pPr marL="233045" indent="-233045"/>
            <a:endParaRPr lang="en-US" dirty="0"/>
          </a:p>
          <a:p>
            <a:pPr marL="233045" indent="-233045"/>
            <a:endParaRPr lang="en-US" dirty="0"/>
          </a:p>
        </p:txBody>
      </p:sp>
    </p:spTree>
    <p:extLst>
      <p:ext uri="{BB962C8B-B14F-4D97-AF65-F5344CB8AC3E}">
        <p14:creationId xmlns:p14="http://schemas.microsoft.com/office/powerpoint/2010/main" val="100642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7"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8" name="Group 117">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sp>
        <p:nvSpPr>
          <p:cNvPr id="2" name="Title 1">
            <a:extLst>
              <a:ext uri="{FF2B5EF4-FFF2-40B4-BE49-F238E27FC236}">
                <a16:creationId xmlns:a16="http://schemas.microsoft.com/office/drawing/2014/main" id="{9A09284B-F692-66DA-8B63-5517E580BE6D}"/>
              </a:ext>
            </a:extLst>
          </p:cNvPr>
          <p:cNvSpPr>
            <a:spLocks noGrp="1"/>
          </p:cNvSpPr>
          <p:nvPr>
            <p:ph type="title"/>
          </p:nvPr>
        </p:nvSpPr>
        <p:spPr>
          <a:xfrm>
            <a:off x="1141412" y="618518"/>
            <a:ext cx="5894387" cy="1478570"/>
          </a:xfrm>
        </p:spPr>
        <p:txBody>
          <a:bodyPr vert="horz" lIns="91440" tIns="45720" rIns="91440" bIns="45720" rtlCol="0" anchor="b">
            <a:normAutofit/>
          </a:bodyPr>
          <a:lstStyle/>
          <a:p>
            <a:r>
              <a:rPr lang="en-US" dirty="0"/>
              <a:t>Words to remem</a:t>
            </a:r>
            <a:r>
              <a:rPr lang="en-US"/>
              <a:t>ber</a:t>
            </a:r>
          </a:p>
        </p:txBody>
      </p:sp>
      <p:sp>
        <p:nvSpPr>
          <p:cNvPr id="3" name="Text Placeholder 2">
            <a:extLst>
              <a:ext uri="{FF2B5EF4-FFF2-40B4-BE49-F238E27FC236}">
                <a16:creationId xmlns:a16="http://schemas.microsoft.com/office/drawing/2014/main" id="{4B4D5F6A-5EE6-CED3-3B48-1BDE440EEACA}"/>
              </a:ext>
            </a:extLst>
          </p:cNvPr>
          <p:cNvSpPr>
            <a:spLocks noGrp="1"/>
          </p:cNvSpPr>
          <p:nvPr>
            <p:ph type="body" sz="quarter" idx="13"/>
          </p:nvPr>
        </p:nvSpPr>
        <p:spPr>
          <a:xfrm>
            <a:off x="1141412" y="2249487"/>
            <a:ext cx="5894388" cy="3541714"/>
          </a:xfrm>
        </p:spPr>
        <p:txBody>
          <a:bodyPr vert="horz" lIns="91440" tIns="45720" rIns="91440" bIns="45720" rtlCol="0" anchor="t">
            <a:normAutofit/>
          </a:bodyPr>
          <a:lstStyle/>
          <a:p>
            <a:pPr marL="233045" indent="-228600">
              <a:lnSpc>
                <a:spcPct val="120000"/>
              </a:lnSpc>
              <a:buSzPct val="125000"/>
              <a:buFont typeface="Arial" panose="020B0604020202020204" pitchFamily="34" charset="0"/>
              <a:buChar char="•"/>
            </a:pPr>
            <a:endParaRPr lang="en-US" dirty="0">
              <a:latin typeface="+mn-lt"/>
              <a:ea typeface="+mn-ea"/>
              <a:cs typeface="+mn-cs"/>
            </a:endParaRPr>
          </a:p>
          <a:p>
            <a:pPr marL="4445" indent="0">
              <a:lnSpc>
                <a:spcPct val="120000"/>
              </a:lnSpc>
              <a:buSzPct val="125000"/>
              <a:buNone/>
            </a:pPr>
            <a:r>
              <a:rPr lang="en-US">
                <a:latin typeface="+mn-lt"/>
                <a:ea typeface="+mn-ea"/>
                <a:cs typeface="+mn-cs"/>
              </a:rPr>
              <a:t>"If you find the problem before you </a:t>
            </a:r>
            <a:r>
              <a:rPr lang="en-US" dirty="0">
                <a:latin typeface="+mn-lt"/>
                <a:ea typeface="+mn-ea"/>
                <a:cs typeface="+mn-cs"/>
              </a:rPr>
              <a:t>operate, it </a:t>
            </a:r>
            <a:r>
              <a:rPr lang="en-US">
                <a:latin typeface="+mn-lt"/>
                <a:ea typeface="+mn-ea"/>
                <a:cs typeface="+mn-cs"/>
              </a:rPr>
              <a:t>is the patient's problem; if you find it after you operate, it is your problem!"</a:t>
            </a:r>
            <a:endParaRPr lang="en-US">
              <a:cs typeface="+mn-cs"/>
            </a:endParaRPr>
          </a:p>
          <a:p>
            <a:pPr marL="4445" indent="0">
              <a:lnSpc>
                <a:spcPct val="120000"/>
              </a:lnSpc>
              <a:buNone/>
            </a:pPr>
            <a:r>
              <a:rPr lang="en-US" dirty="0">
                <a:latin typeface="+mn-lt"/>
                <a:ea typeface="+mn-ea"/>
                <a:cs typeface="+mn-cs"/>
              </a:rPr>
              <a:t>               </a:t>
            </a:r>
          </a:p>
          <a:p>
            <a:pPr marL="4445" indent="0">
              <a:lnSpc>
                <a:spcPct val="120000"/>
              </a:lnSpc>
              <a:buNone/>
            </a:pPr>
            <a:r>
              <a:rPr lang="en-US" dirty="0">
                <a:latin typeface="+mn-lt"/>
                <a:ea typeface="+mn-ea"/>
                <a:cs typeface="+mn-cs"/>
              </a:rPr>
              <a:t>                             ~Eric </a:t>
            </a:r>
            <a:r>
              <a:rPr lang="en-US" dirty="0" err="1">
                <a:latin typeface="+mn-lt"/>
                <a:ea typeface="+mn-ea"/>
                <a:cs typeface="+mn-cs"/>
              </a:rPr>
              <a:t>Donnenfeld</a:t>
            </a:r>
            <a:r>
              <a:rPr lang="en-US" dirty="0">
                <a:latin typeface="+mn-lt"/>
                <a:ea typeface="+mn-ea"/>
                <a:cs typeface="+mn-cs"/>
              </a:rPr>
              <a:t>, MD</a:t>
            </a:r>
          </a:p>
          <a:p>
            <a:pPr marL="4445" indent="0">
              <a:lnSpc>
                <a:spcPct val="120000"/>
              </a:lnSpc>
              <a:buNone/>
            </a:pPr>
            <a:r>
              <a:rPr lang="en-US">
                <a:latin typeface="+mn-lt"/>
                <a:ea typeface="+mn-ea"/>
                <a:cs typeface="+mn-cs"/>
              </a:rPr>
              <a:t> </a:t>
            </a:r>
            <a:endParaRPr lang="en-US" dirty="0">
              <a:latin typeface="+mn-lt"/>
              <a:ea typeface="+mn-ea"/>
              <a:cs typeface="+mn-cs"/>
            </a:endParaRPr>
          </a:p>
          <a:p>
            <a:pPr marL="4445" indent="0">
              <a:lnSpc>
                <a:spcPct val="120000"/>
              </a:lnSpc>
              <a:buSzPct val="125000"/>
              <a:buNone/>
            </a:pPr>
            <a:endParaRPr lang="en-US" dirty="0">
              <a:latin typeface="+mn-lt"/>
              <a:ea typeface="+mn-ea"/>
              <a:cs typeface="+mn-cs"/>
            </a:endParaRPr>
          </a:p>
          <a:p>
            <a:pPr marL="233045" indent="-228600">
              <a:lnSpc>
                <a:spcPct val="120000"/>
              </a:lnSpc>
              <a:buSzPct val="125000"/>
              <a:buFont typeface="Arial" panose="020B0604020202020204" pitchFamily="34" charset="0"/>
              <a:buChar char="•"/>
            </a:pPr>
            <a:endParaRPr lang="en-US">
              <a:latin typeface="+mn-lt"/>
              <a:ea typeface="+mn-ea"/>
              <a:cs typeface="+mn-cs"/>
            </a:endParaRPr>
          </a:p>
          <a:p>
            <a:pPr marL="233045" indent="-228600">
              <a:lnSpc>
                <a:spcPct val="120000"/>
              </a:lnSpc>
              <a:buSzPct val="125000"/>
              <a:buFont typeface="Arial" panose="020B0604020202020204" pitchFamily="34" charset="0"/>
              <a:buChar char="•"/>
            </a:pPr>
            <a:endParaRPr lang="en-US">
              <a:latin typeface="+mn-lt"/>
              <a:ea typeface="+mn-ea"/>
              <a:cs typeface="+mn-cs"/>
            </a:endParaRPr>
          </a:p>
        </p:txBody>
      </p:sp>
      <p:pic>
        <p:nvPicPr>
          <p:cNvPr id="4" name="Picture 3" descr="The Ophthalmologist | Eric Donnenfeld: Power List Perspectives">
            <a:extLst>
              <a:ext uri="{FF2B5EF4-FFF2-40B4-BE49-F238E27FC236}">
                <a16:creationId xmlns:a16="http://schemas.microsoft.com/office/drawing/2014/main" id="{E6728850-D90A-25EE-152C-46B5459D0B70}"/>
              </a:ext>
            </a:extLst>
          </p:cNvPr>
          <p:cNvPicPr>
            <a:picLocks noChangeAspect="1"/>
          </p:cNvPicPr>
          <p:nvPr/>
        </p:nvPicPr>
        <p:blipFill>
          <a:blip r:embed="rId4"/>
          <a:srcRect l="31311" r="29062" b="2"/>
          <a:stretch>
            <a:fillRect/>
          </a:stretch>
        </p:blipFill>
        <p:spPr>
          <a:xfrm>
            <a:off x="8206151" y="1694634"/>
            <a:ext cx="2885938" cy="3925933"/>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475536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059B-25F8-FEA8-BC51-C93C544F8FC4}"/>
              </a:ext>
            </a:extLst>
          </p:cNvPr>
          <p:cNvSpPr>
            <a:spLocks noGrp="1"/>
          </p:cNvSpPr>
          <p:nvPr>
            <p:ph type="title"/>
          </p:nvPr>
        </p:nvSpPr>
        <p:spPr>
          <a:xfrm>
            <a:off x="5675263" y="-568005"/>
            <a:ext cx="4199615" cy="1833047"/>
          </a:xfrm>
        </p:spPr>
        <p:txBody>
          <a:bodyPr vert="horz" lIns="91440" tIns="45720" rIns="91440" bIns="45720" rtlCol="0" anchor="b">
            <a:normAutofit fontScale="90000"/>
          </a:bodyPr>
          <a:lstStyle/>
          <a:p>
            <a:pPr>
              <a:lnSpc>
                <a:spcPct val="90000"/>
              </a:lnSpc>
            </a:pPr>
            <a:r>
              <a:rPr lang="en-US" sz="6100"/>
              <a:t>                                   IOL OPTIONS</a:t>
            </a:r>
          </a:p>
        </p:txBody>
      </p:sp>
      <p:sp>
        <p:nvSpPr>
          <p:cNvPr id="3" name="Text Placeholder 2">
            <a:extLst>
              <a:ext uri="{FF2B5EF4-FFF2-40B4-BE49-F238E27FC236}">
                <a16:creationId xmlns:a16="http://schemas.microsoft.com/office/drawing/2014/main" id="{9F80D964-6947-D9FC-09CE-C2D73AD98512}"/>
              </a:ext>
            </a:extLst>
          </p:cNvPr>
          <p:cNvSpPr>
            <a:spLocks noGrp="1"/>
          </p:cNvSpPr>
          <p:nvPr>
            <p:ph type="body" sz="quarter" idx="13"/>
          </p:nvPr>
        </p:nvSpPr>
        <p:spPr>
          <a:xfrm>
            <a:off x="5201001" y="1429673"/>
            <a:ext cx="6595622" cy="5426447"/>
          </a:xfrm>
        </p:spPr>
        <p:txBody>
          <a:bodyPr vert="horz" lIns="91440" tIns="45720" rIns="91440" bIns="45720" rtlCol="0" anchor="t">
            <a:normAutofit/>
          </a:bodyPr>
          <a:lstStyle/>
          <a:p>
            <a:pPr marL="233045" indent="-228600">
              <a:buFont typeface="Arial" panose="020B0604020202020204" pitchFamily="34" charset="0"/>
              <a:buChar char="•"/>
            </a:pPr>
            <a:r>
              <a:rPr lang="en-US" sz="2800">
                <a:latin typeface="Tahoma"/>
                <a:ea typeface="Tahoma"/>
                <a:cs typeface="Tahoma"/>
              </a:rPr>
              <a:t>Pan Optix Trifocal Lens (Alcon)</a:t>
            </a:r>
          </a:p>
          <a:p>
            <a:pPr marL="233045" indent="-228600">
              <a:buFont typeface="Arial" panose="020B0604020202020204" pitchFamily="34" charset="0"/>
              <a:buChar char="•"/>
            </a:pPr>
            <a:r>
              <a:rPr lang="en-US" sz="2800">
                <a:latin typeface="Tahoma"/>
                <a:ea typeface="Tahoma"/>
                <a:cs typeface="Tahoma"/>
              </a:rPr>
              <a:t>Vivity IOL (Alcon)</a:t>
            </a:r>
          </a:p>
          <a:p>
            <a:pPr marL="233045" indent="-228600">
              <a:buFont typeface="Arial" panose="020B0604020202020204" pitchFamily="34" charset="0"/>
              <a:buChar char="•"/>
            </a:pPr>
            <a:r>
              <a:rPr lang="en-US" sz="2800" dirty="0" err="1">
                <a:latin typeface="Tahoma"/>
                <a:ea typeface="Tahoma"/>
                <a:cs typeface="Tahoma"/>
              </a:rPr>
              <a:t>Eyhance</a:t>
            </a:r>
            <a:r>
              <a:rPr lang="en-US" sz="2800" dirty="0">
                <a:latin typeface="Tahoma"/>
                <a:ea typeface="Tahoma"/>
                <a:cs typeface="Tahoma"/>
              </a:rPr>
              <a:t> </a:t>
            </a:r>
            <a:r>
              <a:rPr lang="en-US" sz="2800" dirty="0" err="1">
                <a:latin typeface="Tahoma"/>
                <a:ea typeface="Tahoma"/>
                <a:cs typeface="Tahoma"/>
              </a:rPr>
              <a:t>Tecnis</a:t>
            </a:r>
            <a:r>
              <a:rPr lang="en-US" sz="2800" dirty="0">
                <a:latin typeface="Tahoma"/>
                <a:ea typeface="Tahoma"/>
                <a:cs typeface="Tahoma"/>
              </a:rPr>
              <a:t> IOL (J&amp;J)</a:t>
            </a:r>
          </a:p>
          <a:p>
            <a:pPr marL="233045" indent="-228600">
              <a:buFont typeface="Arial" panose="020B0604020202020204" pitchFamily="34" charset="0"/>
              <a:buChar char="•"/>
            </a:pPr>
            <a:r>
              <a:rPr lang="en-US" sz="2800">
                <a:latin typeface="Tahoma"/>
                <a:ea typeface="Tahoma"/>
                <a:cs typeface="Tahoma"/>
              </a:rPr>
              <a:t>Odyssey</a:t>
            </a:r>
            <a:r>
              <a:rPr lang="en-US" sz="2800" dirty="0">
                <a:latin typeface="Tahoma"/>
                <a:ea typeface="Tahoma"/>
                <a:cs typeface="Tahoma"/>
              </a:rPr>
              <a:t> IOL (J&amp;J)</a:t>
            </a:r>
          </a:p>
          <a:p>
            <a:pPr marL="233045" indent="-228600">
              <a:buFont typeface="Arial" panose="020B0604020202020204" pitchFamily="34" charset="0"/>
              <a:buChar char="•"/>
            </a:pPr>
            <a:r>
              <a:rPr lang="en-US" sz="2800" dirty="0" err="1">
                <a:latin typeface="Tahoma"/>
                <a:ea typeface="Tahoma"/>
                <a:cs typeface="Tahoma"/>
              </a:rPr>
              <a:t>Apthera</a:t>
            </a:r>
            <a:r>
              <a:rPr lang="en-US" sz="2800" dirty="0">
                <a:latin typeface="Tahoma"/>
                <a:ea typeface="Tahoma"/>
                <a:cs typeface="Tahoma"/>
              </a:rPr>
              <a:t> Lens (B&amp;L)</a:t>
            </a:r>
          </a:p>
          <a:p>
            <a:pPr marL="233045" indent="-228600">
              <a:buFont typeface="Arial" panose="020B0604020202020204" pitchFamily="34" charset="0"/>
              <a:buChar char="•"/>
            </a:pPr>
            <a:r>
              <a:rPr lang="en-US" sz="2800" err="1">
                <a:latin typeface="Tahoma"/>
                <a:ea typeface="Tahoma"/>
                <a:cs typeface="Tahoma"/>
              </a:rPr>
              <a:t>Accurasee</a:t>
            </a:r>
            <a:endParaRPr lang="en-US" sz="2800">
              <a:latin typeface="Tahoma"/>
              <a:ea typeface="Tahoma"/>
              <a:cs typeface="Tahoma"/>
            </a:endParaRPr>
          </a:p>
          <a:p>
            <a:pPr marL="233045" indent="-228600">
              <a:buFont typeface="Arial" panose="020B0604020202020204" pitchFamily="34" charset="0"/>
              <a:buChar char="•"/>
            </a:pPr>
            <a:r>
              <a:rPr lang="en-US" sz="2800">
                <a:latin typeface="Tahoma"/>
                <a:ea typeface="Tahoma"/>
                <a:cs typeface="Tahoma"/>
              </a:rPr>
              <a:t>Clearview</a:t>
            </a:r>
          </a:p>
          <a:p>
            <a:pPr marL="233045" indent="-228600">
              <a:buFont typeface="Arial" panose="020B0604020202020204" pitchFamily="34" charset="0"/>
              <a:buChar char="•"/>
            </a:pPr>
            <a:r>
              <a:rPr lang="en-US" sz="2800">
                <a:latin typeface="Tahoma"/>
                <a:ea typeface="Tahoma"/>
                <a:cs typeface="Tahoma"/>
              </a:rPr>
              <a:t>Light Adjustable Lens </a:t>
            </a:r>
          </a:p>
        </p:txBody>
      </p:sp>
      <p:pic>
        <p:nvPicPr>
          <p:cNvPr id="5" name="Picture 4" descr="Camera lens close up">
            <a:extLst>
              <a:ext uri="{FF2B5EF4-FFF2-40B4-BE49-F238E27FC236}">
                <a16:creationId xmlns:a16="http://schemas.microsoft.com/office/drawing/2014/main" id="{CBA3C0E9-0E16-1715-4615-50BC749390CD}"/>
              </a:ext>
            </a:extLst>
          </p:cNvPr>
          <p:cNvPicPr>
            <a:picLocks noChangeAspect="1"/>
          </p:cNvPicPr>
          <p:nvPr/>
        </p:nvPicPr>
        <p:blipFill>
          <a:blip r:embed="rId2"/>
          <a:srcRect l="19910" r="34825" b="-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050545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Shape 219"/>
        <p:cNvGrpSpPr/>
        <p:nvPr/>
      </p:nvGrpSpPr>
      <p:grpSpPr>
        <a:xfrm>
          <a:off x="0" y="0"/>
          <a:ext cx="0" cy="0"/>
          <a:chOff x="0" y="0"/>
          <a:chExt cx="0" cy="0"/>
        </a:xfrm>
      </p:grpSpPr>
      <p:pic>
        <p:nvPicPr>
          <p:cNvPr id="227"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29" name="Group 228">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30" name="Group 229">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2"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43"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4"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5"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6"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7"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8"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9"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0"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1"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2"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3"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54"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5"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6"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7"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8"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59"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0"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1"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2"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3"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4"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5"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6"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7"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8"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grpSp>
          <p:nvGrpSpPr>
            <p:cNvPr id="231" name="Group 230">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32"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3"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4"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5"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6"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7"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8"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9"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0"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41"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grpSp>
      </p:grpSp>
      <p:sp>
        <p:nvSpPr>
          <p:cNvPr id="220" name="Google Shape;220;p35"/>
          <p:cNvSpPr txBox="1">
            <a:spLocks noGrp="1"/>
          </p:cNvSpPr>
          <p:nvPr>
            <p:ph type="title"/>
          </p:nvPr>
        </p:nvSpPr>
        <p:spPr>
          <a:xfrm>
            <a:off x="1141413" y="618518"/>
            <a:ext cx="9905998" cy="1478570"/>
          </a:xfrm>
          <a:prstGeom prst="rect">
            <a:avLst/>
          </a:prstGeom>
        </p:spPr>
        <p:txBody>
          <a:bodyPr spcFirstLastPara="1" vert="horz" lIns="91440" tIns="45720" rIns="91440" bIns="45720" rtlCol="0" anchor="ctr" anchorCtr="0">
            <a:normAutofit/>
          </a:bodyPr>
          <a:lstStyle/>
          <a:p>
            <a:pPr algn="ctr">
              <a:spcBef>
                <a:spcPct val="0"/>
              </a:spcBef>
            </a:pPr>
            <a:r>
              <a:rPr lang="en-US"/>
              <a:t>Pan Optix Trifocal Lens (Alcon)</a:t>
            </a:r>
          </a:p>
        </p:txBody>
      </p:sp>
      <p:sp>
        <p:nvSpPr>
          <p:cNvPr id="221" name="Google Shape;221;p35"/>
          <p:cNvSpPr txBox="1">
            <a:spLocks noGrp="1"/>
          </p:cNvSpPr>
          <p:nvPr>
            <p:ph type="body" idx="1"/>
          </p:nvPr>
        </p:nvSpPr>
        <p:spPr>
          <a:xfrm>
            <a:off x="1387942" y="1353017"/>
            <a:ext cx="5572901" cy="5054507"/>
          </a:xfrm>
          <a:prstGeom prst="rect">
            <a:avLst/>
          </a:prstGeom>
        </p:spPr>
        <p:txBody>
          <a:bodyPr spcFirstLastPara="1" vert="horz" lIns="91440" tIns="45720" rIns="91440" bIns="45720" rtlCol="0" anchor="ctr" anchorCtr="0">
            <a:normAutofit/>
          </a:bodyPr>
          <a:lstStyle/>
          <a:p>
            <a:pPr marL="608965" indent="-228600">
              <a:spcAft>
                <a:spcPts val="600"/>
              </a:spcAft>
              <a:buSzPct val="125000"/>
              <a:buFont typeface="Arial" panose="020B0604020202020204" pitchFamily="34" charset="0"/>
              <a:buChar char="•"/>
            </a:pPr>
            <a:r>
              <a:rPr lang="en-US"/>
              <a:t>Replaces the ReStor lenses</a:t>
            </a:r>
          </a:p>
          <a:p>
            <a:pPr marL="608965" indent="-228600">
              <a:spcAft>
                <a:spcPts val="600"/>
              </a:spcAft>
              <a:buSzPct val="125000"/>
              <a:buFont typeface="Arial" panose="020B0604020202020204" pitchFamily="34" charset="0"/>
              <a:buChar char="•"/>
            </a:pPr>
            <a:r>
              <a:rPr lang="en-US"/>
              <a:t>Available as a toric lens</a:t>
            </a:r>
          </a:p>
          <a:p>
            <a:pPr marL="608965" indent="-228600">
              <a:spcAft>
                <a:spcPts val="600"/>
              </a:spcAft>
              <a:buSzPct val="125000"/>
              <a:buFont typeface="Arial" panose="020B0604020202020204" pitchFamily="34" charset="0"/>
              <a:buChar char="•"/>
            </a:pPr>
            <a:r>
              <a:rPr lang="en-US"/>
              <a:t>Provides excellent distance, intermediate and near vision</a:t>
            </a:r>
          </a:p>
          <a:p>
            <a:pPr marL="608965" indent="-228600">
              <a:spcAft>
                <a:spcPts val="600"/>
              </a:spcAft>
              <a:buSzPct val="125000"/>
              <a:buFont typeface="Arial" panose="020B0604020202020204" pitchFamily="34" charset="0"/>
              <a:buChar char="•"/>
            </a:pPr>
            <a:r>
              <a:rPr lang="en-US"/>
              <a:t>Works as a multifocal lens</a:t>
            </a:r>
          </a:p>
        </p:txBody>
      </p:sp>
      <p:pic>
        <p:nvPicPr>
          <p:cNvPr id="222" name="Google Shape;222;p35"/>
          <p:cNvPicPr preferRelativeResize="0"/>
          <p:nvPr/>
        </p:nvPicPr>
        <p:blipFill>
          <a:blip r:embed="rId5"/>
          <a:srcRect t="1653" r="3" b="1350"/>
          <a:stretch>
            <a:fillRect/>
          </a:stretch>
        </p:blipFill>
        <p:spPr>
          <a:xfrm>
            <a:off x="6392335" y="2497720"/>
            <a:ext cx="4655075" cy="3047892"/>
          </a:xfrm>
          <a:prstGeom prst="round2DiagRect">
            <a:avLst>
              <a:gd name="adj1" fmla="val 4860"/>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5738897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Shape 226"/>
        <p:cNvGrpSpPr/>
        <p:nvPr/>
      </p:nvGrpSpPr>
      <p:grpSpPr>
        <a:xfrm>
          <a:off x="0" y="0"/>
          <a:ext cx="0" cy="0"/>
          <a:chOff x="0" y="0"/>
          <a:chExt cx="0" cy="0"/>
        </a:xfrm>
      </p:grpSpPr>
      <p:pic>
        <p:nvPicPr>
          <p:cNvPr id="234"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36" name="Group 235">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37" name="Group 236">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9"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50"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1"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2"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3"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4"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5"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6"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7"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8"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9"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0"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61"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2"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3"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4"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5"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66"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7"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8"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9"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0"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1"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2"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3"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4"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5"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grpSp>
          <p:nvGrpSpPr>
            <p:cNvPr id="238" name="Group 237">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39"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0"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1"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2"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3"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4"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5"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6"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7"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8"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grpSp>
      </p:grpSp>
      <p:sp>
        <p:nvSpPr>
          <p:cNvPr id="227" name="Google Shape;227;p36"/>
          <p:cNvSpPr txBox="1">
            <a:spLocks noGrp="1"/>
          </p:cNvSpPr>
          <p:nvPr>
            <p:ph type="title"/>
          </p:nvPr>
        </p:nvSpPr>
        <p:spPr>
          <a:xfrm>
            <a:off x="1141413" y="618518"/>
            <a:ext cx="9905998" cy="1478570"/>
          </a:xfrm>
          <a:prstGeom prst="rect">
            <a:avLst/>
          </a:prstGeom>
        </p:spPr>
        <p:txBody>
          <a:bodyPr spcFirstLastPara="1" vert="horz" lIns="91440" tIns="45720" rIns="91440" bIns="45720" rtlCol="0" anchor="ctr" anchorCtr="0">
            <a:normAutofit/>
          </a:bodyPr>
          <a:lstStyle/>
          <a:p>
            <a:pPr>
              <a:spcBef>
                <a:spcPct val="0"/>
              </a:spcBef>
            </a:pPr>
            <a:r>
              <a:rPr lang="en-US"/>
              <a:t>Pan Optix Trifocal Lens (Alcon)</a:t>
            </a:r>
          </a:p>
        </p:txBody>
      </p:sp>
      <p:pic>
        <p:nvPicPr>
          <p:cNvPr id="229" name="Google Shape;229;p36"/>
          <p:cNvPicPr preferRelativeResize="0"/>
          <p:nvPr/>
        </p:nvPicPr>
        <p:blipFill>
          <a:blip r:embed="rId5"/>
          <a:stretch>
            <a:fillRect/>
          </a:stretch>
        </p:blipFill>
        <p:spPr>
          <a:xfrm>
            <a:off x="1141411" y="2459280"/>
            <a:ext cx="4689234" cy="3130063"/>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28" name="Google Shape;228;p36"/>
          <p:cNvSpPr txBox="1">
            <a:spLocks noGrp="1"/>
          </p:cNvSpPr>
          <p:nvPr>
            <p:ph type="body" idx="1"/>
          </p:nvPr>
        </p:nvSpPr>
        <p:spPr>
          <a:xfrm>
            <a:off x="6101403" y="2462399"/>
            <a:ext cx="5685594" cy="3956331"/>
          </a:xfrm>
          <a:prstGeom prst="rect">
            <a:avLst/>
          </a:prstGeom>
        </p:spPr>
        <p:txBody>
          <a:bodyPr spcFirstLastPara="1" vert="horz" lIns="91440" tIns="45720" rIns="91440" bIns="45720" rtlCol="0" anchorCtr="0">
            <a:normAutofit/>
          </a:bodyPr>
          <a:lstStyle/>
          <a:p>
            <a:pPr marL="608965" indent="-228600">
              <a:buSzPct val="125000"/>
              <a:buFont typeface="Arial" panose="020B0604020202020204" pitchFamily="34" charset="0"/>
              <a:buChar char="•"/>
            </a:pPr>
            <a:r>
              <a:rPr lang="en-US"/>
              <a:t>Side effects:</a:t>
            </a:r>
          </a:p>
          <a:p>
            <a:pPr marL="1218565" lvl="1" indent="-228600">
              <a:buSzPct val="125000"/>
              <a:buFont typeface="Arial" panose="020B0604020202020204" pitchFamily="34" charset="0"/>
              <a:buChar char="•"/>
            </a:pPr>
            <a:r>
              <a:rPr lang="en-US"/>
              <a:t>Glare</a:t>
            </a:r>
          </a:p>
          <a:p>
            <a:pPr marL="1218565" lvl="1" indent="-228600">
              <a:buSzPct val="125000"/>
              <a:buFont typeface="Arial" panose="020B0604020202020204" pitchFamily="34" charset="0"/>
              <a:buChar char="•"/>
            </a:pPr>
            <a:r>
              <a:rPr lang="en-US"/>
              <a:t>Rings</a:t>
            </a:r>
          </a:p>
          <a:p>
            <a:pPr marL="1218565" lvl="1" indent="-228600">
              <a:buSzPct val="125000"/>
              <a:buFont typeface="Arial" panose="020B0604020202020204" pitchFamily="34" charset="0"/>
              <a:buChar char="•"/>
            </a:pPr>
            <a:r>
              <a:rPr lang="en-US"/>
              <a:t>Starbursts</a:t>
            </a:r>
          </a:p>
          <a:p>
            <a:pPr marL="1218565" lvl="1" indent="-228600">
              <a:buSzPct val="125000"/>
              <a:buFont typeface="Arial" panose="020B0604020202020204" pitchFamily="34" charset="0"/>
              <a:buChar char="•"/>
            </a:pPr>
            <a:r>
              <a:rPr lang="en-US"/>
              <a:t>Reduced contrast sensitivity</a:t>
            </a:r>
          </a:p>
          <a:p>
            <a:pPr marL="0" indent="-228600">
              <a:spcBef>
                <a:spcPts val="1600"/>
              </a:spcBef>
              <a:spcAft>
                <a:spcPts val="1600"/>
              </a:spcAft>
              <a:buSzPct val="125000"/>
              <a:buFont typeface="Arial" panose="020B0604020202020204" pitchFamily="34" charset="0"/>
              <a:buChar char="•"/>
            </a:pPr>
            <a:r>
              <a:rPr lang="en-US"/>
              <a:t>Minimize side effects by measuring angle alpha, kappa, coma </a:t>
            </a:r>
          </a:p>
        </p:txBody>
      </p:sp>
    </p:spTree>
    <p:extLst>
      <p:ext uri="{BB962C8B-B14F-4D97-AF65-F5344CB8AC3E}">
        <p14:creationId xmlns:p14="http://schemas.microsoft.com/office/powerpoint/2010/main" val="193429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Shape 233"/>
        <p:cNvGrpSpPr/>
        <p:nvPr/>
      </p:nvGrpSpPr>
      <p:grpSpPr>
        <a:xfrm>
          <a:off x="0" y="0"/>
          <a:ext cx="0" cy="0"/>
          <a:chOff x="0" y="0"/>
          <a:chExt cx="0" cy="0"/>
        </a:xfrm>
      </p:grpSpPr>
      <p:pic>
        <p:nvPicPr>
          <p:cNvPr id="331"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332" name="Group 33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44" name="Group 243">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6"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57"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8"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9"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0"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1"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2"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3"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4"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5"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6"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7"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68"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9"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0"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1"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2"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73"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4"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5"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6"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7"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8"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9"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0"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1"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2"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grpSp>
          <p:nvGrpSpPr>
            <p:cNvPr id="245" name="Group 244">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46"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7"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8"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9"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0"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1"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2"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3"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4"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5"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grpSp>
      </p:grpSp>
      <p:sp useBgFill="1">
        <p:nvSpPr>
          <p:cNvPr id="333" name="Rectangle 33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334"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34" name="Google Shape;234;p37"/>
          <p:cNvSpPr txBox="1">
            <a:spLocks noGrp="1"/>
          </p:cNvSpPr>
          <p:nvPr>
            <p:ph type="title"/>
          </p:nvPr>
        </p:nvSpPr>
        <p:spPr>
          <a:xfrm>
            <a:off x="1219854" y="237518"/>
            <a:ext cx="6935786" cy="1478570"/>
          </a:xfrm>
          <a:prstGeom prst="rect">
            <a:avLst/>
          </a:prstGeom>
        </p:spPr>
        <p:txBody>
          <a:bodyPr spcFirstLastPara="1" vert="horz" lIns="91440" tIns="45720" rIns="91440" bIns="45720" rtlCol="0" anchor="ctr" anchorCtr="0">
            <a:normAutofit/>
          </a:bodyPr>
          <a:lstStyle/>
          <a:p>
            <a:pPr>
              <a:spcBef>
                <a:spcPct val="0"/>
              </a:spcBef>
            </a:pPr>
            <a:r>
              <a:rPr lang="en-US" sz="3200"/>
              <a:t>Pan Optix Trifocal Lens (Alcon)</a:t>
            </a:r>
          </a:p>
        </p:txBody>
      </p:sp>
      <p:sp>
        <p:nvSpPr>
          <p:cNvPr id="235" name="Google Shape;235;p37"/>
          <p:cNvSpPr txBox="1">
            <a:spLocks noGrp="1"/>
          </p:cNvSpPr>
          <p:nvPr>
            <p:ph type="body" idx="1"/>
          </p:nvPr>
        </p:nvSpPr>
        <p:spPr>
          <a:xfrm>
            <a:off x="805236" y="2238281"/>
            <a:ext cx="4784257" cy="3584047"/>
          </a:xfrm>
          <a:prstGeom prst="rect">
            <a:avLst/>
          </a:prstGeom>
        </p:spPr>
        <p:txBody>
          <a:bodyPr spcFirstLastPara="1" vert="horz" lIns="91440" tIns="45720" rIns="91440" bIns="45720" rtlCol="0" anchorCtr="0">
            <a:normAutofit/>
          </a:bodyPr>
          <a:lstStyle/>
          <a:p>
            <a:pPr marL="0" indent="-228600">
              <a:buSzPct val="125000"/>
              <a:buFont typeface="Arial" panose="020B0604020202020204" pitchFamily="34" charset="0"/>
              <a:buChar char="•"/>
            </a:pPr>
            <a:r>
              <a:rPr lang="en-US" sz="2000"/>
              <a:t>99% of people with PanOptix would have it implanted again</a:t>
            </a:r>
          </a:p>
          <a:p>
            <a:pPr marL="0" indent="-228600">
              <a:spcBef>
                <a:spcPts val="1600"/>
              </a:spcBef>
              <a:buSzPct val="125000"/>
              <a:buFont typeface="Arial" panose="020B0604020202020204" pitchFamily="34" charset="0"/>
              <a:buChar char="•"/>
            </a:pPr>
            <a:r>
              <a:rPr lang="en-US" sz="2000"/>
              <a:t>98% of people with PanOptix would recommend it to a friend</a:t>
            </a:r>
          </a:p>
          <a:p>
            <a:pPr marL="0" indent="-228600">
              <a:spcBef>
                <a:spcPts val="1600"/>
              </a:spcBef>
              <a:buSzPct val="125000"/>
              <a:buFont typeface="Arial" panose="020B0604020202020204" pitchFamily="34" charset="0"/>
              <a:buChar char="•"/>
            </a:pPr>
            <a:r>
              <a:rPr lang="en-US" sz="2000"/>
              <a:t>80.5% never wear glasses</a:t>
            </a:r>
          </a:p>
          <a:p>
            <a:pPr marL="0" indent="-228600">
              <a:spcBef>
                <a:spcPts val="1600"/>
              </a:spcBef>
              <a:spcAft>
                <a:spcPts val="1600"/>
              </a:spcAft>
              <a:buSzPct val="125000"/>
              <a:buFont typeface="Arial" panose="020B0604020202020204" pitchFamily="34" charset="0"/>
              <a:buChar char="•"/>
            </a:pPr>
            <a:r>
              <a:rPr lang="en-US" sz="2000"/>
              <a:t>11.4% rarely use glasses</a:t>
            </a:r>
          </a:p>
        </p:txBody>
      </p:sp>
      <p:pic>
        <p:nvPicPr>
          <p:cNvPr id="236" name="Google Shape;236;p37"/>
          <p:cNvPicPr preferRelativeResize="0"/>
          <p:nvPr/>
        </p:nvPicPr>
        <p:blipFill>
          <a:blip r:embed="rId5"/>
          <a:stretch>
            <a:fillRect/>
          </a:stretch>
        </p:blipFill>
        <p:spPr>
          <a:xfrm>
            <a:off x="5771030" y="2002792"/>
            <a:ext cx="6263102" cy="4060114"/>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288" name="Group 287">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89"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90"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1"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2"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3"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4"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5"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6"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7"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8"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9"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0"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01"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2"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3"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4"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5"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06"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7"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8"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9"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0"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1"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2"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3"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4"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5"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11847045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Shape 240"/>
        <p:cNvGrpSpPr/>
        <p:nvPr/>
      </p:nvGrpSpPr>
      <p:grpSpPr>
        <a:xfrm>
          <a:off x="0" y="0"/>
          <a:ext cx="0" cy="0"/>
          <a:chOff x="0" y="0"/>
          <a:chExt cx="0" cy="0"/>
        </a:xfrm>
      </p:grpSpPr>
      <p:pic>
        <p:nvPicPr>
          <p:cNvPr id="248"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50" name="Group 249">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51" name="Group 250">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3"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64"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5"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6"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7"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8"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9"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0"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1"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2"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3"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4"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75"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6"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7"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8"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9"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80"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1"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2"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3"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4"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5"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6"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7"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8"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9"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grpSp>
          <p:nvGrpSpPr>
            <p:cNvPr id="252" name="Group 251">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53"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4"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5"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6"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7"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8"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59"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0"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1"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2"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grpSp>
      </p:grpSp>
      <p:sp>
        <p:nvSpPr>
          <p:cNvPr id="241" name="Google Shape;241;p38"/>
          <p:cNvSpPr txBox="1">
            <a:spLocks noGrp="1"/>
          </p:cNvSpPr>
          <p:nvPr>
            <p:ph type="title"/>
          </p:nvPr>
        </p:nvSpPr>
        <p:spPr>
          <a:xfrm>
            <a:off x="1141413" y="618518"/>
            <a:ext cx="9905998" cy="1478570"/>
          </a:xfrm>
          <a:prstGeom prst="rect">
            <a:avLst/>
          </a:prstGeom>
        </p:spPr>
        <p:txBody>
          <a:bodyPr spcFirstLastPara="1" vert="horz" lIns="91440" tIns="45720" rIns="91440" bIns="45720" rtlCol="0" anchor="ctr" anchorCtr="0">
            <a:normAutofit/>
          </a:bodyPr>
          <a:lstStyle/>
          <a:p>
            <a:pPr algn="ctr">
              <a:spcBef>
                <a:spcPct val="0"/>
              </a:spcBef>
            </a:pPr>
            <a:r>
              <a:rPr lang="en-US"/>
              <a:t>Vivity Intraocular Lens (Alcon) </a:t>
            </a:r>
          </a:p>
        </p:txBody>
      </p:sp>
      <p:pic>
        <p:nvPicPr>
          <p:cNvPr id="243" name="Google Shape;243;p38"/>
          <p:cNvPicPr preferRelativeResize="0"/>
          <p:nvPr/>
        </p:nvPicPr>
        <p:blipFill>
          <a:blip r:embed="rId5"/>
          <a:srcRect l="24505" r="24252" b="-2"/>
          <a:stretch>
            <a:fillRect/>
          </a:stretch>
        </p:blipFill>
        <p:spPr>
          <a:xfrm>
            <a:off x="1141412" y="2497720"/>
            <a:ext cx="4662140" cy="3047892"/>
          </a:xfrm>
          <a:prstGeom prst="round2DiagRect">
            <a:avLst>
              <a:gd name="adj1" fmla="val 4860"/>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42" name="Google Shape;242;p38"/>
          <p:cNvSpPr txBox="1">
            <a:spLocks noGrp="1"/>
          </p:cNvSpPr>
          <p:nvPr>
            <p:ph type="body" idx="1"/>
          </p:nvPr>
        </p:nvSpPr>
        <p:spPr>
          <a:xfrm>
            <a:off x="6215685" y="2092605"/>
            <a:ext cx="5819432" cy="4505419"/>
          </a:xfrm>
          <a:prstGeom prst="rect">
            <a:avLst/>
          </a:prstGeom>
        </p:spPr>
        <p:txBody>
          <a:bodyPr spcFirstLastPara="1" vert="horz" wrap="square" lIns="91440" tIns="45720" rIns="91440" bIns="45720" rtlCol="0" anchor="ctr" anchorCtr="0">
            <a:noAutofit/>
          </a:bodyPr>
          <a:lstStyle/>
          <a:p>
            <a:pPr marL="608965" indent="-228600">
              <a:lnSpc>
                <a:spcPct val="110000"/>
              </a:lnSpc>
              <a:buSzPct val="125000"/>
              <a:buFont typeface="Arial" panose="020B0604020202020204" pitchFamily="34" charset="0"/>
              <a:buChar char="•"/>
            </a:pPr>
            <a:r>
              <a:rPr lang="en-US" dirty="0"/>
              <a:t>Distance and intermediate (some near)</a:t>
            </a:r>
          </a:p>
          <a:p>
            <a:pPr marL="608965" indent="-228600">
              <a:lnSpc>
                <a:spcPct val="110000"/>
              </a:lnSpc>
              <a:buSzPct val="125000"/>
              <a:buFont typeface="Arial" panose="020B0604020202020204" pitchFamily="34" charset="0"/>
              <a:buChar char="•"/>
            </a:pPr>
            <a:r>
              <a:rPr lang="en-US" dirty="0"/>
              <a:t>Extended vision</a:t>
            </a:r>
          </a:p>
          <a:p>
            <a:pPr marL="608965" indent="-228600">
              <a:lnSpc>
                <a:spcPct val="110000"/>
              </a:lnSpc>
              <a:buSzPct val="125000"/>
              <a:buFont typeface="Arial" panose="020B0604020202020204" pitchFamily="34" charset="0"/>
              <a:buChar char="•"/>
            </a:pPr>
            <a:r>
              <a:rPr lang="en-US" dirty="0"/>
              <a:t>Available as a </a:t>
            </a:r>
            <a:r>
              <a:rPr lang="en-US" err="1"/>
              <a:t>toric</a:t>
            </a:r>
            <a:endParaRPr lang="en-US"/>
          </a:p>
          <a:p>
            <a:pPr marL="608965" indent="-228600">
              <a:lnSpc>
                <a:spcPct val="110000"/>
              </a:lnSpc>
              <a:buSzPct val="125000"/>
              <a:buFont typeface="Arial" panose="020B0604020202020204" pitchFamily="34" charset="0"/>
              <a:buChar char="•"/>
            </a:pPr>
            <a:r>
              <a:rPr lang="en-US" dirty="0"/>
              <a:t>Does not use rings (not a multifocal)</a:t>
            </a:r>
          </a:p>
          <a:p>
            <a:pPr marL="608965" indent="-228600">
              <a:lnSpc>
                <a:spcPct val="110000"/>
              </a:lnSpc>
              <a:buSzPct val="125000"/>
              <a:buFont typeface="Arial" panose="020B0604020202020204" pitchFamily="34" charset="0"/>
              <a:buChar char="•"/>
            </a:pPr>
            <a:r>
              <a:rPr lang="en-US" dirty="0"/>
              <a:t>Fewer side effects of:</a:t>
            </a:r>
          </a:p>
          <a:p>
            <a:pPr marL="1218565" lvl="1" indent="-228600">
              <a:lnSpc>
                <a:spcPct val="110000"/>
              </a:lnSpc>
              <a:buSzPct val="125000"/>
              <a:buFont typeface="Arial" panose="020B0604020202020204" pitchFamily="34" charset="0"/>
              <a:buChar char="•"/>
            </a:pPr>
            <a:r>
              <a:rPr lang="en-US" sz="2400" dirty="0"/>
              <a:t>glare</a:t>
            </a:r>
          </a:p>
          <a:p>
            <a:pPr marL="1218565" lvl="1" indent="-228600">
              <a:lnSpc>
                <a:spcPct val="110000"/>
              </a:lnSpc>
              <a:buSzPct val="125000"/>
              <a:buFont typeface="Arial" panose="020B0604020202020204" pitchFamily="34" charset="0"/>
              <a:buChar char="•"/>
            </a:pPr>
            <a:r>
              <a:rPr lang="en-US" sz="2400" dirty="0"/>
              <a:t>halos</a:t>
            </a:r>
          </a:p>
          <a:p>
            <a:pPr marL="1218565" lvl="1" indent="-228600">
              <a:lnSpc>
                <a:spcPct val="110000"/>
              </a:lnSpc>
              <a:buSzPct val="125000"/>
              <a:buFont typeface="Arial" panose="020B0604020202020204" pitchFamily="34" charset="0"/>
              <a:buChar char="•"/>
            </a:pPr>
            <a:r>
              <a:rPr lang="en-US" sz="2400" dirty="0"/>
              <a:t>starbursts</a:t>
            </a:r>
          </a:p>
          <a:p>
            <a:pPr marL="608965" indent="-228600">
              <a:lnSpc>
                <a:spcPct val="110000"/>
              </a:lnSpc>
              <a:spcBef>
                <a:spcPts val="1600"/>
              </a:spcBef>
              <a:spcAft>
                <a:spcPts val="1600"/>
              </a:spcAft>
              <a:buSzPct val="125000"/>
              <a:buFont typeface="Arial" panose="020B0604020202020204" pitchFamily="34" charset="0"/>
              <a:buChar char="•"/>
            </a:pPr>
            <a:endParaRPr lang="en-US" sz="1700"/>
          </a:p>
        </p:txBody>
      </p:sp>
    </p:spTree>
    <p:extLst>
      <p:ext uri="{BB962C8B-B14F-4D97-AF65-F5344CB8AC3E}">
        <p14:creationId xmlns:p14="http://schemas.microsoft.com/office/powerpoint/2010/main" val="351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Shape 247"/>
        <p:cNvGrpSpPr/>
        <p:nvPr/>
      </p:nvGrpSpPr>
      <p:grpSpPr>
        <a:xfrm>
          <a:off x="0" y="0"/>
          <a:ext cx="0" cy="0"/>
          <a:chOff x="0" y="0"/>
          <a:chExt cx="0" cy="0"/>
        </a:xfrm>
      </p:grpSpPr>
      <p:pic>
        <p:nvPicPr>
          <p:cNvPr id="255"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257" name="Group 256">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58" name="Group 257">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70"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71"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2"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3"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4"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5"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6"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7"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8"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79"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0"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1"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82"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3"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4"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5"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6"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87"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8"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89"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0"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1"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2"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3"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4"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5"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96"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grpSp>
          <p:nvGrpSpPr>
            <p:cNvPr id="259" name="Group 258">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60"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1"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2"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3"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4"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5"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6"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7"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8"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69"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grpSp>
      </p:grpSp>
      <p:sp>
        <p:nvSpPr>
          <p:cNvPr id="248" name="Google Shape;248;p39"/>
          <p:cNvSpPr txBox="1">
            <a:spLocks noGrp="1"/>
          </p:cNvSpPr>
          <p:nvPr>
            <p:ph type="title"/>
          </p:nvPr>
        </p:nvSpPr>
        <p:spPr>
          <a:xfrm>
            <a:off x="1141413" y="237518"/>
            <a:ext cx="9905998" cy="1478570"/>
          </a:xfrm>
          <a:prstGeom prst="rect">
            <a:avLst/>
          </a:prstGeom>
        </p:spPr>
        <p:txBody>
          <a:bodyPr spcFirstLastPara="1" vert="horz" lIns="91440" tIns="45720" rIns="91440" bIns="45720" rtlCol="0" anchor="ctr" anchorCtr="0">
            <a:normAutofit/>
          </a:bodyPr>
          <a:lstStyle/>
          <a:p>
            <a:pPr algn="ctr">
              <a:spcBef>
                <a:spcPct val="0"/>
              </a:spcBef>
            </a:pPr>
            <a:r>
              <a:rPr lang="en-US" sz="4000" b="1" dirty="0"/>
              <a:t>Vivity Intraocular Lens (Alcon) </a:t>
            </a:r>
          </a:p>
        </p:txBody>
      </p:sp>
      <p:pic>
        <p:nvPicPr>
          <p:cNvPr id="250" name="Google Shape;250;p39"/>
          <p:cNvPicPr preferRelativeResize="0"/>
          <p:nvPr/>
        </p:nvPicPr>
        <p:blipFill>
          <a:blip r:embed="rId5"/>
          <a:srcRect l="14340" r="2" b="2"/>
          <a:stretch>
            <a:fillRect/>
          </a:stretch>
        </p:blipFill>
        <p:spPr>
          <a:xfrm>
            <a:off x="782824" y="2083102"/>
            <a:ext cx="4662140" cy="3047892"/>
          </a:xfrm>
          <a:prstGeom prst="round2DiagRect">
            <a:avLst>
              <a:gd name="adj1" fmla="val 4860"/>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49" name="Google Shape;249;p39"/>
          <p:cNvSpPr txBox="1">
            <a:spLocks noGrp="1"/>
          </p:cNvSpPr>
          <p:nvPr>
            <p:ph type="body" idx="1"/>
          </p:nvPr>
        </p:nvSpPr>
        <p:spPr>
          <a:xfrm>
            <a:off x="5442479" y="1711605"/>
            <a:ext cx="6446961" cy="3541714"/>
          </a:xfrm>
          <a:prstGeom prst="rect">
            <a:avLst/>
          </a:prstGeom>
        </p:spPr>
        <p:txBody>
          <a:bodyPr spcFirstLastPara="1" vert="horz" wrap="square" lIns="91440" tIns="45720" rIns="91440" bIns="45720" rtlCol="0" anchor="ctr" anchorCtr="0">
            <a:noAutofit/>
          </a:bodyPr>
          <a:lstStyle/>
          <a:p>
            <a:pPr marL="608965" indent="-228600">
              <a:lnSpc>
                <a:spcPct val="110000"/>
              </a:lnSpc>
              <a:buSzPct val="125000"/>
              <a:buFont typeface="Arial" panose="020B0604020202020204" pitchFamily="34" charset="0"/>
              <a:buChar char="•"/>
            </a:pPr>
            <a:endParaRPr lang="en-US" dirty="0"/>
          </a:p>
          <a:p>
            <a:pPr marL="608965" indent="-228600">
              <a:lnSpc>
                <a:spcPct val="110000"/>
              </a:lnSpc>
              <a:spcBef>
                <a:spcPts val="1600"/>
              </a:spcBef>
              <a:buSzPct val="125000"/>
              <a:buFont typeface="Arial" panose="020B0604020202020204" pitchFamily="34" charset="0"/>
              <a:buChar char="•"/>
            </a:pPr>
            <a:r>
              <a:rPr lang="en-US" dirty="0"/>
              <a:t>Extended focus is achieved through wavefront -shaping technology on the anterior surface </a:t>
            </a:r>
          </a:p>
          <a:p>
            <a:pPr marL="608965" indent="-228600">
              <a:lnSpc>
                <a:spcPct val="110000"/>
              </a:lnSpc>
              <a:buSzPct val="125000"/>
              <a:buFont typeface="Arial" panose="020B0604020202020204" pitchFamily="34" charset="0"/>
              <a:buChar char="•"/>
            </a:pPr>
            <a:r>
              <a:rPr lang="en-US" dirty="0"/>
              <a:t>Bends light rays to focus on the cornea</a:t>
            </a:r>
          </a:p>
          <a:p>
            <a:pPr marL="608965" indent="-228600">
              <a:lnSpc>
                <a:spcPct val="110000"/>
              </a:lnSpc>
              <a:buSzPct val="125000"/>
              <a:buFont typeface="Arial" panose="020B0604020202020204" pitchFamily="34" charset="0"/>
              <a:buChar char="•"/>
            </a:pPr>
            <a:r>
              <a:rPr lang="en-US" dirty="0"/>
              <a:t>Not depended on Angle kappa or coma (a more forgiving lens)</a:t>
            </a:r>
          </a:p>
          <a:p>
            <a:pPr marL="608965" indent="-228600">
              <a:lnSpc>
                <a:spcPct val="110000"/>
              </a:lnSpc>
              <a:buSzPct val="125000"/>
              <a:buFont typeface="Arial" panose="020B0604020202020204" pitchFamily="34" charset="0"/>
              <a:buChar char="•"/>
            </a:pPr>
            <a:r>
              <a:rPr lang="en-US" dirty="0"/>
              <a:t>Intermediate 20/25 or better: 37% vs 9% </a:t>
            </a:r>
            <a:r>
              <a:rPr lang="en-US" dirty="0" err="1"/>
              <a:t>monofocal</a:t>
            </a:r>
            <a:r>
              <a:rPr lang="en-US" dirty="0"/>
              <a:t> blended vision</a:t>
            </a:r>
          </a:p>
          <a:p>
            <a:pPr marL="608965" indent="-228600">
              <a:lnSpc>
                <a:spcPct val="110000"/>
              </a:lnSpc>
              <a:buSzPct val="125000"/>
              <a:buFont typeface="Arial" panose="020B0604020202020204" pitchFamily="34" charset="0"/>
              <a:buChar char="•"/>
            </a:pPr>
            <a:r>
              <a:rPr lang="en-US" dirty="0"/>
              <a:t>Intermediate 20/40 or better: 40% vs 10% </a:t>
            </a:r>
            <a:r>
              <a:rPr lang="en-US" dirty="0" err="1"/>
              <a:t>monofocal</a:t>
            </a:r>
            <a:r>
              <a:rPr lang="en-US" dirty="0"/>
              <a:t> blended vision</a:t>
            </a:r>
          </a:p>
        </p:txBody>
      </p:sp>
    </p:spTree>
    <p:extLst>
      <p:ext uri="{BB962C8B-B14F-4D97-AF65-F5344CB8AC3E}">
        <p14:creationId xmlns:p14="http://schemas.microsoft.com/office/powerpoint/2010/main" val="221362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Shape 254"/>
        <p:cNvGrpSpPr/>
        <p:nvPr/>
      </p:nvGrpSpPr>
      <p:grpSpPr>
        <a:xfrm>
          <a:off x="0" y="0"/>
          <a:ext cx="0" cy="0"/>
          <a:chOff x="0" y="0"/>
          <a:chExt cx="0" cy="0"/>
        </a:xfrm>
      </p:grpSpPr>
      <p:pic>
        <p:nvPicPr>
          <p:cNvPr id="262"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64" name="Group 263">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65" name="Group 264">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77"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78"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9"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0"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1"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2"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3"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4"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5"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6"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7"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8"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89"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0"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1"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2"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3"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94"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5"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6"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7"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8"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9"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0"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1"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2"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3"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grpSp>
          <p:nvGrpSpPr>
            <p:cNvPr id="266" name="Group 265">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67"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8"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9"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0"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1"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2"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3"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4"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5"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6"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grpSp>
      </p:grpSp>
      <p:sp>
        <p:nvSpPr>
          <p:cNvPr id="255" name="Google Shape;255;p40"/>
          <p:cNvSpPr txBox="1">
            <a:spLocks noGrp="1"/>
          </p:cNvSpPr>
          <p:nvPr>
            <p:ph type="title"/>
          </p:nvPr>
        </p:nvSpPr>
        <p:spPr>
          <a:xfrm>
            <a:off x="1432766" y="-221924"/>
            <a:ext cx="2877336" cy="5507328"/>
          </a:xfrm>
          <a:prstGeom prst="rect">
            <a:avLst/>
          </a:prstGeom>
        </p:spPr>
        <p:txBody>
          <a:bodyPr spcFirstLastPara="1" vert="horz" lIns="91440" tIns="45720" rIns="91440" bIns="45720" rtlCol="0" anchor="ctr" anchorCtr="0">
            <a:normAutofit/>
          </a:bodyPr>
          <a:lstStyle/>
          <a:p>
            <a:pPr>
              <a:spcBef>
                <a:spcPct val="0"/>
              </a:spcBef>
            </a:pPr>
            <a:r>
              <a:rPr lang="en-US"/>
              <a:t>Eyhance Tecnis IOL (J&amp;J)</a:t>
            </a:r>
          </a:p>
        </p:txBody>
      </p:sp>
      <p:sp>
        <p:nvSpPr>
          <p:cNvPr id="256" name="Google Shape;256;p40"/>
          <p:cNvSpPr txBox="1">
            <a:spLocks noGrp="1"/>
          </p:cNvSpPr>
          <p:nvPr>
            <p:ph type="body" idx="1"/>
          </p:nvPr>
        </p:nvSpPr>
        <p:spPr>
          <a:xfrm>
            <a:off x="4540743" y="638650"/>
            <a:ext cx="7034485" cy="3782778"/>
          </a:xfrm>
          <a:prstGeom prst="rect">
            <a:avLst/>
          </a:prstGeom>
        </p:spPr>
        <p:txBody>
          <a:bodyPr spcFirstLastPara="1" vert="horz" lIns="91440" tIns="45720" rIns="91440" bIns="45720" rtlCol="0" anchorCtr="0">
            <a:normAutofit/>
          </a:bodyPr>
          <a:lstStyle/>
          <a:p>
            <a:pPr marL="608965" indent="-228600">
              <a:buSzPct val="125000"/>
              <a:buFont typeface="Arial" panose="020B0604020202020204" pitchFamily="34" charset="0"/>
              <a:buChar char="•"/>
            </a:pPr>
            <a:r>
              <a:rPr lang="en-US" b="1"/>
              <a:t>Distance and intermediate</a:t>
            </a:r>
          </a:p>
          <a:p>
            <a:pPr marL="608965" indent="-228600">
              <a:buSzPct val="125000"/>
              <a:buFont typeface="Arial" panose="020B0604020202020204" pitchFamily="34" charset="0"/>
              <a:buChar char="•"/>
            </a:pPr>
            <a:r>
              <a:rPr lang="en-US" b="1"/>
              <a:t>Enhanced intermediate</a:t>
            </a:r>
          </a:p>
          <a:p>
            <a:pPr marL="608965" indent="-228600">
              <a:buSzPct val="125000"/>
              <a:buFont typeface="Arial" panose="020B0604020202020204" pitchFamily="34" charset="0"/>
              <a:buChar char="•"/>
            </a:pPr>
            <a:r>
              <a:rPr lang="en-US" b="1"/>
              <a:t>Not a multifocal</a:t>
            </a:r>
          </a:p>
          <a:p>
            <a:pPr marL="608965" indent="-228600">
              <a:buSzPct val="125000"/>
              <a:buFont typeface="Arial" panose="020B0604020202020204" pitchFamily="34" charset="0"/>
              <a:buChar char="•"/>
            </a:pPr>
            <a:r>
              <a:rPr lang="en-US" b="1"/>
              <a:t>Available as a toric</a:t>
            </a:r>
          </a:p>
          <a:p>
            <a:pPr marL="608965" indent="-228600">
              <a:buSzPct val="125000"/>
              <a:buFont typeface="Arial" panose="020B0604020202020204" pitchFamily="34" charset="0"/>
              <a:buChar char="•"/>
            </a:pPr>
            <a:r>
              <a:rPr lang="en-US" b="1"/>
              <a:t>Low incidence of:</a:t>
            </a:r>
          </a:p>
          <a:p>
            <a:pPr marL="1218565" lvl="1" indent="-228600">
              <a:buSzPct val="125000"/>
              <a:buFont typeface="Arial" panose="020B0604020202020204" pitchFamily="34" charset="0"/>
              <a:buChar char="•"/>
            </a:pPr>
            <a:r>
              <a:rPr lang="en-US" b="1"/>
              <a:t>Glare</a:t>
            </a:r>
          </a:p>
          <a:p>
            <a:pPr marL="1218565" lvl="1" indent="-228600">
              <a:buSzPct val="125000"/>
              <a:buFont typeface="Arial" panose="020B0604020202020204" pitchFamily="34" charset="0"/>
              <a:buChar char="•"/>
            </a:pPr>
            <a:r>
              <a:rPr lang="en-US" b="1"/>
              <a:t>Halo</a:t>
            </a:r>
          </a:p>
          <a:p>
            <a:pPr marL="1218565" lvl="1" indent="-228600">
              <a:buSzPct val="125000"/>
              <a:buFont typeface="Arial" panose="020B0604020202020204" pitchFamily="34" charset="0"/>
              <a:buChar char="•"/>
            </a:pPr>
            <a:r>
              <a:rPr lang="en-US"/>
              <a:t>Starburst</a:t>
            </a:r>
          </a:p>
          <a:p>
            <a:pPr marL="1218565" lvl="1" indent="-228600">
              <a:buSzPct val="125000"/>
              <a:buFont typeface="Arial" panose="020B0604020202020204" pitchFamily="34" charset="0"/>
              <a:buChar char="•"/>
            </a:pPr>
            <a:r>
              <a:rPr lang="en-US"/>
              <a:t>Comparable on monofocals</a:t>
            </a:r>
          </a:p>
          <a:p>
            <a:pPr marL="0" indent="-228600">
              <a:spcBef>
                <a:spcPts val="1600"/>
              </a:spcBef>
              <a:spcAft>
                <a:spcPts val="1600"/>
              </a:spcAft>
              <a:buSzPct val="125000"/>
              <a:buFont typeface="Arial" panose="020B0604020202020204" pitchFamily="34" charset="0"/>
              <a:buChar char="•"/>
            </a:pPr>
            <a:endParaRPr lang="en-US"/>
          </a:p>
        </p:txBody>
      </p:sp>
      <p:pic>
        <p:nvPicPr>
          <p:cNvPr id="257" name="Google Shape;257;p40"/>
          <p:cNvPicPr preferRelativeResize="0"/>
          <p:nvPr/>
        </p:nvPicPr>
        <p:blipFill>
          <a:blip r:embed="rId5"/>
          <a:stretch>
            <a:fillRect/>
          </a:stretch>
        </p:blipFill>
        <p:spPr>
          <a:xfrm>
            <a:off x="1533360" y="4885089"/>
            <a:ext cx="9789316" cy="1520903"/>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08108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2CEDE-B396-6CCE-B3E4-585F5D05463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5B71854-25E0-3036-5C69-98EDD1771E34}"/>
              </a:ext>
            </a:extLst>
          </p:cNvPr>
          <p:cNvSpPr>
            <a:spLocks noGrp="1"/>
          </p:cNvSpPr>
          <p:nvPr>
            <p:ph idx="1"/>
          </p:nvPr>
        </p:nvSpPr>
        <p:spPr/>
        <p:txBody>
          <a:bodyPr vert="horz" lIns="91440" tIns="45720" rIns="91440" bIns="45720" rtlCol="0" anchor="t">
            <a:normAutofit/>
          </a:bodyPr>
          <a:lstStyle/>
          <a:p>
            <a:pPr marL="0" indent="0">
              <a:buNone/>
            </a:pPr>
            <a:r>
              <a:rPr lang="en-US" sz="2800" dirty="0">
                <a:ea typeface="+mn-lt"/>
                <a:cs typeface="+mn-lt"/>
              </a:rPr>
              <a:t>The objective of this course is to discuss the best IOL options for our patients who are getting cataract surgery.</a:t>
            </a:r>
            <a:r>
              <a:rPr lang="en-US" dirty="0">
                <a:ea typeface="+mn-lt"/>
                <a:cs typeface="+mn-lt"/>
              </a:rPr>
              <a:t> </a:t>
            </a:r>
            <a:endParaRPr lang="en-US" dirty="0"/>
          </a:p>
          <a:p>
            <a:endParaRPr lang="en-US" dirty="0"/>
          </a:p>
        </p:txBody>
      </p:sp>
    </p:spTree>
    <p:extLst>
      <p:ext uri="{BB962C8B-B14F-4D97-AF65-F5344CB8AC3E}">
        <p14:creationId xmlns:p14="http://schemas.microsoft.com/office/powerpoint/2010/main" val="855998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841248" y="548640"/>
            <a:ext cx="3419540" cy="5431536"/>
          </a:xfrm>
          <a:prstGeom prst="rect">
            <a:avLst/>
          </a:prstGeom>
        </p:spPr>
        <p:txBody>
          <a:bodyPr spcFirstLastPara="1" vert="horz" lIns="91440" tIns="45720" rIns="91440" bIns="45720" rtlCol="0" anchor="ctr" anchorCtr="0">
            <a:normAutofit/>
          </a:bodyPr>
          <a:lstStyle/>
          <a:p>
            <a:pPr>
              <a:spcBef>
                <a:spcPct val="0"/>
              </a:spcBef>
            </a:pPr>
            <a:r>
              <a:rPr lang="en-US" sz="6000"/>
              <a:t>Odyssey IOL (J&amp;J)</a:t>
            </a:r>
          </a:p>
        </p:txBody>
      </p:sp>
      <p:sp>
        <p:nvSpPr>
          <p:cNvPr id="263" name="Google Shape;263;p41"/>
          <p:cNvSpPr txBox="1">
            <a:spLocks noGrp="1"/>
          </p:cNvSpPr>
          <p:nvPr>
            <p:ph type="body" idx="1"/>
          </p:nvPr>
        </p:nvSpPr>
        <p:spPr>
          <a:xfrm>
            <a:off x="5298595" y="552091"/>
            <a:ext cx="6062455" cy="5820513"/>
          </a:xfrm>
          <a:prstGeom prst="rect">
            <a:avLst/>
          </a:prstGeom>
        </p:spPr>
        <p:txBody>
          <a:bodyPr spcFirstLastPara="1" vert="horz" lIns="91440" tIns="45720" rIns="91440" bIns="45720" rtlCol="0" anchor="ctr" anchorCtr="0">
            <a:normAutofit fontScale="85000" lnSpcReduction="20000"/>
          </a:bodyPr>
          <a:lstStyle/>
          <a:p>
            <a:pPr marL="608965" indent="-228600">
              <a:lnSpc>
                <a:spcPct val="100000"/>
              </a:lnSpc>
              <a:spcAft>
                <a:spcPts val="600"/>
              </a:spcAft>
              <a:buFont typeface="Arial" panose="020B0604020202020204" pitchFamily="34" charset="0"/>
              <a:buChar char="•"/>
            </a:pPr>
            <a:r>
              <a:rPr lang="en-US" sz="2400" b="1" dirty="0">
                <a:latin typeface="Bell MT"/>
              </a:rPr>
              <a:t>Combination multifocal and extended depth of focus technologies</a:t>
            </a:r>
          </a:p>
          <a:p>
            <a:pPr marL="608965" indent="-228600">
              <a:lnSpc>
                <a:spcPct val="100000"/>
              </a:lnSpc>
              <a:spcAft>
                <a:spcPts val="600"/>
              </a:spcAft>
              <a:buFont typeface="Arial" panose="020B0604020202020204" pitchFamily="34" charset="0"/>
              <a:buChar char="•"/>
            </a:pPr>
            <a:endParaRPr lang="en-US" sz="2400" b="1">
              <a:latin typeface="Bell MT"/>
            </a:endParaRPr>
          </a:p>
          <a:p>
            <a:pPr marL="608965" indent="-228600">
              <a:lnSpc>
                <a:spcPct val="100000"/>
              </a:lnSpc>
              <a:spcAft>
                <a:spcPts val="600"/>
              </a:spcAft>
              <a:buFont typeface="Arial" panose="020B0604020202020204" pitchFamily="34" charset="0"/>
              <a:buChar char="•"/>
            </a:pPr>
            <a:r>
              <a:rPr lang="en-US" sz="2400" b="1" dirty="0">
                <a:latin typeface="Bell MT"/>
              </a:rPr>
              <a:t>Continuous distance and intermediate vision</a:t>
            </a:r>
          </a:p>
          <a:p>
            <a:pPr marL="608965" indent="-228600">
              <a:lnSpc>
                <a:spcPct val="100000"/>
              </a:lnSpc>
              <a:spcAft>
                <a:spcPts val="600"/>
              </a:spcAft>
              <a:buFont typeface="Arial" panose="020B0604020202020204" pitchFamily="34" charset="0"/>
              <a:buChar char="•"/>
            </a:pPr>
            <a:endParaRPr lang="en-US" sz="2400" b="1">
              <a:latin typeface="Bell MT"/>
            </a:endParaRPr>
          </a:p>
          <a:p>
            <a:pPr marL="608965" indent="-228600">
              <a:lnSpc>
                <a:spcPct val="100000"/>
              </a:lnSpc>
              <a:spcAft>
                <a:spcPts val="600"/>
              </a:spcAft>
              <a:buFont typeface="Arial" panose="020B0604020202020204" pitchFamily="34" charset="0"/>
              <a:buChar char="•"/>
            </a:pPr>
            <a:r>
              <a:rPr lang="en-US" sz="2400" b="1">
                <a:latin typeface="Bell MT"/>
              </a:rPr>
              <a:t>Broad range of continuous vision</a:t>
            </a:r>
          </a:p>
          <a:p>
            <a:pPr marL="608965" indent="-228600">
              <a:lnSpc>
                <a:spcPct val="100000"/>
              </a:lnSpc>
              <a:spcAft>
                <a:spcPts val="600"/>
              </a:spcAft>
              <a:buFont typeface="Arial" panose="020B0604020202020204" pitchFamily="34" charset="0"/>
              <a:buChar char="•"/>
            </a:pPr>
            <a:endParaRPr lang="en-US" sz="2400" b="1">
              <a:latin typeface="Bell MT"/>
            </a:endParaRPr>
          </a:p>
          <a:p>
            <a:pPr marL="608965" indent="-228600">
              <a:lnSpc>
                <a:spcPct val="100000"/>
              </a:lnSpc>
              <a:spcAft>
                <a:spcPts val="600"/>
              </a:spcAft>
              <a:buFont typeface="Arial" panose="020B0604020202020204" pitchFamily="34" charset="0"/>
              <a:buChar char="•"/>
            </a:pPr>
            <a:r>
              <a:rPr lang="en-US" sz="2400" b="1">
                <a:latin typeface="Bell MT"/>
              </a:rPr>
              <a:t>Eliminate visual gaps</a:t>
            </a:r>
          </a:p>
          <a:p>
            <a:pPr marL="608965" indent="-228600">
              <a:lnSpc>
                <a:spcPct val="100000"/>
              </a:lnSpc>
              <a:spcAft>
                <a:spcPts val="600"/>
              </a:spcAft>
              <a:buFont typeface="Arial" panose="020B0604020202020204" pitchFamily="34" charset="0"/>
              <a:buChar char="•"/>
            </a:pPr>
            <a:endParaRPr lang="en-US" sz="2400" b="1">
              <a:latin typeface="Bell MT"/>
            </a:endParaRPr>
          </a:p>
          <a:p>
            <a:pPr marL="608965" indent="-228600">
              <a:lnSpc>
                <a:spcPct val="100000"/>
              </a:lnSpc>
              <a:spcAft>
                <a:spcPts val="600"/>
              </a:spcAft>
              <a:buFont typeface="Arial" panose="020B0604020202020204" pitchFamily="34" charset="0"/>
              <a:buChar char="•"/>
            </a:pPr>
            <a:r>
              <a:rPr lang="en-US" sz="2400" b="1">
                <a:latin typeface="Bell MT"/>
              </a:rPr>
              <a:t>Superior contrast sensitivity and low-light performance</a:t>
            </a:r>
          </a:p>
          <a:p>
            <a:pPr marL="608965" indent="-228600">
              <a:lnSpc>
                <a:spcPct val="100000"/>
              </a:lnSpc>
              <a:spcAft>
                <a:spcPts val="600"/>
              </a:spcAft>
              <a:buFont typeface="Arial" panose="020B0604020202020204" pitchFamily="34" charset="0"/>
              <a:buChar char="•"/>
            </a:pPr>
            <a:endParaRPr lang="en-US" sz="2400" b="1">
              <a:latin typeface="Bell MT"/>
            </a:endParaRPr>
          </a:p>
          <a:p>
            <a:pPr marL="608965" indent="-228600">
              <a:lnSpc>
                <a:spcPct val="100000"/>
              </a:lnSpc>
              <a:spcAft>
                <a:spcPts val="600"/>
              </a:spcAft>
              <a:buSzPts val="2000"/>
              <a:buFont typeface="Arial" panose="020B0604020202020204" pitchFamily="34" charset="0"/>
              <a:buChar char="•"/>
            </a:pPr>
            <a:r>
              <a:rPr lang="en-US" sz="2400" b="1">
                <a:latin typeface="Bell MT"/>
              </a:rPr>
              <a:t>Compared to similar IOLs, new design decreases:</a:t>
            </a:r>
          </a:p>
          <a:p>
            <a:pPr marL="1218565" lvl="1" indent="-228600">
              <a:lnSpc>
                <a:spcPct val="100000"/>
              </a:lnSpc>
              <a:spcAft>
                <a:spcPts val="600"/>
              </a:spcAft>
              <a:buSzPts val="1600"/>
              <a:buFont typeface="Arial" panose="020B0604020202020204" pitchFamily="34" charset="0"/>
              <a:buChar char="•"/>
            </a:pPr>
            <a:r>
              <a:rPr lang="en-US" sz="2400" b="1">
                <a:latin typeface="Bell MT"/>
              </a:rPr>
              <a:t>glare</a:t>
            </a:r>
          </a:p>
          <a:p>
            <a:pPr marL="1218565" lvl="1" indent="-228600">
              <a:lnSpc>
                <a:spcPct val="100000"/>
              </a:lnSpc>
              <a:spcAft>
                <a:spcPts val="600"/>
              </a:spcAft>
              <a:buSzPts val="1600"/>
              <a:buFont typeface="Arial" panose="020B0604020202020204" pitchFamily="34" charset="0"/>
              <a:buChar char="•"/>
            </a:pPr>
            <a:r>
              <a:rPr lang="en-US" sz="2400" b="1">
                <a:latin typeface="Bell MT"/>
              </a:rPr>
              <a:t>halos</a:t>
            </a:r>
          </a:p>
          <a:p>
            <a:pPr marL="1218565" lvl="1" indent="-228600">
              <a:lnSpc>
                <a:spcPct val="100000"/>
              </a:lnSpc>
              <a:spcAft>
                <a:spcPts val="600"/>
              </a:spcAft>
              <a:buSzPts val="1600"/>
              <a:buFont typeface="Arial" panose="020B0604020202020204" pitchFamily="34" charset="0"/>
              <a:buChar char="•"/>
            </a:pPr>
            <a:r>
              <a:rPr lang="en-US" sz="2400" b="1">
                <a:latin typeface="Bell MT"/>
              </a:rPr>
              <a:t>starbursts</a:t>
            </a:r>
          </a:p>
        </p:txBody>
      </p:sp>
    </p:spTree>
    <p:extLst>
      <p:ext uri="{BB962C8B-B14F-4D97-AF65-F5344CB8AC3E}">
        <p14:creationId xmlns:p14="http://schemas.microsoft.com/office/powerpoint/2010/main" val="31832859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Shape 261"/>
        <p:cNvGrpSpPr/>
        <p:nvPr/>
      </p:nvGrpSpPr>
      <p:grpSpPr>
        <a:xfrm>
          <a:off x="0" y="0"/>
          <a:ext cx="0" cy="0"/>
          <a:chOff x="0" y="0"/>
          <a:chExt cx="0" cy="0"/>
        </a:xfrm>
      </p:grpSpPr>
      <p:pic>
        <p:nvPicPr>
          <p:cNvPr id="265" name="Picture 2">
            <a:extLst>
              <a:ext uri="{FF2B5EF4-FFF2-40B4-BE49-F238E27FC236}">
                <a16:creationId xmlns:a16="http://schemas.microsoft.com/office/drawing/2014/main" id="{FD3BFD04-77D1-4FB5-A159-35084E2C61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66" name="Group 265">
            <a:extLst>
              <a:ext uri="{FF2B5EF4-FFF2-40B4-BE49-F238E27FC236}">
                <a16:creationId xmlns:a16="http://schemas.microsoft.com/office/drawing/2014/main" id="{30B85FB2-B686-4546-B01D-17A122BAC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71" name="Group 270">
              <a:extLst>
                <a:ext uri="{FF2B5EF4-FFF2-40B4-BE49-F238E27FC236}">
                  <a16:creationId xmlns:a16="http://schemas.microsoft.com/office/drawing/2014/main" id="{45CCB97F-DB3B-4939-ABF0-CEDED72496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83" name="Rectangle 5">
                <a:extLst>
                  <a:ext uri="{FF2B5EF4-FFF2-40B4-BE49-F238E27FC236}">
                    <a16:creationId xmlns:a16="http://schemas.microsoft.com/office/drawing/2014/main" id="{9DEDF1F5-B144-4E61-A93B-DF131E62CEF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84" name="Freeform 6">
                <a:extLst>
                  <a:ext uri="{FF2B5EF4-FFF2-40B4-BE49-F238E27FC236}">
                    <a16:creationId xmlns:a16="http://schemas.microsoft.com/office/drawing/2014/main" id="{AB937A00-7D28-489C-BF2D-85C9FE1330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5" name="Freeform 7">
                <a:extLst>
                  <a:ext uri="{FF2B5EF4-FFF2-40B4-BE49-F238E27FC236}">
                    <a16:creationId xmlns:a16="http://schemas.microsoft.com/office/drawing/2014/main" id="{9B6FDA50-4B9D-47D9-8807-59651FD0D3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6" name="Freeform 8">
                <a:extLst>
                  <a:ext uri="{FF2B5EF4-FFF2-40B4-BE49-F238E27FC236}">
                    <a16:creationId xmlns:a16="http://schemas.microsoft.com/office/drawing/2014/main" id="{BFBE3212-C518-48C0-A538-22E13450E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7" name="Freeform 9">
                <a:extLst>
                  <a:ext uri="{FF2B5EF4-FFF2-40B4-BE49-F238E27FC236}">
                    <a16:creationId xmlns:a16="http://schemas.microsoft.com/office/drawing/2014/main" id="{DB66EBCA-80AB-4133-A201-9F8134577F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8" name="Freeform 10">
                <a:extLst>
                  <a:ext uri="{FF2B5EF4-FFF2-40B4-BE49-F238E27FC236}">
                    <a16:creationId xmlns:a16="http://schemas.microsoft.com/office/drawing/2014/main" id="{BE2107C9-8602-4900-B4B4-D13611B68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9" name="Freeform 11">
                <a:extLst>
                  <a:ext uri="{FF2B5EF4-FFF2-40B4-BE49-F238E27FC236}">
                    <a16:creationId xmlns:a16="http://schemas.microsoft.com/office/drawing/2014/main" id="{24B5E7BF-E3D5-41ED-908A-569FA6DE4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0" name="Freeform 12">
                <a:extLst>
                  <a:ext uri="{FF2B5EF4-FFF2-40B4-BE49-F238E27FC236}">
                    <a16:creationId xmlns:a16="http://schemas.microsoft.com/office/drawing/2014/main" id="{D270C773-B463-4311-BB4C-DC4C44FDAA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1" name="Freeform 13">
                <a:extLst>
                  <a:ext uri="{FF2B5EF4-FFF2-40B4-BE49-F238E27FC236}">
                    <a16:creationId xmlns:a16="http://schemas.microsoft.com/office/drawing/2014/main" id="{6BC18564-A239-4C4B-B7D5-4A3769CE3D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2" name="Freeform 14">
                <a:extLst>
                  <a:ext uri="{FF2B5EF4-FFF2-40B4-BE49-F238E27FC236}">
                    <a16:creationId xmlns:a16="http://schemas.microsoft.com/office/drawing/2014/main" id="{3D9A7A0F-04F5-4EF6-B884-50AE0610F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3" name="Freeform 15">
                <a:extLst>
                  <a:ext uri="{FF2B5EF4-FFF2-40B4-BE49-F238E27FC236}">
                    <a16:creationId xmlns:a16="http://schemas.microsoft.com/office/drawing/2014/main" id="{7E0D4876-341D-4983-815A-4AEDD46F6F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4" name="Line 16">
                <a:extLst>
                  <a:ext uri="{FF2B5EF4-FFF2-40B4-BE49-F238E27FC236}">
                    <a16:creationId xmlns:a16="http://schemas.microsoft.com/office/drawing/2014/main" id="{5BEF60E7-344C-49D0-8748-3A3A37BD3F4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95" name="Freeform 17">
                <a:extLst>
                  <a:ext uri="{FF2B5EF4-FFF2-40B4-BE49-F238E27FC236}">
                    <a16:creationId xmlns:a16="http://schemas.microsoft.com/office/drawing/2014/main" id="{FB606D79-EB93-49B4-9387-4302CC9F3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6" name="Freeform 18">
                <a:extLst>
                  <a:ext uri="{FF2B5EF4-FFF2-40B4-BE49-F238E27FC236}">
                    <a16:creationId xmlns:a16="http://schemas.microsoft.com/office/drawing/2014/main" id="{BF49C646-5DA1-4717-B05F-99AB8E046E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7" name="Freeform 19">
                <a:extLst>
                  <a:ext uri="{FF2B5EF4-FFF2-40B4-BE49-F238E27FC236}">
                    <a16:creationId xmlns:a16="http://schemas.microsoft.com/office/drawing/2014/main" id="{ADE02A67-7AE8-4FC3-B101-230871F1D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8" name="Freeform 20">
                <a:extLst>
                  <a:ext uri="{FF2B5EF4-FFF2-40B4-BE49-F238E27FC236}">
                    <a16:creationId xmlns:a16="http://schemas.microsoft.com/office/drawing/2014/main" id="{72BAD5DE-952F-4D28-96DE-61ECA1FFE2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9" name="Rectangle 21">
                <a:extLst>
                  <a:ext uri="{FF2B5EF4-FFF2-40B4-BE49-F238E27FC236}">
                    <a16:creationId xmlns:a16="http://schemas.microsoft.com/office/drawing/2014/main" id="{51BB8E4C-85FF-4480-A425-F9C672FCD7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00" name="Freeform 22">
                <a:extLst>
                  <a:ext uri="{FF2B5EF4-FFF2-40B4-BE49-F238E27FC236}">
                    <a16:creationId xmlns:a16="http://schemas.microsoft.com/office/drawing/2014/main" id="{3E649AA8-8534-4C24-BA83-9C0F4D9C0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1" name="Freeform 23">
                <a:extLst>
                  <a:ext uri="{FF2B5EF4-FFF2-40B4-BE49-F238E27FC236}">
                    <a16:creationId xmlns:a16="http://schemas.microsoft.com/office/drawing/2014/main" id="{3A3C2D0A-7FF6-4F97-99B9-973E5E8381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2" name="Freeform 24">
                <a:extLst>
                  <a:ext uri="{FF2B5EF4-FFF2-40B4-BE49-F238E27FC236}">
                    <a16:creationId xmlns:a16="http://schemas.microsoft.com/office/drawing/2014/main" id="{1D33A404-96DB-40D1-A361-5C09D2FF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3" name="Freeform 25">
                <a:extLst>
                  <a:ext uri="{FF2B5EF4-FFF2-40B4-BE49-F238E27FC236}">
                    <a16:creationId xmlns:a16="http://schemas.microsoft.com/office/drawing/2014/main" id="{B67A8029-EDD8-46B3-A24F-3484B84ADA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4" name="Freeform 26">
                <a:extLst>
                  <a:ext uri="{FF2B5EF4-FFF2-40B4-BE49-F238E27FC236}">
                    <a16:creationId xmlns:a16="http://schemas.microsoft.com/office/drawing/2014/main" id="{2C111128-EAC0-4125-BEAF-48D4861BE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5" name="Freeform 27">
                <a:extLst>
                  <a:ext uri="{FF2B5EF4-FFF2-40B4-BE49-F238E27FC236}">
                    <a16:creationId xmlns:a16="http://schemas.microsoft.com/office/drawing/2014/main" id="{90EF503E-0E60-484F-8786-498B52448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6" name="Freeform 28">
                <a:extLst>
                  <a:ext uri="{FF2B5EF4-FFF2-40B4-BE49-F238E27FC236}">
                    <a16:creationId xmlns:a16="http://schemas.microsoft.com/office/drawing/2014/main" id="{BAEB64C1-8AA2-4861-8AFD-01864EF23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7" name="Freeform 29">
                <a:extLst>
                  <a:ext uri="{FF2B5EF4-FFF2-40B4-BE49-F238E27FC236}">
                    <a16:creationId xmlns:a16="http://schemas.microsoft.com/office/drawing/2014/main" id="{7B868A5A-03B3-474C-AB72-31AB04835E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8" name="Freeform 30">
                <a:extLst>
                  <a:ext uri="{FF2B5EF4-FFF2-40B4-BE49-F238E27FC236}">
                    <a16:creationId xmlns:a16="http://schemas.microsoft.com/office/drawing/2014/main" id="{C09ACD48-1E0F-4BCB-9028-0B79C43DE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9" name="Freeform 31">
                <a:extLst>
                  <a:ext uri="{FF2B5EF4-FFF2-40B4-BE49-F238E27FC236}">
                    <a16:creationId xmlns:a16="http://schemas.microsoft.com/office/drawing/2014/main" id="{B5D4FF3D-341E-4DFE-B4CD-9916246F59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grpSp>
          <p:nvGrpSpPr>
            <p:cNvPr id="272" name="Group 271">
              <a:extLst>
                <a:ext uri="{FF2B5EF4-FFF2-40B4-BE49-F238E27FC236}">
                  <a16:creationId xmlns:a16="http://schemas.microsoft.com/office/drawing/2014/main" id="{3E7B0719-8F32-457D-83EB-E0A00622B4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73" name="Freeform 32">
                <a:extLst>
                  <a:ext uri="{FF2B5EF4-FFF2-40B4-BE49-F238E27FC236}">
                    <a16:creationId xmlns:a16="http://schemas.microsoft.com/office/drawing/2014/main" id="{E056FF60-EFE3-4685-95A1-AEDB7F562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4" name="Freeform 33">
                <a:extLst>
                  <a:ext uri="{FF2B5EF4-FFF2-40B4-BE49-F238E27FC236}">
                    <a16:creationId xmlns:a16="http://schemas.microsoft.com/office/drawing/2014/main" id="{5E9EA8FB-5CA0-4030-853C-54B4993049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5" name="Freeform 34">
                <a:extLst>
                  <a:ext uri="{FF2B5EF4-FFF2-40B4-BE49-F238E27FC236}">
                    <a16:creationId xmlns:a16="http://schemas.microsoft.com/office/drawing/2014/main" id="{387B387A-44A6-42A0-BACA-71AC19FCA0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6" name="Freeform 35">
                <a:extLst>
                  <a:ext uri="{FF2B5EF4-FFF2-40B4-BE49-F238E27FC236}">
                    <a16:creationId xmlns:a16="http://schemas.microsoft.com/office/drawing/2014/main" id="{4424F11E-20C0-4CFE-BE79-CDE4469FE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7" name="Freeform 36">
                <a:extLst>
                  <a:ext uri="{FF2B5EF4-FFF2-40B4-BE49-F238E27FC236}">
                    <a16:creationId xmlns:a16="http://schemas.microsoft.com/office/drawing/2014/main" id="{7BEDF974-EB25-4769-BDD6-F16430FF2C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8" name="Freeform 37">
                <a:extLst>
                  <a:ext uri="{FF2B5EF4-FFF2-40B4-BE49-F238E27FC236}">
                    <a16:creationId xmlns:a16="http://schemas.microsoft.com/office/drawing/2014/main" id="{7AD36026-D842-4FF4-905B-CEA8481F5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9" name="Freeform 38">
                <a:extLst>
                  <a:ext uri="{FF2B5EF4-FFF2-40B4-BE49-F238E27FC236}">
                    <a16:creationId xmlns:a16="http://schemas.microsoft.com/office/drawing/2014/main" id="{5EBAAB58-B39B-410E-97BA-4D33B0A9C0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0" name="Freeform 39">
                <a:extLst>
                  <a:ext uri="{FF2B5EF4-FFF2-40B4-BE49-F238E27FC236}">
                    <a16:creationId xmlns:a16="http://schemas.microsoft.com/office/drawing/2014/main" id="{57F900A9-A201-4C4D-9229-14F784AECE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1" name="Freeform 40">
                <a:extLst>
                  <a:ext uri="{FF2B5EF4-FFF2-40B4-BE49-F238E27FC236}">
                    <a16:creationId xmlns:a16="http://schemas.microsoft.com/office/drawing/2014/main" id="{EFF4B280-5D63-4917-8757-8088E70BA2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2" name="Rectangle 41">
                <a:extLst>
                  <a:ext uri="{FF2B5EF4-FFF2-40B4-BE49-F238E27FC236}">
                    <a16:creationId xmlns:a16="http://schemas.microsoft.com/office/drawing/2014/main" id="{9CD67EA3-2BB1-4AE4-AFF9-BE18B6161B6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grpSp>
      </p:grpSp>
      <p:sp>
        <p:nvSpPr>
          <p:cNvPr id="262" name="Google Shape;262;p41"/>
          <p:cNvSpPr txBox="1">
            <a:spLocks noGrp="1"/>
          </p:cNvSpPr>
          <p:nvPr>
            <p:ph type="title"/>
          </p:nvPr>
        </p:nvSpPr>
        <p:spPr>
          <a:xfrm>
            <a:off x="5532055" y="237518"/>
            <a:ext cx="6188402" cy="1478570"/>
          </a:xfrm>
          <a:prstGeom prst="rect">
            <a:avLst/>
          </a:prstGeom>
        </p:spPr>
        <p:txBody>
          <a:bodyPr spcFirstLastPara="1" vert="horz" lIns="91440" tIns="45720" rIns="91440" bIns="45720" rtlCol="0" anchor="ctr" anchorCtr="0">
            <a:normAutofit/>
          </a:bodyPr>
          <a:lstStyle/>
          <a:p>
            <a:pPr>
              <a:spcBef>
                <a:spcPct val="0"/>
              </a:spcBef>
            </a:pPr>
            <a:r>
              <a:rPr lang="en-US">
                <a:solidFill>
                  <a:schemeClr val="bg1"/>
                </a:solidFill>
              </a:rPr>
              <a:t>B&amp;L APTHERA Lens</a:t>
            </a:r>
          </a:p>
        </p:txBody>
      </p:sp>
      <p:pic>
        <p:nvPicPr>
          <p:cNvPr id="3" name="Picture 3" descr="Icon&#10;&#10;Description automatically generated">
            <a:extLst>
              <a:ext uri="{FF2B5EF4-FFF2-40B4-BE49-F238E27FC236}">
                <a16:creationId xmlns:a16="http://schemas.microsoft.com/office/drawing/2014/main" id="{EB0A40A6-E41C-5825-D5EE-437614F6B6BE}"/>
              </a:ext>
            </a:extLst>
          </p:cNvPr>
          <p:cNvPicPr>
            <a:picLocks noChangeAspect="1"/>
          </p:cNvPicPr>
          <p:nvPr/>
        </p:nvPicPr>
        <p:blipFill>
          <a:blip r:embed="rId5"/>
          <a:stretch>
            <a:fillRect/>
          </a:stretch>
        </p:blipFill>
        <p:spPr>
          <a:xfrm>
            <a:off x="2325604" y="5160532"/>
            <a:ext cx="1172869" cy="1702088"/>
          </a:xfrm>
          <a:prstGeom prst="rect">
            <a:avLst/>
          </a:prstGeom>
        </p:spPr>
      </p:pic>
      <p:pic>
        <p:nvPicPr>
          <p:cNvPr id="2" name="Picture 2" descr="A picture containing text&#10;&#10;Description automatically generated">
            <a:extLst>
              <a:ext uri="{FF2B5EF4-FFF2-40B4-BE49-F238E27FC236}">
                <a16:creationId xmlns:a16="http://schemas.microsoft.com/office/drawing/2014/main" id="{6768946D-E3F4-D360-EFAA-858B31E61CA7}"/>
              </a:ext>
            </a:extLst>
          </p:cNvPr>
          <p:cNvPicPr>
            <a:picLocks noChangeAspect="1"/>
          </p:cNvPicPr>
          <p:nvPr/>
        </p:nvPicPr>
        <p:blipFill>
          <a:blip r:embed="rId6"/>
          <a:stretch>
            <a:fillRect/>
          </a:stretch>
        </p:blipFill>
        <p:spPr>
          <a:xfrm>
            <a:off x="723206" y="1155576"/>
            <a:ext cx="4669019" cy="3752272"/>
          </a:xfrm>
          <a:prstGeom prst="rect">
            <a:avLst/>
          </a:prstGeom>
        </p:spPr>
      </p:pic>
      <p:sp>
        <p:nvSpPr>
          <p:cNvPr id="263" name="Google Shape;263;p41"/>
          <p:cNvSpPr txBox="1">
            <a:spLocks noGrp="1"/>
          </p:cNvSpPr>
          <p:nvPr>
            <p:ph type="body" idx="1"/>
          </p:nvPr>
        </p:nvSpPr>
        <p:spPr>
          <a:xfrm>
            <a:off x="5128643" y="1565929"/>
            <a:ext cx="6782313" cy="4942448"/>
          </a:xfrm>
          <a:prstGeom prst="rect">
            <a:avLst/>
          </a:prstGeom>
        </p:spPr>
        <p:txBody>
          <a:bodyPr spcFirstLastPara="1" vert="horz" wrap="square" lIns="91440" tIns="45720" rIns="91440" bIns="45720" rtlCol="0" anchor="t" anchorCtr="0">
            <a:noAutofit/>
          </a:bodyPr>
          <a:lstStyle/>
          <a:p>
            <a:pPr marL="608965" indent="-228600">
              <a:lnSpc>
                <a:spcPct val="110000"/>
              </a:lnSpc>
              <a:spcAft>
                <a:spcPts val="600"/>
              </a:spcAft>
              <a:buSzPct val="125000"/>
              <a:buFont typeface="Arial" panose="020B0604020202020204" pitchFamily="34" charset="0"/>
              <a:buChar char="•"/>
            </a:pPr>
            <a:r>
              <a:rPr lang="en-US" sz="2000" dirty="0"/>
              <a:t>Extended depth of focus</a:t>
            </a:r>
          </a:p>
          <a:p>
            <a:pPr marL="608965" indent="-228600">
              <a:lnSpc>
                <a:spcPct val="110000"/>
              </a:lnSpc>
              <a:spcAft>
                <a:spcPts val="600"/>
              </a:spcAft>
              <a:buSzPct val="125000"/>
              <a:buFont typeface="Arial" panose="020B0604020202020204" pitchFamily="34" charset="0"/>
              <a:buChar char="•"/>
            </a:pPr>
            <a:endParaRPr lang="en-US" sz="2000" dirty="0"/>
          </a:p>
          <a:p>
            <a:pPr marL="608965" indent="-228600">
              <a:lnSpc>
                <a:spcPct val="110000"/>
              </a:lnSpc>
              <a:spcAft>
                <a:spcPts val="600"/>
              </a:spcAft>
              <a:buSzPct val="125000"/>
              <a:buFont typeface="Arial" panose="020B0604020202020204" pitchFamily="34" charset="0"/>
              <a:buChar char="•"/>
            </a:pPr>
            <a:r>
              <a:rPr lang="en-US" sz="2000" dirty="0"/>
              <a:t>Small aperture mitigates the effects of presbyopia and lessen the impact of corneal aberrations in cataract patients, improving vision in eyes with corneal irregularities, scars, or iris damage</a:t>
            </a:r>
          </a:p>
          <a:p>
            <a:pPr marL="608965" indent="-228600">
              <a:lnSpc>
                <a:spcPct val="110000"/>
              </a:lnSpc>
              <a:spcAft>
                <a:spcPts val="600"/>
              </a:spcAft>
              <a:buSzPct val="125000"/>
              <a:buFont typeface="Arial" panose="020B0604020202020204" pitchFamily="34" charset="0"/>
              <a:buChar char="•"/>
            </a:pPr>
            <a:endParaRPr lang="en-US" sz="2000" dirty="0"/>
          </a:p>
          <a:p>
            <a:pPr marL="608965" indent="-228600">
              <a:lnSpc>
                <a:spcPct val="110000"/>
              </a:lnSpc>
              <a:spcAft>
                <a:spcPts val="600"/>
              </a:spcAft>
              <a:buSzPct val="125000"/>
              <a:buFont typeface="Arial" panose="020B0604020202020204" pitchFamily="34" charset="0"/>
              <a:buChar char="•"/>
            </a:pPr>
            <a:r>
              <a:rPr lang="en-US" sz="2000" dirty="0"/>
              <a:t>The wavefront-filtering, small aperture design, channels central light rays to the retina and filters out stray and unfocused peripheral light that degrades image quality. Minimizing the impact of corneal aberrations, providing an increased range of vision from far to near with more than 2.5D of extended depth of focus</a:t>
            </a:r>
          </a:p>
        </p:txBody>
      </p:sp>
    </p:spTree>
    <p:extLst>
      <p:ext uri="{BB962C8B-B14F-4D97-AF65-F5344CB8AC3E}">
        <p14:creationId xmlns:p14="http://schemas.microsoft.com/office/powerpoint/2010/main" val="26029862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CC892AB0-7D6D-4FC9-9105-0CB427161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807353E4-FA19-40CB-8AF8-3A8E6704B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54" name="Freeform 35">
              <a:extLst>
                <a:ext uri="{FF2B5EF4-FFF2-40B4-BE49-F238E27FC236}">
                  <a16:creationId xmlns:a16="http://schemas.microsoft.com/office/drawing/2014/main" id="{697D009D-8E70-460A-BE57-321BB076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55" name="Freeform 36">
              <a:extLst>
                <a:ext uri="{FF2B5EF4-FFF2-40B4-BE49-F238E27FC236}">
                  <a16:creationId xmlns:a16="http://schemas.microsoft.com/office/drawing/2014/main" id="{D0001F35-F282-403E-8D08-0D204D851F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56" name="Freeform 38">
              <a:extLst>
                <a:ext uri="{FF2B5EF4-FFF2-40B4-BE49-F238E27FC236}">
                  <a16:creationId xmlns:a16="http://schemas.microsoft.com/office/drawing/2014/main" id="{3F8A69A2-2D15-40CD-8C14-A18643ABA5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57" name="Freeform 39">
              <a:extLst>
                <a:ext uri="{FF2B5EF4-FFF2-40B4-BE49-F238E27FC236}">
                  <a16:creationId xmlns:a16="http://schemas.microsoft.com/office/drawing/2014/main" id="{B665CA2A-9D55-4786-9343-EB466726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58" name="Freeform 40">
              <a:extLst>
                <a:ext uri="{FF2B5EF4-FFF2-40B4-BE49-F238E27FC236}">
                  <a16:creationId xmlns:a16="http://schemas.microsoft.com/office/drawing/2014/main" id="{CEE9BD85-96DF-4CDF-BC0F-C4E46062B3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59" name="Rectangle 41">
              <a:extLst>
                <a:ext uri="{FF2B5EF4-FFF2-40B4-BE49-F238E27FC236}">
                  <a16:creationId xmlns:a16="http://schemas.microsoft.com/office/drawing/2014/main" id="{6BB6F5E5-6CA3-4B20-86A7-1174D6E71F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nvGrpSpPr>
          <p:cNvPr id="61" name="Group 60">
            <a:extLst>
              <a:ext uri="{FF2B5EF4-FFF2-40B4-BE49-F238E27FC236}">
                <a16:creationId xmlns:a16="http://schemas.microsoft.com/office/drawing/2014/main" id="{0328E69E-CE3D-4110-8BF7-AD3C0C10C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62" name="Freeform 32">
              <a:extLst>
                <a:ext uri="{FF2B5EF4-FFF2-40B4-BE49-F238E27FC236}">
                  <a16:creationId xmlns:a16="http://schemas.microsoft.com/office/drawing/2014/main" id="{30F84C80-9E12-4460-B88F-D03839F0C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63" name="Freeform 33">
              <a:extLst>
                <a:ext uri="{FF2B5EF4-FFF2-40B4-BE49-F238E27FC236}">
                  <a16:creationId xmlns:a16="http://schemas.microsoft.com/office/drawing/2014/main" id="{2F84C18C-5783-48FF-9DE0-FDA327CFC4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64" name="Freeform 34">
              <a:extLst>
                <a:ext uri="{FF2B5EF4-FFF2-40B4-BE49-F238E27FC236}">
                  <a16:creationId xmlns:a16="http://schemas.microsoft.com/office/drawing/2014/main" id="{08C6A855-346C-4589-9AD4-5E15BCBC7A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65" name="Freeform 37">
              <a:extLst>
                <a:ext uri="{FF2B5EF4-FFF2-40B4-BE49-F238E27FC236}">
                  <a16:creationId xmlns:a16="http://schemas.microsoft.com/office/drawing/2014/main" id="{7E64BEE6-1157-421C-A02A-47639E4D9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67" name="Group 66">
            <a:extLst>
              <a:ext uri="{FF2B5EF4-FFF2-40B4-BE49-F238E27FC236}">
                <a16:creationId xmlns:a16="http://schemas.microsoft.com/office/drawing/2014/main" id="{F64806C9-3599-45A7-BCFF-F762C54276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68" name="Freeform 32">
              <a:extLst>
                <a:ext uri="{FF2B5EF4-FFF2-40B4-BE49-F238E27FC236}">
                  <a16:creationId xmlns:a16="http://schemas.microsoft.com/office/drawing/2014/main" id="{41D6E755-9558-4CAA-8F56-469D231C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69" name="Freeform 33">
              <a:extLst>
                <a:ext uri="{FF2B5EF4-FFF2-40B4-BE49-F238E27FC236}">
                  <a16:creationId xmlns:a16="http://schemas.microsoft.com/office/drawing/2014/main" id="{8FCD41C4-606C-446C-8C81-6353C644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70" name="Freeform 34">
              <a:extLst>
                <a:ext uri="{FF2B5EF4-FFF2-40B4-BE49-F238E27FC236}">
                  <a16:creationId xmlns:a16="http://schemas.microsoft.com/office/drawing/2014/main" id="{274CFBE4-CEA6-4C81-BB1E-83E1896771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1" name="Freeform 37">
              <a:extLst>
                <a:ext uri="{FF2B5EF4-FFF2-40B4-BE49-F238E27FC236}">
                  <a16:creationId xmlns:a16="http://schemas.microsoft.com/office/drawing/2014/main" id="{24813D3D-7B30-42F2-9065-1B40F140C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73" name="Group 72">
            <a:extLst>
              <a:ext uri="{FF2B5EF4-FFF2-40B4-BE49-F238E27FC236}">
                <a16:creationId xmlns:a16="http://schemas.microsoft.com/office/drawing/2014/main" id="{1287AC97-A8E8-4B45-A50A-3057A88B40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74" name="Freeform 35">
              <a:extLst>
                <a:ext uri="{FF2B5EF4-FFF2-40B4-BE49-F238E27FC236}">
                  <a16:creationId xmlns:a16="http://schemas.microsoft.com/office/drawing/2014/main" id="{57D70AA8-D36C-4DF9-B7D7-4E2C9BEFD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75" name="Freeform 36">
              <a:extLst>
                <a:ext uri="{FF2B5EF4-FFF2-40B4-BE49-F238E27FC236}">
                  <a16:creationId xmlns:a16="http://schemas.microsoft.com/office/drawing/2014/main" id="{74D88556-8C5B-41AF-9FA0-92D2734708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76" name="Freeform 38">
              <a:extLst>
                <a:ext uri="{FF2B5EF4-FFF2-40B4-BE49-F238E27FC236}">
                  <a16:creationId xmlns:a16="http://schemas.microsoft.com/office/drawing/2014/main" id="{17E00558-8912-48C6-8202-D8A2D854B7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7" name="Freeform 39">
              <a:extLst>
                <a:ext uri="{FF2B5EF4-FFF2-40B4-BE49-F238E27FC236}">
                  <a16:creationId xmlns:a16="http://schemas.microsoft.com/office/drawing/2014/main" id="{7E4C092A-90EF-4870-97FC-C2D97FD2C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78" name="Freeform 40">
              <a:extLst>
                <a:ext uri="{FF2B5EF4-FFF2-40B4-BE49-F238E27FC236}">
                  <a16:creationId xmlns:a16="http://schemas.microsoft.com/office/drawing/2014/main" id="{0C8C091A-4902-4B98-BB6B-AF6FA1174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9" name="Rectangle 41">
              <a:extLst>
                <a:ext uri="{FF2B5EF4-FFF2-40B4-BE49-F238E27FC236}">
                  <a16:creationId xmlns:a16="http://schemas.microsoft.com/office/drawing/2014/main" id="{50C57AA3-5B6E-4C49-9AE3-D130A25404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sp>
        <p:nvSpPr>
          <p:cNvPr id="81" name="Rectangle 80">
            <a:extLst>
              <a:ext uri="{FF2B5EF4-FFF2-40B4-BE49-F238E27FC236}">
                <a16:creationId xmlns:a16="http://schemas.microsoft.com/office/drawing/2014/main" id="{6D29BE04-4454-4832-B83F-10D001BFF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 Diagonal Corner Rectangle 7">
            <a:extLst>
              <a:ext uri="{FF2B5EF4-FFF2-40B4-BE49-F238E27FC236}">
                <a16:creationId xmlns:a16="http://schemas.microsoft.com/office/drawing/2014/main" id="{98714CE9-3C2C-48E1-8B8F-CFB7735C4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9AC84-3D55-D935-B9C8-636230F7C32E}"/>
              </a:ext>
            </a:extLst>
          </p:cNvPr>
          <p:cNvSpPr>
            <a:spLocks noGrp="1"/>
          </p:cNvSpPr>
          <p:nvPr>
            <p:ph type="title"/>
          </p:nvPr>
        </p:nvSpPr>
        <p:spPr>
          <a:xfrm>
            <a:off x="1678298" y="-109393"/>
            <a:ext cx="9048219" cy="1092200"/>
          </a:xfrm>
        </p:spPr>
        <p:txBody>
          <a:bodyPr vert="horz" lIns="91440" tIns="45720" rIns="91440" bIns="45720" rtlCol="0" anchor="ctr">
            <a:normAutofit/>
          </a:bodyPr>
          <a:lstStyle/>
          <a:p>
            <a:pPr algn="ctr">
              <a:spcBef>
                <a:spcPct val="0"/>
              </a:spcBef>
            </a:pPr>
            <a:r>
              <a:rPr lang="en-US">
                <a:solidFill>
                  <a:srgbClr val="FFFFFF"/>
                </a:solidFill>
              </a:rPr>
              <a:t>AccuraSee</a:t>
            </a:r>
            <a:r>
              <a:rPr lang="en-US" b="0">
                <a:solidFill>
                  <a:srgbClr val="FFFFFF"/>
                </a:solidFill>
              </a:rPr>
              <a:t>™</a:t>
            </a:r>
            <a:endParaRPr lang="en-US">
              <a:solidFill>
                <a:srgbClr val="FFFFFF"/>
              </a:solidFill>
            </a:endParaRPr>
          </a:p>
        </p:txBody>
      </p:sp>
      <p:sp>
        <p:nvSpPr>
          <p:cNvPr id="3" name="Text Placeholder 2">
            <a:extLst>
              <a:ext uri="{FF2B5EF4-FFF2-40B4-BE49-F238E27FC236}">
                <a16:creationId xmlns:a16="http://schemas.microsoft.com/office/drawing/2014/main" id="{2A8BCAD6-70BF-0451-0EB7-57681E46C785}"/>
              </a:ext>
            </a:extLst>
          </p:cNvPr>
          <p:cNvSpPr>
            <a:spLocks noGrp="1"/>
          </p:cNvSpPr>
          <p:nvPr>
            <p:ph type="body" idx="1"/>
          </p:nvPr>
        </p:nvSpPr>
        <p:spPr>
          <a:xfrm>
            <a:off x="1577446" y="1359649"/>
            <a:ext cx="9048218" cy="4131355"/>
          </a:xfrm>
        </p:spPr>
        <p:txBody>
          <a:bodyPr spcFirstLastPara="1" vert="horz" wrap="square" lIns="91440" tIns="45720" rIns="91440" bIns="45720" rtlCol="0" anchor="ctr" anchorCtr="0">
            <a:noAutofit/>
          </a:bodyPr>
          <a:lstStyle/>
          <a:p>
            <a:pPr marL="608965" indent="-228600">
              <a:lnSpc>
                <a:spcPct val="110000"/>
              </a:lnSpc>
              <a:spcAft>
                <a:spcPts val="600"/>
              </a:spcAft>
              <a:buSzPct val="125000"/>
              <a:buFont typeface="Arial" panose="020B0604020202020204" pitchFamily="34" charset="0"/>
              <a:buChar char="•"/>
            </a:pPr>
            <a:r>
              <a:rPr lang="en-US" sz="1800" dirty="0">
                <a:solidFill>
                  <a:srgbClr val="FFFFFF"/>
                </a:solidFill>
              </a:rPr>
              <a:t> </a:t>
            </a:r>
            <a:r>
              <a:rPr lang="en-US" sz="1800" err="1">
                <a:solidFill>
                  <a:srgbClr val="FFFFFF"/>
                </a:solidFill>
              </a:rPr>
              <a:t>AccuraSee</a:t>
            </a:r>
            <a:r>
              <a:rPr lang="en-US" sz="1800" dirty="0">
                <a:solidFill>
                  <a:srgbClr val="FFFFFF"/>
                </a:solidFill>
              </a:rPr>
              <a:t>™ is an intraocular pseudophakic contact lens (IOPCL) used to improve near vision in patients with macular degeneration. </a:t>
            </a:r>
          </a:p>
          <a:p>
            <a:pPr marL="608965" indent="-228600">
              <a:lnSpc>
                <a:spcPct val="110000"/>
              </a:lnSpc>
              <a:spcAft>
                <a:spcPts val="600"/>
              </a:spcAft>
              <a:buSzPct val="125000"/>
              <a:buFont typeface="Arial" panose="020B0604020202020204" pitchFamily="34" charset="0"/>
              <a:buChar char="•"/>
            </a:pPr>
            <a:endParaRPr lang="en-US" sz="1800" dirty="0">
              <a:solidFill>
                <a:srgbClr val="FFFFFF"/>
              </a:solidFill>
            </a:endParaRPr>
          </a:p>
          <a:p>
            <a:pPr marL="608965" indent="-228600">
              <a:lnSpc>
                <a:spcPct val="110000"/>
              </a:lnSpc>
              <a:spcAft>
                <a:spcPts val="600"/>
              </a:spcAft>
              <a:buSzPct val="125000"/>
              <a:buFont typeface="Arial" panose="020B0604020202020204" pitchFamily="34" charset="0"/>
              <a:buChar char="•"/>
            </a:pPr>
            <a:r>
              <a:rPr lang="en-US" sz="1800" dirty="0">
                <a:solidFill>
                  <a:srgbClr val="FFFFFF"/>
                </a:solidFill>
              </a:rPr>
              <a:t>The </a:t>
            </a:r>
            <a:r>
              <a:rPr lang="en-US" sz="1800" err="1">
                <a:solidFill>
                  <a:srgbClr val="FFFFFF"/>
                </a:solidFill>
              </a:rPr>
              <a:t>AccuraSee</a:t>
            </a:r>
            <a:r>
              <a:rPr lang="en-US" sz="1800" dirty="0">
                <a:solidFill>
                  <a:srgbClr val="FFFFFF"/>
                </a:solidFill>
              </a:rPr>
              <a:t>™ lens implant is placed to help magnify images and allow patients to use parts of the retina that are not affected by macular degeneration. It is placed on top of an existing posterior chamber intraocular lens implant for patients who have had previous cataract surgery.</a:t>
            </a:r>
          </a:p>
          <a:p>
            <a:pPr marL="608965" indent="-228600">
              <a:lnSpc>
                <a:spcPct val="110000"/>
              </a:lnSpc>
              <a:spcAft>
                <a:spcPts val="600"/>
              </a:spcAft>
              <a:buSzPct val="125000"/>
              <a:buFont typeface="Arial" panose="020B0604020202020204" pitchFamily="34" charset="0"/>
              <a:buChar char="•"/>
            </a:pPr>
            <a:endParaRPr lang="en-US" sz="1800" dirty="0">
              <a:solidFill>
                <a:srgbClr val="FFFFFF"/>
              </a:solidFill>
            </a:endParaRPr>
          </a:p>
          <a:p>
            <a:pPr marL="608965" indent="-228600">
              <a:lnSpc>
                <a:spcPct val="110000"/>
              </a:lnSpc>
              <a:spcAft>
                <a:spcPts val="600"/>
              </a:spcAft>
              <a:buSzPct val="125000"/>
              <a:buFont typeface="Arial" panose="020B0604020202020204" pitchFamily="34" charset="0"/>
              <a:buChar char="•"/>
            </a:pPr>
            <a:r>
              <a:rPr lang="en-US" sz="1800" dirty="0">
                <a:solidFill>
                  <a:srgbClr val="FFFFFF"/>
                </a:solidFill>
              </a:rPr>
              <a:t>The </a:t>
            </a:r>
            <a:r>
              <a:rPr lang="en-US" sz="1800" err="1">
                <a:solidFill>
                  <a:srgbClr val="FFFFFF"/>
                </a:solidFill>
              </a:rPr>
              <a:t>AccuraSee</a:t>
            </a:r>
            <a:r>
              <a:rPr lang="en-US" sz="1800" dirty="0">
                <a:solidFill>
                  <a:srgbClr val="FFFFFF"/>
                </a:solidFill>
              </a:rPr>
              <a:t>™ IOPCL is under clinical investigation in the U.S. (approved IDE) for an early feasibility study (EFS). The intraocular pseudophakic contact lens (IOPCL) is an investigational device. Limited by Federal (or United States) law to investigational use. </a:t>
            </a:r>
          </a:p>
        </p:txBody>
      </p:sp>
    </p:spTree>
    <p:extLst>
      <p:ext uri="{BB962C8B-B14F-4D97-AF65-F5344CB8AC3E}">
        <p14:creationId xmlns:p14="http://schemas.microsoft.com/office/powerpoint/2010/main" val="2908210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A032-1A9E-6CE3-53FF-88A188ACED31}"/>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r>
              <a:rPr lang="en-US" sz="6000"/>
              <a:t>ClearView IOL</a:t>
            </a:r>
          </a:p>
        </p:txBody>
      </p:sp>
      <p:sp>
        <p:nvSpPr>
          <p:cNvPr id="3" name="Text Placeholder 2">
            <a:extLst>
              <a:ext uri="{FF2B5EF4-FFF2-40B4-BE49-F238E27FC236}">
                <a16:creationId xmlns:a16="http://schemas.microsoft.com/office/drawing/2014/main" id="{9395E962-326E-7787-4E9D-0E1B693B1DEE}"/>
              </a:ext>
            </a:extLst>
          </p:cNvPr>
          <p:cNvSpPr>
            <a:spLocks noGrp="1"/>
          </p:cNvSpPr>
          <p:nvPr>
            <p:ph type="body" sz="quarter" idx="13"/>
          </p:nvPr>
        </p:nvSpPr>
        <p:spPr>
          <a:xfrm>
            <a:off x="638881" y="1922561"/>
            <a:ext cx="10909643" cy="552659"/>
          </a:xfrm>
        </p:spPr>
        <p:txBody>
          <a:bodyPr vert="horz" lIns="91440" tIns="45720" rIns="91440" bIns="45720" rtlCol="0" anchor="ctr">
            <a:normAutofit/>
          </a:bodyPr>
          <a:lstStyle/>
          <a:p>
            <a:pPr marL="0" indent="0" algn="ctr">
              <a:lnSpc>
                <a:spcPct val="110000"/>
              </a:lnSpc>
              <a:spcBef>
                <a:spcPts val="1000"/>
              </a:spcBef>
              <a:buNone/>
            </a:pPr>
            <a:endParaRPr lang="en-US" sz="2400" b="1">
              <a:latin typeface="+mn-lt"/>
              <a:ea typeface="+mn-ea"/>
              <a:cs typeface="+mn-cs"/>
            </a:endParaRPr>
          </a:p>
        </p:txBody>
      </p:sp>
      <p:pic>
        <p:nvPicPr>
          <p:cNvPr id="4" name="Picture 3">
            <a:extLst>
              <a:ext uri="{FF2B5EF4-FFF2-40B4-BE49-F238E27FC236}">
                <a16:creationId xmlns:a16="http://schemas.microsoft.com/office/drawing/2014/main" id="{EAC77123-A9AE-D35F-EC68-6F2B6BC483B6}"/>
              </a:ext>
            </a:extLst>
          </p:cNvPr>
          <p:cNvPicPr>
            <a:picLocks noChangeAspect="1"/>
          </p:cNvPicPr>
          <p:nvPr/>
        </p:nvPicPr>
        <p:blipFill>
          <a:blip r:embed="rId2"/>
          <a:stretch>
            <a:fillRect/>
          </a:stretch>
        </p:blipFill>
        <p:spPr>
          <a:xfrm>
            <a:off x="3349932" y="2736283"/>
            <a:ext cx="5875672" cy="3205984"/>
          </a:xfrm>
          <a:prstGeom prst="rect">
            <a:avLst/>
          </a:prstGeom>
        </p:spPr>
      </p:pic>
    </p:spTree>
    <p:extLst>
      <p:ext uri="{BB962C8B-B14F-4D97-AF65-F5344CB8AC3E}">
        <p14:creationId xmlns:p14="http://schemas.microsoft.com/office/powerpoint/2010/main" val="1605088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42B4-434D-E963-74E8-C894B04EFDE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F0E44C0-E380-E061-7057-F3699F6C9211}"/>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C4C7F6DB-85E2-791C-C445-2319F9D46A3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F8BA80E0-B07A-E375-4016-72A076D9E79C}"/>
              </a:ext>
            </a:extLst>
          </p:cNvPr>
          <p:cNvSpPr/>
          <p:nvPr/>
        </p:nvSpPr>
        <p:spPr>
          <a:xfrm>
            <a:off x="10771271" y="6395844"/>
            <a:ext cx="1325497" cy="3756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12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D83C-F051-77B2-FB7E-E446402D2D0D}"/>
              </a:ext>
            </a:extLst>
          </p:cNvPr>
          <p:cNvSpPr>
            <a:spLocks noGrp="1"/>
          </p:cNvSpPr>
          <p:nvPr>
            <p:ph type="title"/>
          </p:nvPr>
        </p:nvSpPr>
        <p:spPr>
          <a:xfrm>
            <a:off x="848642" y="791595"/>
            <a:ext cx="5147108" cy="1848706"/>
          </a:xfrm>
        </p:spPr>
        <p:txBody>
          <a:bodyPr vert="horz" lIns="91440" tIns="45720" rIns="91440" bIns="45720" rtlCol="0" anchor="t">
            <a:normAutofit/>
          </a:bodyPr>
          <a:lstStyle/>
          <a:p>
            <a:r>
              <a:rPr lang="en-US" sz="3200" b="1">
                <a:latin typeface="Calibri"/>
                <a:cs typeface="Calibri"/>
              </a:rPr>
              <a:t>Light Adjustable Lens (LAL)</a:t>
            </a:r>
            <a:endParaRPr lang="en-US" sz="3200">
              <a:latin typeface="Calibri"/>
              <a:cs typeface="Calibri"/>
            </a:endParaRPr>
          </a:p>
        </p:txBody>
      </p:sp>
      <p:sp>
        <p:nvSpPr>
          <p:cNvPr id="6" name="Text Placeholder 5">
            <a:extLst>
              <a:ext uri="{FF2B5EF4-FFF2-40B4-BE49-F238E27FC236}">
                <a16:creationId xmlns:a16="http://schemas.microsoft.com/office/drawing/2014/main" id="{D13812E6-208D-1BAC-627C-FD479C761D74}"/>
              </a:ext>
            </a:extLst>
          </p:cNvPr>
          <p:cNvSpPr>
            <a:spLocks noGrp="1"/>
          </p:cNvSpPr>
          <p:nvPr>
            <p:ph type="body" sz="quarter" idx="13"/>
          </p:nvPr>
        </p:nvSpPr>
        <p:spPr>
          <a:xfrm>
            <a:off x="459459" y="2067367"/>
            <a:ext cx="4953585" cy="4086744"/>
          </a:xfrm>
        </p:spPr>
        <p:txBody>
          <a:bodyPr vert="horz" lIns="91440" tIns="45720" rIns="91440" bIns="45720" rtlCol="0" anchor="t">
            <a:normAutofit/>
          </a:bodyPr>
          <a:lstStyle/>
          <a:p>
            <a:pPr marL="233045" indent="-228600">
              <a:lnSpc>
                <a:spcPct val="90000"/>
              </a:lnSpc>
              <a:spcBef>
                <a:spcPts val="0"/>
              </a:spcBef>
              <a:spcAft>
                <a:spcPts val="600"/>
              </a:spcAft>
              <a:buFont typeface="Arial" panose="020B0604020202020204" pitchFamily="34" charset="0"/>
              <a:buChar char="•"/>
            </a:pPr>
            <a:r>
              <a:rPr lang="en-US" sz="2000" dirty="0">
                <a:latin typeface="Calibri"/>
                <a:ea typeface="+mn-ea"/>
                <a:cs typeface="Calibri"/>
              </a:rPr>
              <a:t>The Light Adjustable Lens (LAL) is the only IOL that enables the doctor to   trial, and then customize the patient's vision after cataract surgery.</a:t>
            </a:r>
          </a:p>
          <a:p>
            <a:pPr marL="228600" indent="-228600">
              <a:spcBef>
                <a:spcPts val="0"/>
              </a:spcBef>
              <a:spcAft>
                <a:spcPts val="0"/>
              </a:spcAft>
              <a:buFont typeface="Arial" panose="020B0604020202020204" pitchFamily="34" charset="0"/>
              <a:buChar char="•"/>
            </a:pPr>
            <a:endParaRPr lang="en-US" sz="1800" dirty="0">
              <a:latin typeface="Verdana"/>
              <a:ea typeface="Verdana"/>
              <a:cs typeface="Calibri"/>
            </a:endParaRPr>
          </a:p>
          <a:p>
            <a:pPr marL="233045" indent="-228600">
              <a:lnSpc>
                <a:spcPct val="90000"/>
              </a:lnSpc>
              <a:spcBef>
                <a:spcPts val="0"/>
              </a:spcBef>
              <a:spcAft>
                <a:spcPts val="600"/>
              </a:spcAft>
              <a:buFont typeface="Arial" panose="020B0604020202020204" pitchFamily="34" charset="0"/>
              <a:buChar char="•"/>
            </a:pPr>
            <a:endParaRPr lang="en-US" sz="2000" dirty="0">
              <a:latin typeface="Calibri"/>
              <a:ea typeface="Calibri"/>
              <a:cs typeface="Calibri"/>
            </a:endParaRPr>
          </a:p>
          <a:p>
            <a:pPr marL="151765" indent="-228600">
              <a:lnSpc>
                <a:spcPct val="90000"/>
              </a:lnSpc>
              <a:spcBef>
                <a:spcPts val="0"/>
              </a:spcBef>
              <a:spcAft>
                <a:spcPts val="600"/>
              </a:spcAft>
              <a:buFont typeface="Arial" panose="020B0604020202020204" pitchFamily="34" charset="0"/>
              <a:buChar char="•"/>
            </a:pPr>
            <a:endParaRPr lang="en-US" sz="2000">
              <a:latin typeface="Calibri"/>
              <a:ea typeface="Calibri"/>
              <a:cs typeface="Calibri"/>
            </a:endParaRPr>
          </a:p>
          <a:p>
            <a:pPr marL="4445" indent="0">
              <a:lnSpc>
                <a:spcPct val="90000"/>
              </a:lnSpc>
              <a:spcBef>
                <a:spcPts val="0"/>
              </a:spcBef>
              <a:spcAft>
                <a:spcPts val="600"/>
              </a:spcAft>
              <a:buNone/>
            </a:pPr>
            <a:endParaRPr lang="en-US" sz="2000" dirty="0">
              <a:latin typeface="Calibri"/>
              <a:ea typeface="Calibri"/>
              <a:cs typeface="Calibri"/>
            </a:endParaRPr>
          </a:p>
          <a:p>
            <a:pPr marL="233045" indent="-228600">
              <a:lnSpc>
                <a:spcPct val="90000"/>
              </a:lnSpc>
              <a:spcBef>
                <a:spcPts val="0"/>
              </a:spcBef>
              <a:spcAft>
                <a:spcPts val="600"/>
              </a:spcAft>
              <a:buFont typeface="Arial" panose="020B0604020202020204" pitchFamily="34" charset="0"/>
              <a:buChar char="•"/>
            </a:pPr>
            <a:endParaRPr lang="en-US" sz="2000" dirty="0">
              <a:latin typeface="Calibri"/>
              <a:ea typeface="Calibri"/>
              <a:cs typeface="Calibri"/>
            </a:endParaRPr>
          </a:p>
        </p:txBody>
      </p:sp>
      <p:pic>
        <p:nvPicPr>
          <p:cNvPr id="9" name="Picture 8" descr="Camera lens">
            <a:extLst>
              <a:ext uri="{FF2B5EF4-FFF2-40B4-BE49-F238E27FC236}">
                <a16:creationId xmlns:a16="http://schemas.microsoft.com/office/drawing/2014/main" id="{24F07F8E-33AF-73F0-6966-868A6EE9A19F}"/>
              </a:ext>
            </a:extLst>
          </p:cNvPr>
          <p:cNvPicPr>
            <a:picLocks noChangeAspect="1"/>
          </p:cNvPicPr>
          <p:nvPr/>
        </p:nvPicPr>
        <p:blipFill rotWithShape="1">
          <a:blip r:embed="rId2"/>
          <a:srcRect l="4455" r="28173" b="-1"/>
          <a:stretch/>
        </p:blipFill>
        <p:spPr>
          <a:xfrm>
            <a:off x="6096000" y="838013"/>
            <a:ext cx="5234538" cy="5186267"/>
          </a:xfrm>
          <a:prstGeom prst="rect">
            <a:avLst/>
          </a:prstGeom>
        </p:spPr>
      </p:pic>
      <p:sp>
        <p:nvSpPr>
          <p:cNvPr id="3" name="Date Placeholder 2">
            <a:extLst>
              <a:ext uri="{FF2B5EF4-FFF2-40B4-BE49-F238E27FC236}">
                <a16:creationId xmlns:a16="http://schemas.microsoft.com/office/drawing/2014/main" id="{567025BD-EB7D-6D62-E599-65D9DEE57BD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lgn="l">
              <a:spcAft>
                <a:spcPts val="600"/>
              </a:spcAft>
              <a:defRPr/>
            </a:pPr>
            <a:fld id="{254D7DB4-6693-D740-8BFD-3A24CBBC1F69}" type="datetime4">
              <a:rPr lang="en-US" sz="1200">
                <a:solidFill>
                  <a:prstClr val="black">
                    <a:tint val="75000"/>
                  </a:prstClr>
                </a:solidFill>
                <a:latin typeface="Calibri" panose="020F0502020204030204"/>
                <a:ea typeface="+mn-ea"/>
                <a:cs typeface="+mn-cs"/>
              </a:rPr>
              <a:pPr algn="l">
                <a:spcAft>
                  <a:spcPts val="600"/>
                </a:spcAft>
                <a:defRPr/>
              </a:pPr>
              <a:t>March 18, 2026</a:t>
            </a:fld>
            <a:r>
              <a:rPr lang="en-US" sz="1200">
                <a:solidFill>
                  <a:prstClr val="black">
                    <a:tint val="75000"/>
                  </a:prstClr>
                </a:solidFill>
                <a:latin typeface="Calibri" panose="020F0502020204030204"/>
                <a:ea typeface="+mn-ea"/>
                <a:cs typeface="+mn-cs"/>
              </a:rPr>
              <a:t> </a:t>
            </a:r>
          </a:p>
        </p:txBody>
      </p:sp>
      <p:sp>
        <p:nvSpPr>
          <p:cNvPr id="4" name="Footer Placeholder 3">
            <a:extLst>
              <a:ext uri="{FF2B5EF4-FFF2-40B4-BE49-F238E27FC236}">
                <a16:creationId xmlns:a16="http://schemas.microsoft.com/office/drawing/2014/main" id="{93439D1F-8A1A-8659-2CCD-69E7FCB191E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sz="1200" kern="1200">
                <a:solidFill>
                  <a:prstClr val="black">
                    <a:tint val="75000"/>
                  </a:prstClr>
                </a:solidFill>
                <a:latin typeface="Calibri" panose="020F0502020204030204"/>
                <a:ea typeface="+mn-ea"/>
                <a:cs typeface="+mn-cs"/>
              </a:rPr>
              <a:t>Confidential and Proprietary Information</a:t>
            </a:r>
          </a:p>
        </p:txBody>
      </p:sp>
      <p:sp>
        <p:nvSpPr>
          <p:cNvPr id="5" name="Slide Number Placeholder 4">
            <a:extLst>
              <a:ext uri="{FF2B5EF4-FFF2-40B4-BE49-F238E27FC236}">
                <a16:creationId xmlns:a16="http://schemas.microsoft.com/office/drawing/2014/main" id="{67D0F98A-5D79-721B-DF6D-F5E5843B9C6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7D18189B-67DE-1349-AF54-41166DE9A0AF}" type="slidenum">
              <a:rPr lang="en-US" sz="1200">
                <a:solidFill>
                  <a:prstClr val="black">
                    <a:tint val="75000"/>
                  </a:prstClr>
                </a:solidFill>
                <a:latin typeface="Calibri" panose="020F0502020204030204"/>
                <a:ea typeface="+mn-ea"/>
                <a:cs typeface="+mn-cs"/>
              </a:rPr>
              <a:pPr algn="r">
                <a:spcAft>
                  <a:spcPts val="600"/>
                </a:spcAft>
                <a:defRPr/>
              </a:pPr>
              <a:t>35</a:t>
            </a:fld>
            <a:endParaRPr lang="en-US" sz="1200">
              <a:solidFill>
                <a:prstClr val="black">
                  <a:tint val="75000"/>
                </a:prstClr>
              </a:solidFill>
              <a:latin typeface="Calibri" panose="020F0502020204030204"/>
              <a:ea typeface="+mn-ea"/>
              <a:cs typeface="+mn-cs"/>
            </a:endParaRPr>
          </a:p>
        </p:txBody>
      </p:sp>
      <p:sp>
        <p:nvSpPr>
          <p:cNvPr id="7" name="TextBox 6">
            <a:extLst>
              <a:ext uri="{FF2B5EF4-FFF2-40B4-BE49-F238E27FC236}">
                <a16:creationId xmlns:a16="http://schemas.microsoft.com/office/drawing/2014/main" id="{A89D37AE-9A5E-B90B-9ADB-C910E84D24C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Verdana"/>
            </a:endParaRPr>
          </a:p>
        </p:txBody>
      </p:sp>
      <p:sp>
        <p:nvSpPr>
          <p:cNvPr id="8" name="Rectangle 7">
            <a:extLst>
              <a:ext uri="{FF2B5EF4-FFF2-40B4-BE49-F238E27FC236}">
                <a16:creationId xmlns:a16="http://schemas.microsoft.com/office/drawing/2014/main" id="{409B8B8B-3E2A-2C0D-B6B8-C12B09F1D4B0}"/>
              </a:ext>
            </a:extLst>
          </p:cNvPr>
          <p:cNvSpPr/>
          <p:nvPr/>
        </p:nvSpPr>
        <p:spPr>
          <a:xfrm>
            <a:off x="849690" y="6355694"/>
            <a:ext cx="10507202" cy="3696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4438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9A9C-EF45-F1C9-704C-015DD75B97ED}"/>
              </a:ext>
            </a:extLst>
          </p:cNvPr>
          <p:cNvSpPr>
            <a:spLocks noGrp="1"/>
          </p:cNvSpPr>
          <p:nvPr>
            <p:ph type="title"/>
          </p:nvPr>
        </p:nvSpPr>
        <p:spPr>
          <a:xfrm>
            <a:off x="1252026" y="-44091"/>
            <a:ext cx="9905998" cy="1478570"/>
          </a:xfrm>
        </p:spPr>
        <p:txBody>
          <a:bodyPr/>
          <a:lstStyle/>
          <a:p>
            <a:r>
              <a:rPr lang="en-US" dirty="0"/>
              <a:t>                              Pupil size</a:t>
            </a:r>
          </a:p>
        </p:txBody>
      </p:sp>
      <p:sp>
        <p:nvSpPr>
          <p:cNvPr id="3" name="Content Placeholder 2">
            <a:extLst>
              <a:ext uri="{FF2B5EF4-FFF2-40B4-BE49-F238E27FC236}">
                <a16:creationId xmlns:a16="http://schemas.microsoft.com/office/drawing/2014/main" id="{EB326188-9A95-2F78-06C8-BDD8217CDD06}"/>
              </a:ext>
            </a:extLst>
          </p:cNvPr>
          <p:cNvSpPr>
            <a:spLocks noGrp="1"/>
          </p:cNvSpPr>
          <p:nvPr>
            <p:ph idx="1"/>
          </p:nvPr>
        </p:nvSpPr>
        <p:spPr>
          <a:xfrm>
            <a:off x="1143000" y="1434479"/>
            <a:ext cx="9905999" cy="3541714"/>
          </a:xfrm>
        </p:spPr>
        <p:txBody>
          <a:bodyPr>
            <a:normAutofit fontScale="92500"/>
          </a:bodyPr>
          <a:lstStyle/>
          <a:p>
            <a:r>
              <a:rPr lang="en-US" dirty="0"/>
              <a:t>The pupil size is important for multifocal and aperture-type lenses. If a patient’s pupil is smaller than the central zone of the optic, the patient may not get as much effect from the IOL’s multifocality, depending on the type of lens. Knowing the pupil size helps in the decision making process.</a:t>
            </a:r>
          </a:p>
          <a:p>
            <a:pPr marL="0" indent="0">
              <a:buNone/>
            </a:pPr>
            <a:endParaRPr lang="en-US" dirty="0"/>
          </a:p>
          <a:p>
            <a:r>
              <a:rPr lang="en-US" dirty="0"/>
              <a:t>For LAL, patients need a pupil size of about 6 mm or more. Having adequate pupil size with the LAL is important for adjusting the entire surface area of the lens.</a:t>
            </a:r>
          </a:p>
        </p:txBody>
      </p:sp>
    </p:spTree>
    <p:extLst>
      <p:ext uri="{BB962C8B-B14F-4D97-AF65-F5344CB8AC3E}">
        <p14:creationId xmlns:p14="http://schemas.microsoft.com/office/powerpoint/2010/main" val="297003613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4F84-DBA7-D75F-F414-09E6C00C0F06}"/>
              </a:ext>
            </a:extLst>
          </p:cNvPr>
          <p:cNvSpPr>
            <a:spLocks noGrp="1"/>
          </p:cNvSpPr>
          <p:nvPr>
            <p:ph type="title"/>
          </p:nvPr>
        </p:nvSpPr>
        <p:spPr>
          <a:xfrm>
            <a:off x="2097740" y="253253"/>
            <a:ext cx="11315700" cy="801688"/>
          </a:xfrm>
        </p:spPr>
        <p:txBody>
          <a:bodyPr>
            <a:normAutofit/>
          </a:bodyPr>
          <a:lstStyle/>
          <a:p>
            <a:r>
              <a:rPr lang="en-US" b="1" dirty="0"/>
              <a:t>Who Would Benefit from LAL?</a:t>
            </a:r>
          </a:p>
        </p:txBody>
      </p:sp>
      <p:sp>
        <p:nvSpPr>
          <p:cNvPr id="3" name="Text Placeholder 2">
            <a:extLst>
              <a:ext uri="{FF2B5EF4-FFF2-40B4-BE49-F238E27FC236}">
                <a16:creationId xmlns:a16="http://schemas.microsoft.com/office/drawing/2014/main" id="{27B48790-A97E-B802-B099-3A5D71535C16}"/>
              </a:ext>
            </a:extLst>
          </p:cNvPr>
          <p:cNvSpPr>
            <a:spLocks noGrp="1"/>
          </p:cNvSpPr>
          <p:nvPr>
            <p:ph type="body" sz="quarter" idx="13"/>
          </p:nvPr>
        </p:nvSpPr>
        <p:spPr>
          <a:xfrm>
            <a:off x="1313329" y="1423151"/>
            <a:ext cx="11315700" cy="4722809"/>
          </a:xfrm>
        </p:spPr>
        <p:txBody>
          <a:bodyPr vert="horz" lIns="91440" tIns="45720" rIns="91440" bIns="45720" rtlCol="0" anchor="t">
            <a:normAutofit/>
          </a:bodyPr>
          <a:lstStyle/>
          <a:p>
            <a:pPr marL="233045" indent="-233045"/>
            <a:r>
              <a:rPr lang="en-US" dirty="0">
                <a:latin typeface="Verdana"/>
                <a:ea typeface="Verdana"/>
              </a:rPr>
              <a:t>Post RK</a:t>
            </a:r>
            <a:endParaRPr lang="en-US" dirty="0"/>
          </a:p>
          <a:p>
            <a:pPr marL="233045" indent="-233045"/>
            <a:r>
              <a:rPr lang="en-US" dirty="0">
                <a:latin typeface="Verdana"/>
                <a:ea typeface="Verdana"/>
              </a:rPr>
              <a:t>Post Lasik</a:t>
            </a:r>
            <a:endParaRPr lang="en-US" dirty="0"/>
          </a:p>
          <a:p>
            <a:pPr marL="233045" indent="-233045"/>
            <a:r>
              <a:rPr lang="en-US" dirty="0">
                <a:latin typeface="Verdana"/>
                <a:ea typeface="Verdana"/>
              </a:rPr>
              <a:t>Corneal scarring</a:t>
            </a:r>
          </a:p>
          <a:p>
            <a:pPr marL="233045" indent="-233045"/>
            <a:r>
              <a:rPr lang="en-US" err="1">
                <a:latin typeface="Verdana"/>
                <a:ea typeface="Verdana"/>
              </a:rPr>
              <a:t>Hypermature</a:t>
            </a:r>
            <a:r>
              <a:rPr lang="en-US" dirty="0">
                <a:latin typeface="Verdana"/>
                <a:ea typeface="Verdana"/>
              </a:rPr>
              <a:t> cataracts</a:t>
            </a:r>
          </a:p>
          <a:p>
            <a:pPr marL="233045" indent="-233045"/>
            <a:r>
              <a:rPr lang="en-US" dirty="0">
                <a:latin typeface="Verdana"/>
                <a:ea typeface="Verdana"/>
              </a:rPr>
              <a:t>Previous Monovision CTL patients (who were successful)</a:t>
            </a:r>
          </a:p>
          <a:p>
            <a:pPr marL="233045" indent="-233045"/>
            <a:r>
              <a:rPr lang="en-US">
                <a:latin typeface="Verdana"/>
                <a:ea typeface="Verdana"/>
              </a:rPr>
              <a:t>Long time RGP wearers</a:t>
            </a:r>
            <a:endParaRPr lang="en-US" dirty="0">
              <a:latin typeface="Verdana"/>
              <a:ea typeface="Verdana"/>
            </a:endParaRPr>
          </a:p>
          <a:p>
            <a:pPr marL="233045" indent="-233045"/>
            <a:r>
              <a:rPr lang="en-US" dirty="0">
                <a:latin typeface="Verdana"/>
                <a:ea typeface="Verdana"/>
              </a:rPr>
              <a:t>Very fussy patients</a:t>
            </a:r>
          </a:p>
        </p:txBody>
      </p:sp>
    </p:spTree>
    <p:extLst>
      <p:ext uri="{BB962C8B-B14F-4D97-AF65-F5344CB8AC3E}">
        <p14:creationId xmlns:p14="http://schemas.microsoft.com/office/powerpoint/2010/main" val="1395436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E3B6-A45E-6CBE-C0C9-D5D72ED8AB86}"/>
              </a:ext>
            </a:extLst>
          </p:cNvPr>
          <p:cNvSpPr>
            <a:spLocks noGrp="1"/>
          </p:cNvSpPr>
          <p:nvPr>
            <p:ph type="title"/>
          </p:nvPr>
        </p:nvSpPr>
        <p:spPr>
          <a:xfrm>
            <a:off x="1128531" y="12565"/>
            <a:ext cx="10515600" cy="1325563"/>
          </a:xfrm>
        </p:spPr>
        <p:txBody>
          <a:bodyPr/>
          <a:lstStyle/>
          <a:p>
            <a:r>
              <a:rPr lang="en-US" b="1">
                <a:solidFill>
                  <a:schemeClr val="accent4"/>
                </a:solidFill>
              </a:rPr>
              <a:t>Fixed vs. Adjustable</a:t>
            </a:r>
          </a:p>
        </p:txBody>
      </p:sp>
      <p:sp>
        <p:nvSpPr>
          <p:cNvPr id="3" name="Content Placeholder 2">
            <a:extLst>
              <a:ext uri="{FF2B5EF4-FFF2-40B4-BE49-F238E27FC236}">
                <a16:creationId xmlns:a16="http://schemas.microsoft.com/office/drawing/2014/main" id="{86A2E980-680A-99A9-78B3-E1A78B6F1886}"/>
              </a:ext>
            </a:extLst>
          </p:cNvPr>
          <p:cNvSpPr>
            <a:spLocks noGrp="1"/>
          </p:cNvSpPr>
          <p:nvPr>
            <p:ph sz="half" idx="1"/>
          </p:nvPr>
        </p:nvSpPr>
        <p:spPr>
          <a:xfrm>
            <a:off x="925943" y="1339156"/>
            <a:ext cx="5302552" cy="4859338"/>
          </a:xfrm>
        </p:spPr>
        <p:txBody>
          <a:bodyPr vert="horz" lIns="91440" tIns="45720" rIns="91440" bIns="45720" rtlCol="0" anchor="t">
            <a:normAutofit/>
          </a:bodyPr>
          <a:lstStyle/>
          <a:p>
            <a:pPr marL="0" indent="0">
              <a:buNone/>
            </a:pPr>
            <a:r>
              <a:rPr lang="en-US" sz="1800" b="1" dirty="0">
                <a:solidFill>
                  <a:schemeClr val="bg1"/>
                </a:solidFill>
                <a:latin typeface="Montserrat"/>
              </a:rPr>
              <a:t>There are now two categories of lenses—fixed and adjustable</a:t>
            </a:r>
          </a:p>
          <a:p>
            <a:endParaRPr lang="en-US" sz="1800" b="1" dirty="0">
              <a:solidFill>
                <a:schemeClr val="bg1"/>
              </a:solidFill>
              <a:latin typeface="Montserrat"/>
            </a:endParaRPr>
          </a:p>
          <a:p>
            <a:pPr marL="0" indent="0">
              <a:buNone/>
            </a:pPr>
            <a:r>
              <a:rPr lang="en-US" sz="1800" b="1" dirty="0">
                <a:solidFill>
                  <a:schemeClr val="bg1"/>
                </a:solidFill>
                <a:latin typeface="Montserrat"/>
              </a:rPr>
              <a:t>The Light Adjustable Lens is the </a:t>
            </a:r>
            <a:r>
              <a:rPr lang="en-US" sz="1800" b="1" i="1" dirty="0">
                <a:solidFill>
                  <a:schemeClr val="bg1"/>
                </a:solidFill>
                <a:latin typeface="Montserrat"/>
              </a:rPr>
              <a:t>only</a:t>
            </a:r>
            <a:r>
              <a:rPr lang="en-US" sz="1800" b="1" dirty="0">
                <a:solidFill>
                  <a:schemeClr val="bg1"/>
                </a:solidFill>
                <a:latin typeface="Montserrat"/>
              </a:rPr>
              <a:t> adjustable lens—all other lenses are fixed</a:t>
            </a:r>
          </a:p>
          <a:p>
            <a:pPr marL="0" indent="0">
              <a:buNone/>
            </a:pPr>
            <a:endParaRPr lang="en-US" sz="1800" b="1" dirty="0">
              <a:solidFill>
                <a:schemeClr val="bg1"/>
              </a:solidFill>
              <a:latin typeface="Montserrat"/>
            </a:endParaRPr>
          </a:p>
          <a:p>
            <a:pPr marL="0" indent="0">
              <a:buNone/>
            </a:pPr>
            <a:r>
              <a:rPr lang="en-US" sz="1800" b="1" dirty="0">
                <a:solidFill>
                  <a:schemeClr val="bg1"/>
                </a:solidFill>
                <a:latin typeface="Wingdings"/>
                <a:sym typeface="Wingdings"/>
              </a:rPr>
              <a:t>§</a:t>
            </a:r>
            <a:r>
              <a:rPr lang="en-US" sz="1800" b="1" dirty="0">
                <a:solidFill>
                  <a:schemeClr val="bg1"/>
                </a:solidFill>
                <a:latin typeface="Montserrat"/>
              </a:rPr>
              <a:t>Fixed lenses Include: </a:t>
            </a:r>
          </a:p>
          <a:p>
            <a:pPr marL="0" indent="0">
              <a:buNone/>
            </a:pPr>
            <a:r>
              <a:rPr lang="en-US" sz="1800" b="1" dirty="0">
                <a:solidFill>
                  <a:schemeClr val="bg1"/>
                </a:solidFill>
                <a:latin typeface="Wingdings"/>
                <a:sym typeface="Wingdings"/>
              </a:rPr>
              <a:t>§</a:t>
            </a:r>
            <a:r>
              <a:rPr lang="en-US" sz="1800" b="1" dirty="0">
                <a:solidFill>
                  <a:schemeClr val="bg1"/>
                </a:solidFill>
                <a:latin typeface="Montserrat"/>
              </a:rPr>
              <a:t>Multifocal </a:t>
            </a:r>
            <a:endParaRPr lang="en-US" b="1" dirty="0">
              <a:solidFill>
                <a:schemeClr val="bg1"/>
              </a:solidFill>
            </a:endParaRPr>
          </a:p>
          <a:p>
            <a:pPr marL="0" indent="0">
              <a:buNone/>
            </a:pPr>
            <a:r>
              <a:rPr lang="en-US" sz="1800" b="1" dirty="0">
                <a:solidFill>
                  <a:schemeClr val="bg1"/>
                </a:solidFill>
                <a:latin typeface="Wingdings"/>
                <a:sym typeface="Wingdings"/>
              </a:rPr>
              <a:t>§</a:t>
            </a:r>
            <a:r>
              <a:rPr lang="en-US" sz="1800" b="1" dirty="0">
                <a:solidFill>
                  <a:schemeClr val="bg1"/>
                </a:solidFill>
                <a:latin typeface="Montserrat"/>
              </a:rPr>
              <a:t>EDOF </a:t>
            </a:r>
            <a:endParaRPr lang="en-US" b="1" dirty="0">
              <a:solidFill>
                <a:schemeClr val="bg1"/>
              </a:solidFill>
            </a:endParaRPr>
          </a:p>
          <a:p>
            <a:pPr marL="0" indent="0">
              <a:buNone/>
            </a:pPr>
            <a:r>
              <a:rPr lang="en-US" sz="1800" b="1" dirty="0">
                <a:solidFill>
                  <a:schemeClr val="bg1"/>
                </a:solidFill>
                <a:latin typeface="Wingdings"/>
                <a:sym typeface="Wingdings"/>
              </a:rPr>
              <a:t>§</a:t>
            </a:r>
            <a:r>
              <a:rPr lang="en-US" sz="1800" b="1" dirty="0">
                <a:solidFill>
                  <a:schemeClr val="bg1"/>
                </a:solidFill>
                <a:latin typeface="Montserrat"/>
              </a:rPr>
              <a:t>Toric</a:t>
            </a:r>
            <a:endParaRPr lang="en-US" b="1" dirty="0">
              <a:solidFill>
                <a:schemeClr val="bg1"/>
              </a:solidFill>
            </a:endParaRPr>
          </a:p>
          <a:p>
            <a:pPr marL="0" indent="0">
              <a:buNone/>
            </a:pPr>
            <a:r>
              <a:rPr lang="en-US" sz="1800" b="1" dirty="0">
                <a:solidFill>
                  <a:schemeClr val="bg1"/>
                </a:solidFill>
                <a:latin typeface="Wingdings"/>
                <a:sym typeface="Wingdings"/>
              </a:rPr>
              <a:t>§</a:t>
            </a:r>
            <a:r>
              <a:rPr lang="en-US" sz="1800" b="1" err="1">
                <a:solidFill>
                  <a:schemeClr val="bg1"/>
                </a:solidFill>
                <a:latin typeface="Montserrat"/>
              </a:rPr>
              <a:t>Monofocal</a:t>
            </a:r>
            <a:endParaRPr lang="en-US" err="1">
              <a:solidFill>
                <a:schemeClr val="bg1"/>
              </a:solidFill>
            </a:endParaRPr>
          </a:p>
          <a:p>
            <a:endParaRPr lang="en-US" sz="1800" dirty="0">
              <a:solidFill>
                <a:schemeClr val="accent4"/>
              </a:solidFill>
              <a:latin typeface="Montserrat"/>
            </a:endParaRPr>
          </a:p>
        </p:txBody>
      </p:sp>
      <p:sp>
        <p:nvSpPr>
          <p:cNvPr id="4" name="Content Placeholder 3">
            <a:extLst>
              <a:ext uri="{FF2B5EF4-FFF2-40B4-BE49-F238E27FC236}">
                <a16:creationId xmlns:a16="http://schemas.microsoft.com/office/drawing/2014/main" id="{3C6B49A2-2256-6FA5-B58D-3D38831BAFD3}"/>
              </a:ext>
            </a:extLst>
          </p:cNvPr>
          <p:cNvSpPr>
            <a:spLocks noGrp="1"/>
          </p:cNvSpPr>
          <p:nvPr>
            <p:ph sz="half" idx="2"/>
          </p:nvPr>
        </p:nvSpPr>
        <p:spPr>
          <a:xfrm>
            <a:off x="5984174" y="680294"/>
            <a:ext cx="6088742" cy="6328908"/>
          </a:xfrm>
        </p:spPr>
        <p:txBody>
          <a:bodyPr vert="horz" lIns="91440" tIns="45720" rIns="91440" bIns="45720" rtlCol="0" anchor="t">
            <a:normAutofit/>
          </a:bodyPr>
          <a:lstStyle/>
          <a:p>
            <a:pPr>
              <a:buNone/>
            </a:pPr>
            <a:r>
              <a:rPr lang="en-US" sz="1800" b="1" dirty="0">
                <a:solidFill>
                  <a:srgbClr val="002060"/>
                </a:solidFill>
                <a:latin typeface="Montserrat"/>
              </a:rPr>
              <a:t>Fixed:</a:t>
            </a:r>
            <a:r>
              <a:rPr lang="en-US" sz="1800" b="1" dirty="0">
                <a:solidFill>
                  <a:schemeClr val="accent4"/>
                </a:solidFill>
                <a:latin typeface="Montserrat"/>
              </a:rPr>
              <a:t> </a:t>
            </a:r>
            <a:r>
              <a:rPr lang="en-US" sz="1800" b="1" dirty="0">
                <a:latin typeface="Montserrat"/>
              </a:rPr>
              <a:t>The patient decides upon their vision goals before vision restoration surgery. The IOL power is calculated using predictions regarding individual vision requirements</a:t>
            </a:r>
            <a:endParaRPr lang="en-US" b="1" dirty="0"/>
          </a:p>
          <a:p>
            <a:pPr>
              <a:buNone/>
            </a:pPr>
            <a:endParaRPr lang="en-US" sz="1800" b="1" dirty="0">
              <a:solidFill>
                <a:srgbClr val="061B2C"/>
              </a:solidFill>
              <a:latin typeface="Montserrat"/>
            </a:endParaRPr>
          </a:p>
          <a:p>
            <a:pPr>
              <a:buNone/>
            </a:pPr>
            <a:endParaRPr lang="en-US" sz="1800" b="1" dirty="0">
              <a:solidFill>
                <a:srgbClr val="061B2C"/>
              </a:solidFill>
              <a:latin typeface="Montserrat"/>
            </a:endParaRPr>
          </a:p>
          <a:p>
            <a:pPr>
              <a:buNone/>
            </a:pPr>
            <a:endParaRPr lang="en-US" sz="1800" b="1" dirty="0">
              <a:solidFill>
                <a:srgbClr val="061B2C"/>
              </a:solidFill>
              <a:latin typeface="Montserrat"/>
            </a:endParaRPr>
          </a:p>
          <a:p>
            <a:pPr>
              <a:buNone/>
            </a:pPr>
            <a:endParaRPr lang="en-US" sz="1800" b="1" dirty="0">
              <a:solidFill>
                <a:srgbClr val="061B2C"/>
              </a:solidFill>
              <a:latin typeface="Montserrat"/>
            </a:endParaRPr>
          </a:p>
          <a:p>
            <a:pPr marL="0" indent="0">
              <a:buNone/>
            </a:pPr>
            <a:endParaRPr lang="en-US" sz="1800" b="1" dirty="0">
              <a:solidFill>
                <a:schemeClr val="accent4"/>
              </a:solidFill>
              <a:latin typeface="Montserrat"/>
            </a:endParaRPr>
          </a:p>
          <a:p>
            <a:pPr marL="0" indent="0">
              <a:buNone/>
            </a:pPr>
            <a:r>
              <a:rPr lang="en-US" sz="1800" b="1" dirty="0">
                <a:solidFill>
                  <a:srgbClr val="002060"/>
                </a:solidFill>
                <a:latin typeface="Montserrat"/>
              </a:rPr>
              <a:t>Adjustable:</a:t>
            </a:r>
            <a:r>
              <a:rPr lang="en-US" sz="1800" b="1" dirty="0">
                <a:solidFill>
                  <a:schemeClr val="accent4"/>
                </a:solidFill>
                <a:latin typeface="Montserrat"/>
              </a:rPr>
              <a:t> </a:t>
            </a:r>
            <a:r>
              <a:rPr lang="en-US" sz="1800" b="1" dirty="0">
                <a:latin typeface="Montserrat"/>
              </a:rPr>
              <a:t>The patient and surgeon choose the vision goal </a:t>
            </a:r>
            <a:r>
              <a:rPr lang="en-US" sz="1800" b="1" i="1" dirty="0">
                <a:latin typeface="Montserrat"/>
              </a:rPr>
              <a:t>after</a:t>
            </a:r>
            <a:r>
              <a:rPr lang="en-US" sz="1800" b="1" dirty="0">
                <a:latin typeface="Montserrat"/>
              </a:rPr>
              <a:t> surgery and </a:t>
            </a:r>
            <a:r>
              <a:rPr lang="en-US" sz="1800" b="1" i="1" dirty="0">
                <a:latin typeface="Montserrat"/>
              </a:rPr>
              <a:t>after</a:t>
            </a:r>
            <a:r>
              <a:rPr lang="en-US" sz="1800" b="1" dirty="0">
                <a:latin typeface="Montserrat"/>
              </a:rPr>
              <a:t> vision is restored. Patient gets to trial their new vision after surgery and decides what works best for their lifestyle</a:t>
            </a:r>
            <a:endParaRPr lang="en-US" b="1"/>
          </a:p>
          <a:p>
            <a:endParaRPr lang="en-US" dirty="0"/>
          </a:p>
        </p:txBody>
      </p:sp>
      <p:pic>
        <p:nvPicPr>
          <p:cNvPr id="5" name="Picture 4">
            <a:extLst>
              <a:ext uri="{FF2B5EF4-FFF2-40B4-BE49-F238E27FC236}">
                <a16:creationId xmlns:a16="http://schemas.microsoft.com/office/drawing/2014/main" id="{B9DD1250-2678-B2C8-B11A-314BDB83F206}"/>
              </a:ext>
            </a:extLst>
          </p:cNvPr>
          <p:cNvPicPr>
            <a:picLocks noChangeAspect="1"/>
          </p:cNvPicPr>
          <p:nvPr/>
        </p:nvPicPr>
        <p:blipFill>
          <a:blip r:embed="rId2"/>
          <a:stretch>
            <a:fillRect/>
          </a:stretch>
        </p:blipFill>
        <p:spPr>
          <a:xfrm>
            <a:off x="6791446" y="2464179"/>
            <a:ext cx="3929742" cy="1488622"/>
          </a:xfrm>
          <a:prstGeom prst="rect">
            <a:avLst/>
          </a:prstGeom>
        </p:spPr>
      </p:pic>
    </p:spTree>
    <p:extLst>
      <p:ext uri="{BB962C8B-B14F-4D97-AF65-F5344CB8AC3E}">
        <p14:creationId xmlns:p14="http://schemas.microsoft.com/office/powerpoint/2010/main" val="141366788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1C5945-3693-0C21-F857-F8BF969CBCAE}"/>
              </a:ext>
            </a:extLst>
          </p:cNvPr>
          <p:cNvSpPr>
            <a:spLocks noGrp="1"/>
          </p:cNvSpPr>
          <p:nvPr>
            <p:ph type="title"/>
          </p:nvPr>
        </p:nvSpPr>
        <p:spPr>
          <a:xfrm>
            <a:off x="1141413" y="618518"/>
            <a:ext cx="4459286" cy="1478570"/>
          </a:xfrm>
        </p:spPr>
        <p:txBody>
          <a:bodyPr>
            <a:normAutofit/>
          </a:bodyPr>
          <a:lstStyle/>
          <a:p>
            <a:r>
              <a:rPr lang="en-US" sz="3200" b="1">
                <a:latin typeface="Montserrat"/>
              </a:rPr>
              <a:t>How the Light Adjustable Lens Works</a:t>
            </a:r>
            <a:endParaRPr lang="en-US" sz="3200"/>
          </a:p>
          <a:p>
            <a:endParaRPr lang="en-US" sz="3200"/>
          </a:p>
        </p:txBody>
      </p:sp>
      <p:grpSp>
        <p:nvGrpSpPr>
          <p:cNvPr id="15" name="Group 14">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17"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1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3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graphicFrame>
        <p:nvGraphicFramePr>
          <p:cNvPr id="6" name="Content Placeholder 2">
            <a:extLst>
              <a:ext uri="{FF2B5EF4-FFF2-40B4-BE49-F238E27FC236}">
                <a16:creationId xmlns:a16="http://schemas.microsoft.com/office/drawing/2014/main" id="{76614E49-2AA4-D88F-C62D-15D717EB30D1}"/>
              </a:ext>
            </a:extLst>
          </p:cNvPr>
          <p:cNvGraphicFramePr>
            <a:graphicFrameLocks noGrp="1"/>
          </p:cNvGraphicFramePr>
          <p:nvPr>
            <p:ph idx="1"/>
            <p:extLst>
              <p:ext uri="{D42A27DB-BD31-4B8C-83A1-F6EECF244321}">
                <p14:modId xmlns:p14="http://schemas.microsoft.com/office/powerpoint/2010/main" val="2770542765"/>
              </p:ext>
            </p:extLst>
          </p:nvPr>
        </p:nvGraphicFramePr>
        <p:xfrm>
          <a:off x="1141412" y="2249487"/>
          <a:ext cx="4459287" cy="39650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64704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CC892AB0-7D6D-4FC9-9105-0CB427161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807353E4-FA19-40CB-8AF8-3A8E6704B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54" name="Freeform 35">
              <a:extLst>
                <a:ext uri="{FF2B5EF4-FFF2-40B4-BE49-F238E27FC236}">
                  <a16:creationId xmlns:a16="http://schemas.microsoft.com/office/drawing/2014/main" id="{697D009D-8E70-460A-BE57-321BB076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55" name="Freeform 36">
              <a:extLst>
                <a:ext uri="{FF2B5EF4-FFF2-40B4-BE49-F238E27FC236}">
                  <a16:creationId xmlns:a16="http://schemas.microsoft.com/office/drawing/2014/main" id="{D0001F35-F282-403E-8D08-0D204D851F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56" name="Freeform 38">
              <a:extLst>
                <a:ext uri="{FF2B5EF4-FFF2-40B4-BE49-F238E27FC236}">
                  <a16:creationId xmlns:a16="http://schemas.microsoft.com/office/drawing/2014/main" id="{3F8A69A2-2D15-40CD-8C14-A18643ABA5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57" name="Freeform 39">
              <a:extLst>
                <a:ext uri="{FF2B5EF4-FFF2-40B4-BE49-F238E27FC236}">
                  <a16:creationId xmlns:a16="http://schemas.microsoft.com/office/drawing/2014/main" id="{B665CA2A-9D55-4786-9343-EB466726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58" name="Freeform 40">
              <a:extLst>
                <a:ext uri="{FF2B5EF4-FFF2-40B4-BE49-F238E27FC236}">
                  <a16:creationId xmlns:a16="http://schemas.microsoft.com/office/drawing/2014/main" id="{CEE9BD85-96DF-4CDF-BC0F-C4E46062B3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59" name="Rectangle 41">
              <a:extLst>
                <a:ext uri="{FF2B5EF4-FFF2-40B4-BE49-F238E27FC236}">
                  <a16:creationId xmlns:a16="http://schemas.microsoft.com/office/drawing/2014/main" id="{6BB6F5E5-6CA3-4B20-86A7-1174D6E71F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nvGrpSpPr>
          <p:cNvPr id="61" name="Group 60">
            <a:extLst>
              <a:ext uri="{FF2B5EF4-FFF2-40B4-BE49-F238E27FC236}">
                <a16:creationId xmlns:a16="http://schemas.microsoft.com/office/drawing/2014/main" id="{0328E69E-CE3D-4110-8BF7-AD3C0C10C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62" name="Freeform 32">
              <a:extLst>
                <a:ext uri="{FF2B5EF4-FFF2-40B4-BE49-F238E27FC236}">
                  <a16:creationId xmlns:a16="http://schemas.microsoft.com/office/drawing/2014/main" id="{30F84C80-9E12-4460-B88F-D03839F0C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63" name="Freeform 33">
              <a:extLst>
                <a:ext uri="{FF2B5EF4-FFF2-40B4-BE49-F238E27FC236}">
                  <a16:creationId xmlns:a16="http://schemas.microsoft.com/office/drawing/2014/main" id="{2F84C18C-5783-48FF-9DE0-FDA327CFC4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64" name="Freeform 34">
              <a:extLst>
                <a:ext uri="{FF2B5EF4-FFF2-40B4-BE49-F238E27FC236}">
                  <a16:creationId xmlns:a16="http://schemas.microsoft.com/office/drawing/2014/main" id="{08C6A855-346C-4589-9AD4-5E15BCBC7A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65" name="Freeform 37">
              <a:extLst>
                <a:ext uri="{FF2B5EF4-FFF2-40B4-BE49-F238E27FC236}">
                  <a16:creationId xmlns:a16="http://schemas.microsoft.com/office/drawing/2014/main" id="{7E64BEE6-1157-421C-A02A-47639E4D9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67" name="Group 66">
            <a:extLst>
              <a:ext uri="{FF2B5EF4-FFF2-40B4-BE49-F238E27FC236}">
                <a16:creationId xmlns:a16="http://schemas.microsoft.com/office/drawing/2014/main" id="{F64806C9-3599-45A7-BCFF-F762C54276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68" name="Freeform 32">
              <a:extLst>
                <a:ext uri="{FF2B5EF4-FFF2-40B4-BE49-F238E27FC236}">
                  <a16:creationId xmlns:a16="http://schemas.microsoft.com/office/drawing/2014/main" id="{41D6E755-9558-4CAA-8F56-469D231C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69" name="Freeform 33">
              <a:extLst>
                <a:ext uri="{FF2B5EF4-FFF2-40B4-BE49-F238E27FC236}">
                  <a16:creationId xmlns:a16="http://schemas.microsoft.com/office/drawing/2014/main" id="{8FCD41C4-606C-446C-8C81-6353C644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70" name="Freeform 34">
              <a:extLst>
                <a:ext uri="{FF2B5EF4-FFF2-40B4-BE49-F238E27FC236}">
                  <a16:creationId xmlns:a16="http://schemas.microsoft.com/office/drawing/2014/main" id="{274CFBE4-CEA6-4C81-BB1E-83E1896771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1" name="Freeform 37">
              <a:extLst>
                <a:ext uri="{FF2B5EF4-FFF2-40B4-BE49-F238E27FC236}">
                  <a16:creationId xmlns:a16="http://schemas.microsoft.com/office/drawing/2014/main" id="{24813D3D-7B30-42F2-9065-1B40F140C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73" name="Group 72">
            <a:extLst>
              <a:ext uri="{FF2B5EF4-FFF2-40B4-BE49-F238E27FC236}">
                <a16:creationId xmlns:a16="http://schemas.microsoft.com/office/drawing/2014/main" id="{1287AC97-A8E8-4B45-A50A-3057A88B40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74" name="Freeform 35">
              <a:extLst>
                <a:ext uri="{FF2B5EF4-FFF2-40B4-BE49-F238E27FC236}">
                  <a16:creationId xmlns:a16="http://schemas.microsoft.com/office/drawing/2014/main" id="{57D70AA8-D36C-4DF9-B7D7-4E2C9BEFD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75" name="Freeform 36">
              <a:extLst>
                <a:ext uri="{FF2B5EF4-FFF2-40B4-BE49-F238E27FC236}">
                  <a16:creationId xmlns:a16="http://schemas.microsoft.com/office/drawing/2014/main" id="{74D88556-8C5B-41AF-9FA0-92D2734708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76" name="Freeform 38">
              <a:extLst>
                <a:ext uri="{FF2B5EF4-FFF2-40B4-BE49-F238E27FC236}">
                  <a16:creationId xmlns:a16="http://schemas.microsoft.com/office/drawing/2014/main" id="{17E00558-8912-48C6-8202-D8A2D854B7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7" name="Freeform 39">
              <a:extLst>
                <a:ext uri="{FF2B5EF4-FFF2-40B4-BE49-F238E27FC236}">
                  <a16:creationId xmlns:a16="http://schemas.microsoft.com/office/drawing/2014/main" id="{7E4C092A-90EF-4870-97FC-C2D97FD2C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78" name="Freeform 40">
              <a:extLst>
                <a:ext uri="{FF2B5EF4-FFF2-40B4-BE49-F238E27FC236}">
                  <a16:creationId xmlns:a16="http://schemas.microsoft.com/office/drawing/2014/main" id="{0C8C091A-4902-4B98-BB6B-AF6FA1174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9" name="Rectangle 41">
              <a:extLst>
                <a:ext uri="{FF2B5EF4-FFF2-40B4-BE49-F238E27FC236}">
                  <a16:creationId xmlns:a16="http://schemas.microsoft.com/office/drawing/2014/main" id="{50C57AA3-5B6E-4C49-9AE3-D130A25404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sp>
        <p:nvSpPr>
          <p:cNvPr id="81" name="Rectangle 80">
            <a:extLst>
              <a:ext uri="{FF2B5EF4-FFF2-40B4-BE49-F238E27FC236}">
                <a16:creationId xmlns:a16="http://schemas.microsoft.com/office/drawing/2014/main" id="{6D29BE04-4454-4832-B83F-10D001BFF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 Diagonal Corner Rectangle 7">
            <a:extLst>
              <a:ext uri="{FF2B5EF4-FFF2-40B4-BE49-F238E27FC236}">
                <a16:creationId xmlns:a16="http://schemas.microsoft.com/office/drawing/2014/main" id="{98714CE9-3C2C-48E1-8B8F-CFB7735C4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47EC6-F7CA-4799-BF8E-2B55BFAADFB8}"/>
              </a:ext>
            </a:extLst>
          </p:cNvPr>
          <p:cNvSpPr>
            <a:spLocks noGrp="1"/>
          </p:cNvSpPr>
          <p:nvPr>
            <p:ph type="ctrTitle"/>
          </p:nvPr>
        </p:nvSpPr>
        <p:spPr>
          <a:xfrm>
            <a:off x="1577445" y="1168078"/>
            <a:ext cx="9048219" cy="1092200"/>
          </a:xfrm>
        </p:spPr>
        <p:txBody>
          <a:bodyPr vert="horz" lIns="91440" tIns="45720" rIns="91440" bIns="45720" rtlCol="0" anchor="ctr">
            <a:normAutofit/>
          </a:bodyPr>
          <a:lstStyle/>
          <a:p>
            <a:pPr algn="ctr"/>
            <a:r>
              <a:rPr lang="en-US" sz="3600">
                <a:solidFill>
                  <a:srgbClr val="FFFFFF"/>
                </a:solidFill>
              </a:rPr>
              <a:t>All About our patients</a:t>
            </a:r>
          </a:p>
        </p:txBody>
      </p:sp>
      <p:sp>
        <p:nvSpPr>
          <p:cNvPr id="3" name="Subtitle 2">
            <a:extLst>
              <a:ext uri="{FF2B5EF4-FFF2-40B4-BE49-F238E27FC236}">
                <a16:creationId xmlns:a16="http://schemas.microsoft.com/office/drawing/2014/main" id="{BEF752D7-AF54-A392-8A7D-37937FE2316F}"/>
              </a:ext>
            </a:extLst>
          </p:cNvPr>
          <p:cNvSpPr>
            <a:spLocks noGrp="1"/>
          </p:cNvSpPr>
          <p:nvPr>
            <p:ph type="subTitle" idx="1"/>
          </p:nvPr>
        </p:nvSpPr>
        <p:spPr>
          <a:xfrm>
            <a:off x="1577446" y="2413001"/>
            <a:ext cx="9048218" cy="3033180"/>
          </a:xfrm>
        </p:spPr>
        <p:txBody>
          <a:bodyPr vert="horz" lIns="91440" tIns="45720" rIns="91440" bIns="45720" rtlCol="0" anchor="ctr">
            <a:normAutofit/>
          </a:bodyPr>
          <a:lstStyle/>
          <a:p>
            <a:pPr marL="342900" indent="-228600">
              <a:buFont typeface="Arial" panose="020B0604020202020204" pitchFamily="34" charset="0"/>
              <a:buChar char="•"/>
            </a:pPr>
            <a:r>
              <a:rPr lang="en-US">
                <a:solidFill>
                  <a:srgbClr val="FFFFFF"/>
                </a:solidFill>
              </a:rPr>
              <a:t>What's the Patient’s personality Type —Easy going or Type a?</a:t>
            </a:r>
          </a:p>
          <a:p>
            <a:pPr marL="342900" indent="-228600">
              <a:buFont typeface="Arial" panose="020B0604020202020204" pitchFamily="34" charset="0"/>
              <a:buChar char="•"/>
            </a:pPr>
            <a:r>
              <a:rPr lang="en-US">
                <a:solidFill>
                  <a:srgbClr val="FFFFFF"/>
                </a:solidFill>
              </a:rPr>
              <a:t>the patient’s visual goals help to select the appropriate IOL:</a:t>
            </a:r>
          </a:p>
          <a:p>
            <a:pPr marL="800100" lvl="1" indent="-228600" algn="l">
              <a:buFont typeface="Arial" panose="020B0604020202020204" pitchFamily="34" charset="0"/>
              <a:buChar char="•"/>
            </a:pPr>
            <a:r>
              <a:rPr lang="en-US">
                <a:solidFill>
                  <a:srgbClr val="FFFFFF"/>
                </a:solidFill>
              </a:rPr>
              <a:t>Is it more important for the patient to see distance, intermediate and/or near? </a:t>
            </a:r>
          </a:p>
          <a:p>
            <a:pPr marL="800100" lvl="1" indent="-228600" algn="l">
              <a:buFont typeface="Arial" panose="020B0604020202020204" pitchFamily="34" charset="0"/>
              <a:buChar char="•"/>
            </a:pPr>
            <a:r>
              <a:rPr lang="en-US">
                <a:solidFill>
                  <a:srgbClr val="FFFFFF"/>
                </a:solidFill>
              </a:rPr>
              <a:t>Do they no longer want to wear glasses for some activities? Or, just here and there?</a:t>
            </a:r>
          </a:p>
          <a:p>
            <a:pPr marL="342900" indent="-228600">
              <a:buFont typeface="Arial" panose="020B0604020202020204" pitchFamily="34" charset="0"/>
              <a:buChar char="•"/>
            </a:pPr>
            <a:r>
              <a:rPr lang="en-US">
                <a:solidFill>
                  <a:srgbClr val="FFFFFF"/>
                </a:solidFill>
              </a:rPr>
              <a:t>Knowing their hobbies and INTERESTS will narrow down the iol choices.</a:t>
            </a:r>
          </a:p>
        </p:txBody>
      </p:sp>
    </p:spTree>
    <p:extLst>
      <p:ext uri="{BB962C8B-B14F-4D97-AF65-F5344CB8AC3E}">
        <p14:creationId xmlns:p14="http://schemas.microsoft.com/office/powerpoint/2010/main" val="227837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CC892AB0-7D6D-4FC9-9105-0CB427161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807353E4-FA19-40CB-8AF8-3A8E6704B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1" name="Freeform 35">
              <a:extLst>
                <a:ext uri="{FF2B5EF4-FFF2-40B4-BE49-F238E27FC236}">
                  <a16:creationId xmlns:a16="http://schemas.microsoft.com/office/drawing/2014/main" id="{697D009D-8E70-460A-BE57-321BB076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12" name="Freeform 36">
              <a:extLst>
                <a:ext uri="{FF2B5EF4-FFF2-40B4-BE49-F238E27FC236}">
                  <a16:creationId xmlns:a16="http://schemas.microsoft.com/office/drawing/2014/main" id="{D0001F35-F282-403E-8D08-0D204D851F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13" name="Freeform 38">
              <a:extLst>
                <a:ext uri="{FF2B5EF4-FFF2-40B4-BE49-F238E27FC236}">
                  <a16:creationId xmlns:a16="http://schemas.microsoft.com/office/drawing/2014/main" id="{3F8A69A2-2D15-40CD-8C14-A18643ABA5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14" name="Freeform 39">
              <a:extLst>
                <a:ext uri="{FF2B5EF4-FFF2-40B4-BE49-F238E27FC236}">
                  <a16:creationId xmlns:a16="http://schemas.microsoft.com/office/drawing/2014/main" id="{B665CA2A-9D55-4786-9343-EB466726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15" name="Freeform 40">
              <a:extLst>
                <a:ext uri="{FF2B5EF4-FFF2-40B4-BE49-F238E27FC236}">
                  <a16:creationId xmlns:a16="http://schemas.microsoft.com/office/drawing/2014/main" id="{CEE9BD85-96DF-4CDF-BC0F-C4E46062B3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16" name="Rectangle 41">
              <a:extLst>
                <a:ext uri="{FF2B5EF4-FFF2-40B4-BE49-F238E27FC236}">
                  <a16:creationId xmlns:a16="http://schemas.microsoft.com/office/drawing/2014/main" id="{6BB6F5E5-6CA3-4B20-86A7-1174D6E71F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nvGrpSpPr>
          <p:cNvPr id="18" name="Group 17">
            <a:extLst>
              <a:ext uri="{FF2B5EF4-FFF2-40B4-BE49-F238E27FC236}">
                <a16:creationId xmlns:a16="http://schemas.microsoft.com/office/drawing/2014/main" id="{0328E69E-CE3D-4110-8BF7-AD3C0C10C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19" name="Freeform 32">
              <a:extLst>
                <a:ext uri="{FF2B5EF4-FFF2-40B4-BE49-F238E27FC236}">
                  <a16:creationId xmlns:a16="http://schemas.microsoft.com/office/drawing/2014/main" id="{30F84C80-9E12-4460-B88F-D03839F0C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0" name="Freeform 33">
              <a:extLst>
                <a:ext uri="{FF2B5EF4-FFF2-40B4-BE49-F238E27FC236}">
                  <a16:creationId xmlns:a16="http://schemas.microsoft.com/office/drawing/2014/main" id="{2F84C18C-5783-48FF-9DE0-FDA327CFC4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1" name="Freeform 34">
              <a:extLst>
                <a:ext uri="{FF2B5EF4-FFF2-40B4-BE49-F238E27FC236}">
                  <a16:creationId xmlns:a16="http://schemas.microsoft.com/office/drawing/2014/main" id="{08C6A855-346C-4589-9AD4-5E15BCBC7A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2" name="Freeform 37">
              <a:extLst>
                <a:ext uri="{FF2B5EF4-FFF2-40B4-BE49-F238E27FC236}">
                  <a16:creationId xmlns:a16="http://schemas.microsoft.com/office/drawing/2014/main" id="{7E64BEE6-1157-421C-A02A-47639E4D9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4" name="Group 23">
            <a:extLst>
              <a:ext uri="{FF2B5EF4-FFF2-40B4-BE49-F238E27FC236}">
                <a16:creationId xmlns:a16="http://schemas.microsoft.com/office/drawing/2014/main" id="{F64806C9-3599-45A7-BCFF-F762C54276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41D6E755-9558-4CAA-8F56-469D231C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 name="Freeform 33">
              <a:extLst>
                <a:ext uri="{FF2B5EF4-FFF2-40B4-BE49-F238E27FC236}">
                  <a16:creationId xmlns:a16="http://schemas.microsoft.com/office/drawing/2014/main" id="{8FCD41C4-606C-446C-8C81-6353C644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7" name="Freeform 34">
              <a:extLst>
                <a:ext uri="{FF2B5EF4-FFF2-40B4-BE49-F238E27FC236}">
                  <a16:creationId xmlns:a16="http://schemas.microsoft.com/office/drawing/2014/main" id="{274CFBE4-CEA6-4C81-BB1E-83E1896771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8" name="Freeform 37">
              <a:extLst>
                <a:ext uri="{FF2B5EF4-FFF2-40B4-BE49-F238E27FC236}">
                  <a16:creationId xmlns:a16="http://schemas.microsoft.com/office/drawing/2014/main" id="{24813D3D-7B30-42F2-9065-1B40F140C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 name="Group 29">
            <a:extLst>
              <a:ext uri="{FF2B5EF4-FFF2-40B4-BE49-F238E27FC236}">
                <a16:creationId xmlns:a16="http://schemas.microsoft.com/office/drawing/2014/main" id="{1287AC97-A8E8-4B45-A50A-3057A88B40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1" name="Freeform 35">
              <a:extLst>
                <a:ext uri="{FF2B5EF4-FFF2-40B4-BE49-F238E27FC236}">
                  <a16:creationId xmlns:a16="http://schemas.microsoft.com/office/drawing/2014/main" id="{57D70AA8-D36C-4DF9-B7D7-4E2C9BEFD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2" name="Freeform 36">
              <a:extLst>
                <a:ext uri="{FF2B5EF4-FFF2-40B4-BE49-F238E27FC236}">
                  <a16:creationId xmlns:a16="http://schemas.microsoft.com/office/drawing/2014/main" id="{74D88556-8C5B-41AF-9FA0-92D2734708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3" name="Freeform 38">
              <a:extLst>
                <a:ext uri="{FF2B5EF4-FFF2-40B4-BE49-F238E27FC236}">
                  <a16:creationId xmlns:a16="http://schemas.microsoft.com/office/drawing/2014/main" id="{17E00558-8912-48C6-8202-D8A2D854B7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4" name="Freeform 39">
              <a:extLst>
                <a:ext uri="{FF2B5EF4-FFF2-40B4-BE49-F238E27FC236}">
                  <a16:creationId xmlns:a16="http://schemas.microsoft.com/office/drawing/2014/main" id="{7E4C092A-90EF-4870-97FC-C2D97FD2C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5" name="Freeform 40">
              <a:extLst>
                <a:ext uri="{FF2B5EF4-FFF2-40B4-BE49-F238E27FC236}">
                  <a16:creationId xmlns:a16="http://schemas.microsoft.com/office/drawing/2014/main" id="{0C8C091A-4902-4B98-BB6B-AF6FA1174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6" name="Rectangle 41">
              <a:extLst>
                <a:ext uri="{FF2B5EF4-FFF2-40B4-BE49-F238E27FC236}">
                  <a16:creationId xmlns:a16="http://schemas.microsoft.com/office/drawing/2014/main" id="{50C57AA3-5B6E-4C49-9AE3-D130A25404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sp>
        <p:nvSpPr>
          <p:cNvPr id="38" name="Rectangle 37">
            <a:extLst>
              <a:ext uri="{FF2B5EF4-FFF2-40B4-BE49-F238E27FC236}">
                <a16:creationId xmlns:a16="http://schemas.microsoft.com/office/drawing/2014/main" id="{6D29BE04-4454-4832-B83F-10D001BFF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 Diagonal Corner Rectangle 7">
            <a:extLst>
              <a:ext uri="{FF2B5EF4-FFF2-40B4-BE49-F238E27FC236}">
                <a16:creationId xmlns:a16="http://schemas.microsoft.com/office/drawing/2014/main" id="{98714CE9-3C2C-48E1-8B8F-CFB7735C4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C78BF-6B00-B0F8-C41E-66F7959E9D01}"/>
              </a:ext>
            </a:extLst>
          </p:cNvPr>
          <p:cNvSpPr>
            <a:spLocks noGrp="1"/>
          </p:cNvSpPr>
          <p:nvPr>
            <p:ph type="title"/>
          </p:nvPr>
        </p:nvSpPr>
        <p:spPr>
          <a:xfrm>
            <a:off x="1577445" y="1168078"/>
            <a:ext cx="9048219" cy="1092200"/>
          </a:xfrm>
        </p:spPr>
        <p:txBody>
          <a:bodyPr anchor="ctr">
            <a:normAutofit/>
          </a:bodyPr>
          <a:lstStyle/>
          <a:p>
            <a:pPr algn="ctr"/>
            <a:r>
              <a:rPr lang="en-US">
                <a:solidFill>
                  <a:srgbClr val="FFFFFF"/>
                </a:solidFill>
              </a:rPr>
              <a:t>LAL Options</a:t>
            </a:r>
          </a:p>
        </p:txBody>
      </p:sp>
      <p:sp>
        <p:nvSpPr>
          <p:cNvPr id="3" name="Content Placeholder 2">
            <a:extLst>
              <a:ext uri="{FF2B5EF4-FFF2-40B4-BE49-F238E27FC236}">
                <a16:creationId xmlns:a16="http://schemas.microsoft.com/office/drawing/2014/main" id="{CDB7C107-B20D-8FBB-DE22-46BEEEEF3B0C}"/>
              </a:ext>
            </a:extLst>
          </p:cNvPr>
          <p:cNvSpPr>
            <a:spLocks noGrp="1"/>
          </p:cNvSpPr>
          <p:nvPr>
            <p:ph idx="1"/>
          </p:nvPr>
        </p:nvSpPr>
        <p:spPr>
          <a:xfrm>
            <a:off x="1577446" y="2413001"/>
            <a:ext cx="9048218" cy="3033180"/>
          </a:xfrm>
        </p:spPr>
        <p:txBody>
          <a:bodyPr vert="horz" lIns="91440" tIns="45720" rIns="91440" bIns="45720" rtlCol="0" anchor="ctr">
            <a:normAutofit/>
          </a:bodyPr>
          <a:lstStyle/>
          <a:p>
            <a:pPr>
              <a:spcBef>
                <a:spcPts val="0"/>
              </a:spcBef>
              <a:buChar char=""/>
            </a:pPr>
            <a:r>
              <a:rPr lang="en-US" sz="2000" err="1">
                <a:solidFill>
                  <a:srgbClr val="FFFFFF"/>
                </a:solidFill>
                <a:latin typeface="Calibri"/>
                <a:ea typeface="Calibri"/>
                <a:cs typeface="Calibri"/>
              </a:rPr>
              <a:t>RxSight</a:t>
            </a:r>
            <a:r>
              <a:rPr lang="en-US" sz="2000">
                <a:solidFill>
                  <a:srgbClr val="FFFFFF"/>
                </a:solidFill>
                <a:latin typeface="Calibri"/>
                <a:ea typeface="Calibri"/>
                <a:cs typeface="Calibri"/>
              </a:rPr>
              <a:t> offers two lenses in the Light Adjustable Lens platform: the Light Adjustable Lens and the Light Adjustable Lens+.</a:t>
            </a:r>
          </a:p>
          <a:p>
            <a:pPr>
              <a:spcBef>
                <a:spcPts val="0"/>
              </a:spcBef>
              <a:buChar char=""/>
            </a:pPr>
            <a:endParaRPr lang="en-US" sz="2000">
              <a:solidFill>
                <a:srgbClr val="FFFFFF"/>
              </a:solidFill>
              <a:latin typeface="Calibri"/>
              <a:ea typeface="Calibri"/>
              <a:cs typeface="Calibri"/>
            </a:endParaRPr>
          </a:p>
          <a:p>
            <a:pPr>
              <a:spcBef>
                <a:spcPts val="0"/>
              </a:spcBef>
              <a:buChar char=""/>
            </a:pPr>
            <a:r>
              <a:rPr lang="en-US" sz="2000">
                <a:solidFill>
                  <a:srgbClr val="FFFFFF"/>
                </a:solidFill>
                <a:latin typeface="Calibri"/>
                <a:ea typeface="Calibri"/>
                <a:cs typeface="Calibri"/>
              </a:rPr>
              <a:t>LAL plus which functions as an EDOF gives intermediate VA</a:t>
            </a:r>
          </a:p>
          <a:p>
            <a:pPr marL="0" indent="0">
              <a:spcBef>
                <a:spcPts val="0"/>
              </a:spcBef>
              <a:buNone/>
            </a:pPr>
            <a:endParaRPr lang="en-US" sz="2000">
              <a:solidFill>
                <a:srgbClr val="FFFFFF"/>
              </a:solidFill>
              <a:latin typeface="Calibri"/>
              <a:ea typeface="Calibri"/>
              <a:cs typeface="Calibri"/>
            </a:endParaRPr>
          </a:p>
          <a:p>
            <a:pPr>
              <a:spcBef>
                <a:spcPts val="0"/>
              </a:spcBef>
              <a:buChar char=""/>
            </a:pPr>
            <a:r>
              <a:rPr lang="en-US" sz="2000">
                <a:solidFill>
                  <a:srgbClr val="FFFFFF"/>
                </a:solidFill>
                <a:latin typeface="Calibri"/>
                <a:ea typeface="Calibri"/>
                <a:cs typeface="Calibri"/>
              </a:rPr>
              <a:t>Both the LAL and LAL+ provide the same opportunity to customize your vision with your doctor after surgery</a:t>
            </a:r>
          </a:p>
          <a:p>
            <a:endParaRPr lang="en-US" sz="2000">
              <a:solidFill>
                <a:srgbClr val="FFFFFF"/>
              </a:solidFill>
            </a:endParaRPr>
          </a:p>
        </p:txBody>
      </p:sp>
    </p:spTree>
    <p:extLst>
      <p:ext uri="{BB962C8B-B14F-4D97-AF65-F5344CB8AC3E}">
        <p14:creationId xmlns:p14="http://schemas.microsoft.com/office/powerpoint/2010/main" val="2594813599"/>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and purple medical equipment&#10;&#10;Description automatically generated">
            <a:extLst>
              <a:ext uri="{FF2B5EF4-FFF2-40B4-BE49-F238E27FC236}">
                <a16:creationId xmlns:a16="http://schemas.microsoft.com/office/drawing/2014/main" id="{4A40CFD6-34FD-DD72-3B2A-648644305F06}"/>
              </a:ext>
            </a:extLst>
          </p:cNvPr>
          <p:cNvPicPr>
            <a:picLocks noGrp="1" noChangeAspect="1"/>
          </p:cNvPicPr>
          <p:nvPr>
            <p:ph sz="half" idx="2"/>
          </p:nvPr>
        </p:nvPicPr>
        <p:blipFill>
          <a:blip r:embed="rId2"/>
          <a:srcRect r="-1" b="1408"/>
          <a:stretch/>
        </p:blipFill>
        <p:spPr>
          <a:xfrm>
            <a:off x="256731" y="299509"/>
            <a:ext cx="5221625" cy="6258983"/>
          </a:xfrm>
          <a:prstGeom prst="rect">
            <a:avLst/>
          </a:prstGeom>
        </p:spPr>
      </p:pic>
      <p:sp>
        <p:nvSpPr>
          <p:cNvPr id="3" name="Content Placeholder 2">
            <a:extLst>
              <a:ext uri="{FF2B5EF4-FFF2-40B4-BE49-F238E27FC236}">
                <a16:creationId xmlns:a16="http://schemas.microsoft.com/office/drawing/2014/main" id="{E869E843-D939-E445-27F2-FF967F2FFC2B}"/>
              </a:ext>
            </a:extLst>
          </p:cNvPr>
          <p:cNvSpPr>
            <a:spLocks noGrp="1"/>
          </p:cNvSpPr>
          <p:nvPr>
            <p:ph sz="half" idx="1"/>
          </p:nvPr>
        </p:nvSpPr>
        <p:spPr>
          <a:xfrm>
            <a:off x="5787822" y="456030"/>
            <a:ext cx="6406243" cy="6250427"/>
          </a:xfrm>
        </p:spPr>
        <p:txBody>
          <a:bodyPr vert="horz" lIns="91440" tIns="45720" rIns="91440" bIns="45720" rtlCol="0" anchor="t">
            <a:normAutofit/>
          </a:bodyPr>
          <a:lstStyle/>
          <a:p>
            <a:pPr marL="0" indent="0">
              <a:buNone/>
            </a:pPr>
            <a:r>
              <a:rPr lang="en-US" b="1" dirty="0"/>
              <a:t>Light treatments are painless, non-invasive, and take approximately 90 </a:t>
            </a:r>
            <a:r>
              <a:rPr lang="en-US" b="1"/>
              <a:t>seconds.</a:t>
            </a:r>
            <a:endParaRPr lang="en-US"/>
          </a:p>
          <a:p>
            <a:pPr>
              <a:buNone/>
            </a:pPr>
            <a:endParaRPr lang="en-US" sz="2000" b="1" dirty="0">
              <a:solidFill>
                <a:srgbClr val="061B2C"/>
              </a:solidFill>
              <a:latin typeface="Montserrat"/>
            </a:endParaRPr>
          </a:p>
          <a:p>
            <a:pPr>
              <a:buNone/>
            </a:pPr>
            <a:r>
              <a:rPr lang="en-US" sz="2000" b="1">
                <a:solidFill>
                  <a:schemeClr val="accent4"/>
                </a:solidFill>
                <a:latin typeface="Montserrat"/>
              </a:rPr>
              <a:t>Initial Light Treatment</a:t>
            </a:r>
            <a:endParaRPr lang="en-US">
              <a:solidFill>
                <a:schemeClr val="accent4"/>
              </a:solidFill>
            </a:endParaRPr>
          </a:p>
          <a:p>
            <a:pPr>
              <a:buNone/>
            </a:pPr>
            <a:r>
              <a:rPr lang="en-US" sz="1600" b="1">
                <a:latin typeface="Montserrat"/>
              </a:rPr>
              <a:t>At least 17 days after surgery</a:t>
            </a:r>
            <a:endParaRPr lang="en-US" b="1"/>
          </a:p>
          <a:p>
            <a:pPr>
              <a:buNone/>
            </a:pPr>
            <a:endParaRPr lang="en-US" sz="2000" b="1" dirty="0">
              <a:solidFill>
                <a:schemeClr val="accent4"/>
              </a:solidFill>
              <a:latin typeface="Montserrat"/>
            </a:endParaRPr>
          </a:p>
          <a:p>
            <a:pPr>
              <a:buNone/>
            </a:pPr>
            <a:r>
              <a:rPr lang="en-US" sz="2000" b="1">
                <a:solidFill>
                  <a:schemeClr val="accent4"/>
                </a:solidFill>
                <a:latin typeface="Montserrat"/>
              </a:rPr>
              <a:t>Secondary Light Treatment</a:t>
            </a:r>
            <a:endParaRPr lang="en-US">
              <a:solidFill>
                <a:schemeClr val="accent4"/>
              </a:solidFill>
            </a:endParaRPr>
          </a:p>
          <a:p>
            <a:pPr>
              <a:buNone/>
            </a:pPr>
            <a:r>
              <a:rPr lang="en-US" sz="1600" b="1">
                <a:latin typeface="Montserrat"/>
              </a:rPr>
              <a:t>At least 3 days after initial light treatment</a:t>
            </a:r>
            <a:endParaRPr lang="en-US" b="1"/>
          </a:p>
          <a:p>
            <a:pPr>
              <a:buNone/>
            </a:pPr>
            <a:endParaRPr lang="en-US" sz="2000" b="1" dirty="0">
              <a:solidFill>
                <a:srgbClr val="061B2C"/>
              </a:solidFill>
              <a:latin typeface="Montserrat"/>
            </a:endParaRPr>
          </a:p>
          <a:p>
            <a:pPr>
              <a:buNone/>
            </a:pPr>
            <a:r>
              <a:rPr lang="en-US" sz="2000" b="1">
                <a:solidFill>
                  <a:schemeClr val="accent4"/>
                </a:solidFill>
                <a:latin typeface="Montserrat"/>
              </a:rPr>
              <a:t>Additional Light Treatments</a:t>
            </a:r>
            <a:endParaRPr lang="en-US">
              <a:solidFill>
                <a:schemeClr val="accent4"/>
              </a:solidFill>
            </a:endParaRPr>
          </a:p>
          <a:p>
            <a:pPr marL="0" indent="0">
              <a:buNone/>
            </a:pPr>
            <a:r>
              <a:rPr lang="en-US" sz="1600" b="1">
                <a:latin typeface="Montserrat"/>
              </a:rPr>
              <a:t>As desired. At least 3 days after each prior light </a:t>
            </a:r>
            <a:endParaRPr lang="en-US" sz="2000" b="1" dirty="0">
              <a:latin typeface="Aptos" panose="020B0004020202020204"/>
            </a:endParaRPr>
          </a:p>
          <a:p>
            <a:pPr marL="0" indent="0">
              <a:buNone/>
            </a:pPr>
            <a:r>
              <a:rPr lang="en-US" sz="1600" b="1">
                <a:latin typeface="Montserrat"/>
              </a:rPr>
              <a:t>treatment</a:t>
            </a:r>
            <a:endParaRPr lang="en-US" sz="2000" b="1"/>
          </a:p>
          <a:p>
            <a:pPr marL="0"/>
            <a:endParaRPr lang="en-US" sz="2000" b="1" dirty="0">
              <a:solidFill>
                <a:schemeClr val="tx1">
                  <a:alpha val="80000"/>
                </a:schemeClr>
              </a:solidFill>
            </a:endParaRPr>
          </a:p>
          <a:p>
            <a:pPr marL="0" indent="0">
              <a:buNone/>
            </a:pPr>
            <a:endParaRPr lang="en-US" sz="2000" b="1">
              <a:solidFill>
                <a:srgbClr val="000000">
                  <a:alpha val="80000"/>
                </a:srgbClr>
              </a:solidFill>
            </a:endParaRPr>
          </a:p>
        </p:txBody>
      </p:sp>
      <p:sp>
        <p:nvSpPr>
          <p:cNvPr id="2" name="Title 1">
            <a:extLst>
              <a:ext uri="{FF2B5EF4-FFF2-40B4-BE49-F238E27FC236}">
                <a16:creationId xmlns:a16="http://schemas.microsoft.com/office/drawing/2014/main" id="{A40C008D-3042-97FA-0603-EAD0FF2DE0C3}"/>
              </a:ext>
            </a:extLst>
          </p:cNvPr>
          <p:cNvSpPr>
            <a:spLocks noGrp="1"/>
          </p:cNvSpPr>
          <p:nvPr>
            <p:ph type="title"/>
          </p:nvPr>
        </p:nvSpPr>
        <p:spPr>
          <a:xfrm flipV="1">
            <a:off x="838200" y="-921883"/>
            <a:ext cx="10926838" cy="150056"/>
          </a:xfrm>
        </p:spPr>
        <p:txBody>
          <a:bodyPr>
            <a:normAutofit fontScale="90000"/>
          </a:bodyPr>
          <a:lstStyle/>
          <a:p>
            <a:endParaRPr lang="en-US"/>
          </a:p>
        </p:txBody>
      </p:sp>
      <p:sp>
        <p:nvSpPr>
          <p:cNvPr id="4" name="Rectangle 3">
            <a:extLst>
              <a:ext uri="{FF2B5EF4-FFF2-40B4-BE49-F238E27FC236}">
                <a16:creationId xmlns:a16="http://schemas.microsoft.com/office/drawing/2014/main" id="{062E3F0A-B291-17C3-E277-61D9FC7BC5C1}"/>
              </a:ext>
            </a:extLst>
          </p:cNvPr>
          <p:cNvSpPr/>
          <p:nvPr/>
        </p:nvSpPr>
        <p:spPr>
          <a:xfrm>
            <a:off x="3276214" y="4186274"/>
            <a:ext cx="392025" cy="1680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F5B83F-1BEF-5623-CC0D-801CC555A099}"/>
              </a:ext>
            </a:extLst>
          </p:cNvPr>
          <p:cNvSpPr/>
          <p:nvPr/>
        </p:nvSpPr>
        <p:spPr>
          <a:xfrm>
            <a:off x="2861776" y="1022067"/>
            <a:ext cx="414514" cy="165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112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C892AB0-7D6D-4FC9-9105-0CB427161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807353E4-FA19-40CB-8AF8-3A8E6704B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47" name="Freeform 35">
              <a:extLst>
                <a:ext uri="{FF2B5EF4-FFF2-40B4-BE49-F238E27FC236}">
                  <a16:creationId xmlns:a16="http://schemas.microsoft.com/office/drawing/2014/main" id="{697D009D-8E70-460A-BE57-321BB076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48" name="Freeform 36">
              <a:extLst>
                <a:ext uri="{FF2B5EF4-FFF2-40B4-BE49-F238E27FC236}">
                  <a16:creationId xmlns:a16="http://schemas.microsoft.com/office/drawing/2014/main" id="{D0001F35-F282-403E-8D08-0D204D851F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49" name="Freeform 38">
              <a:extLst>
                <a:ext uri="{FF2B5EF4-FFF2-40B4-BE49-F238E27FC236}">
                  <a16:creationId xmlns:a16="http://schemas.microsoft.com/office/drawing/2014/main" id="{3F8A69A2-2D15-40CD-8C14-A18643ABA5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50" name="Freeform 39">
              <a:extLst>
                <a:ext uri="{FF2B5EF4-FFF2-40B4-BE49-F238E27FC236}">
                  <a16:creationId xmlns:a16="http://schemas.microsoft.com/office/drawing/2014/main" id="{B665CA2A-9D55-4786-9343-EB466726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51" name="Freeform 40">
              <a:extLst>
                <a:ext uri="{FF2B5EF4-FFF2-40B4-BE49-F238E27FC236}">
                  <a16:creationId xmlns:a16="http://schemas.microsoft.com/office/drawing/2014/main" id="{CEE9BD85-96DF-4CDF-BC0F-C4E46062B3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52" name="Rectangle 41">
              <a:extLst>
                <a:ext uri="{FF2B5EF4-FFF2-40B4-BE49-F238E27FC236}">
                  <a16:creationId xmlns:a16="http://schemas.microsoft.com/office/drawing/2014/main" id="{6BB6F5E5-6CA3-4B20-86A7-1174D6E71F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nvGrpSpPr>
          <p:cNvPr id="54" name="Group 53">
            <a:extLst>
              <a:ext uri="{FF2B5EF4-FFF2-40B4-BE49-F238E27FC236}">
                <a16:creationId xmlns:a16="http://schemas.microsoft.com/office/drawing/2014/main" id="{0328E69E-CE3D-4110-8BF7-AD3C0C10C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55" name="Freeform 32">
              <a:extLst>
                <a:ext uri="{FF2B5EF4-FFF2-40B4-BE49-F238E27FC236}">
                  <a16:creationId xmlns:a16="http://schemas.microsoft.com/office/drawing/2014/main" id="{30F84C80-9E12-4460-B88F-D03839F0C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56" name="Freeform 33">
              <a:extLst>
                <a:ext uri="{FF2B5EF4-FFF2-40B4-BE49-F238E27FC236}">
                  <a16:creationId xmlns:a16="http://schemas.microsoft.com/office/drawing/2014/main" id="{2F84C18C-5783-48FF-9DE0-FDA327CFC4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57" name="Freeform 34">
              <a:extLst>
                <a:ext uri="{FF2B5EF4-FFF2-40B4-BE49-F238E27FC236}">
                  <a16:creationId xmlns:a16="http://schemas.microsoft.com/office/drawing/2014/main" id="{08C6A855-346C-4589-9AD4-5E15BCBC7A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58" name="Freeform 37">
              <a:extLst>
                <a:ext uri="{FF2B5EF4-FFF2-40B4-BE49-F238E27FC236}">
                  <a16:creationId xmlns:a16="http://schemas.microsoft.com/office/drawing/2014/main" id="{7E64BEE6-1157-421C-A02A-47639E4D9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60" name="Group 59">
            <a:extLst>
              <a:ext uri="{FF2B5EF4-FFF2-40B4-BE49-F238E27FC236}">
                <a16:creationId xmlns:a16="http://schemas.microsoft.com/office/drawing/2014/main" id="{F64806C9-3599-45A7-BCFF-F762C54276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61" name="Freeform 32">
              <a:extLst>
                <a:ext uri="{FF2B5EF4-FFF2-40B4-BE49-F238E27FC236}">
                  <a16:creationId xmlns:a16="http://schemas.microsoft.com/office/drawing/2014/main" id="{41D6E755-9558-4CAA-8F56-469D231C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62" name="Freeform 33">
              <a:extLst>
                <a:ext uri="{FF2B5EF4-FFF2-40B4-BE49-F238E27FC236}">
                  <a16:creationId xmlns:a16="http://schemas.microsoft.com/office/drawing/2014/main" id="{8FCD41C4-606C-446C-8C81-6353C644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63" name="Freeform 34">
              <a:extLst>
                <a:ext uri="{FF2B5EF4-FFF2-40B4-BE49-F238E27FC236}">
                  <a16:creationId xmlns:a16="http://schemas.microsoft.com/office/drawing/2014/main" id="{274CFBE4-CEA6-4C81-BB1E-83E1896771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64" name="Freeform 37">
              <a:extLst>
                <a:ext uri="{FF2B5EF4-FFF2-40B4-BE49-F238E27FC236}">
                  <a16:creationId xmlns:a16="http://schemas.microsoft.com/office/drawing/2014/main" id="{24813D3D-7B30-42F2-9065-1B40F140C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66" name="Group 65">
            <a:extLst>
              <a:ext uri="{FF2B5EF4-FFF2-40B4-BE49-F238E27FC236}">
                <a16:creationId xmlns:a16="http://schemas.microsoft.com/office/drawing/2014/main" id="{1287AC97-A8E8-4B45-A50A-3057A88B40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67" name="Freeform 35">
              <a:extLst>
                <a:ext uri="{FF2B5EF4-FFF2-40B4-BE49-F238E27FC236}">
                  <a16:creationId xmlns:a16="http://schemas.microsoft.com/office/drawing/2014/main" id="{57D70AA8-D36C-4DF9-B7D7-4E2C9BEFD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68" name="Freeform 36">
              <a:extLst>
                <a:ext uri="{FF2B5EF4-FFF2-40B4-BE49-F238E27FC236}">
                  <a16:creationId xmlns:a16="http://schemas.microsoft.com/office/drawing/2014/main" id="{74D88556-8C5B-41AF-9FA0-92D2734708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69" name="Freeform 38">
              <a:extLst>
                <a:ext uri="{FF2B5EF4-FFF2-40B4-BE49-F238E27FC236}">
                  <a16:creationId xmlns:a16="http://schemas.microsoft.com/office/drawing/2014/main" id="{17E00558-8912-48C6-8202-D8A2D854B7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70" name="Freeform 39">
              <a:extLst>
                <a:ext uri="{FF2B5EF4-FFF2-40B4-BE49-F238E27FC236}">
                  <a16:creationId xmlns:a16="http://schemas.microsoft.com/office/drawing/2014/main" id="{7E4C092A-90EF-4870-97FC-C2D97FD2C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71" name="Freeform 40">
              <a:extLst>
                <a:ext uri="{FF2B5EF4-FFF2-40B4-BE49-F238E27FC236}">
                  <a16:creationId xmlns:a16="http://schemas.microsoft.com/office/drawing/2014/main" id="{0C8C091A-4902-4B98-BB6B-AF6FA1174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72" name="Rectangle 41">
              <a:extLst>
                <a:ext uri="{FF2B5EF4-FFF2-40B4-BE49-F238E27FC236}">
                  <a16:creationId xmlns:a16="http://schemas.microsoft.com/office/drawing/2014/main" id="{50C57AA3-5B6E-4C49-9AE3-D130A25404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sp>
        <p:nvSpPr>
          <p:cNvPr id="74" name="Rectangle 73">
            <a:extLst>
              <a:ext uri="{FF2B5EF4-FFF2-40B4-BE49-F238E27FC236}">
                <a16:creationId xmlns:a16="http://schemas.microsoft.com/office/drawing/2014/main" id="{6D29BE04-4454-4832-B83F-10D001BFF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 Diagonal Corner Rectangle 7">
            <a:extLst>
              <a:ext uri="{FF2B5EF4-FFF2-40B4-BE49-F238E27FC236}">
                <a16:creationId xmlns:a16="http://schemas.microsoft.com/office/drawing/2014/main" id="{98714CE9-3C2C-48E1-8B8F-CFB7735C4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3E455D-4B16-A31E-A956-03CC48224776}"/>
              </a:ext>
            </a:extLst>
          </p:cNvPr>
          <p:cNvSpPr>
            <a:spLocks noGrp="1"/>
          </p:cNvSpPr>
          <p:nvPr>
            <p:ph type="title"/>
          </p:nvPr>
        </p:nvSpPr>
        <p:spPr>
          <a:xfrm>
            <a:off x="1577445" y="1168078"/>
            <a:ext cx="9048219" cy="1092200"/>
          </a:xfrm>
        </p:spPr>
        <p:txBody>
          <a:bodyPr anchor="ctr">
            <a:normAutofit/>
          </a:bodyPr>
          <a:lstStyle/>
          <a:p>
            <a:pPr algn="ctr"/>
            <a:r>
              <a:rPr lang="en-US" b="1">
                <a:solidFill>
                  <a:schemeClr val="accent4"/>
                </a:solidFill>
                <a:latin typeface="Montserrat"/>
              </a:rPr>
              <a:t>What to Expect After Surgery</a:t>
            </a:r>
            <a:endParaRPr lang="en-US">
              <a:solidFill>
                <a:schemeClr val="accent4"/>
              </a:solidFill>
            </a:endParaRPr>
          </a:p>
          <a:p>
            <a:pPr algn="ctr"/>
            <a:endParaRPr lang="en-US">
              <a:solidFill>
                <a:srgbClr val="FFFFFF"/>
              </a:solidFill>
            </a:endParaRPr>
          </a:p>
        </p:txBody>
      </p:sp>
      <p:sp>
        <p:nvSpPr>
          <p:cNvPr id="3" name="Content Placeholder 2">
            <a:extLst>
              <a:ext uri="{FF2B5EF4-FFF2-40B4-BE49-F238E27FC236}">
                <a16:creationId xmlns:a16="http://schemas.microsoft.com/office/drawing/2014/main" id="{1D9D5B0B-0E33-B0FB-7BB6-A0B40ED1F34F}"/>
              </a:ext>
            </a:extLst>
          </p:cNvPr>
          <p:cNvSpPr>
            <a:spLocks noGrp="1"/>
          </p:cNvSpPr>
          <p:nvPr>
            <p:ph idx="1"/>
          </p:nvPr>
        </p:nvSpPr>
        <p:spPr>
          <a:xfrm>
            <a:off x="1647784" y="2612294"/>
            <a:ext cx="9446802" cy="3830348"/>
          </a:xfrm>
        </p:spPr>
        <p:txBody>
          <a:bodyPr vert="horz" lIns="91440" tIns="45720" rIns="91440" bIns="45720" rtlCol="0" anchor="ctr">
            <a:normAutofit lnSpcReduction="10000"/>
          </a:bodyPr>
          <a:lstStyle/>
          <a:p>
            <a:pPr>
              <a:lnSpc>
                <a:spcPct val="110000"/>
              </a:lnSpc>
            </a:pPr>
            <a:r>
              <a:rPr lang="en-US" sz="1400" b="1" dirty="0">
                <a:solidFill>
                  <a:srgbClr val="FFFFFF"/>
                </a:solidFill>
                <a:latin typeface="Montserrat"/>
                <a:ea typeface="Verdana"/>
              </a:rPr>
              <a:t>About three weeks after your cataract surgery, you’ll visit your doctor’s office to begin the light treatments to customize your vision</a:t>
            </a:r>
          </a:p>
          <a:p>
            <a:pPr>
              <a:lnSpc>
                <a:spcPct val="110000"/>
              </a:lnSpc>
            </a:pPr>
            <a:endParaRPr lang="en-US" sz="1400" b="1" dirty="0">
              <a:solidFill>
                <a:srgbClr val="FFFFFF"/>
              </a:solidFill>
              <a:latin typeface="Montserrat"/>
            </a:endParaRPr>
          </a:p>
          <a:p>
            <a:pPr>
              <a:lnSpc>
                <a:spcPct val="110000"/>
              </a:lnSpc>
            </a:pPr>
            <a:r>
              <a:rPr lang="en-US" sz="1400" b="1" dirty="0">
                <a:solidFill>
                  <a:srgbClr val="FFFFFF"/>
                </a:solidFill>
                <a:latin typeface="Montserrat"/>
              </a:rPr>
              <a:t>During these visits, you and your doctor work together to achieve the best possible visual outcome—the vision that’s best for you and your lifestyle</a:t>
            </a:r>
            <a:endParaRPr lang="en-US" sz="1400" b="1" dirty="0">
              <a:solidFill>
                <a:srgbClr val="FFFFFF"/>
              </a:solidFill>
            </a:endParaRPr>
          </a:p>
          <a:p>
            <a:pPr>
              <a:lnSpc>
                <a:spcPct val="110000"/>
              </a:lnSpc>
            </a:pPr>
            <a:endParaRPr lang="en-US" sz="1400" b="1" dirty="0">
              <a:solidFill>
                <a:srgbClr val="FFFFFF"/>
              </a:solidFill>
              <a:latin typeface="Montserrat"/>
            </a:endParaRPr>
          </a:p>
          <a:p>
            <a:pPr>
              <a:lnSpc>
                <a:spcPct val="110000"/>
              </a:lnSpc>
            </a:pPr>
            <a:r>
              <a:rPr lang="en-US" sz="1400" b="1" dirty="0">
                <a:solidFill>
                  <a:srgbClr val="FFFFFF"/>
                </a:solidFill>
                <a:latin typeface="Montserrat"/>
              </a:rPr>
              <a:t>Studies have shown that patients who received the Light Adjustable Lens and the recommended post-surgery treatments were almost twice as likely to achieve 20/20 vision or better without glasses compared to cataract patients who have standard lens implants</a:t>
            </a:r>
            <a:r>
              <a:rPr lang="en-US" sz="1400" b="1" baseline="30000" dirty="0">
                <a:solidFill>
                  <a:srgbClr val="FFFFFF"/>
                </a:solidFill>
                <a:latin typeface="Montserrat"/>
              </a:rPr>
              <a:t>2</a:t>
            </a:r>
            <a:endParaRPr lang="en-US" sz="1400" b="1" dirty="0">
              <a:solidFill>
                <a:srgbClr val="FFFFFF"/>
              </a:solidFill>
            </a:endParaRPr>
          </a:p>
          <a:p>
            <a:pPr>
              <a:lnSpc>
                <a:spcPct val="110000"/>
              </a:lnSpc>
            </a:pPr>
            <a:endParaRPr lang="en-US" sz="800" baseline="30000">
              <a:solidFill>
                <a:srgbClr val="FFFFFF"/>
              </a:solidFill>
              <a:latin typeface="Montserrat"/>
            </a:endParaRPr>
          </a:p>
          <a:p>
            <a:pPr>
              <a:lnSpc>
                <a:spcPct val="110000"/>
              </a:lnSpc>
            </a:pPr>
            <a:endParaRPr lang="en-US" sz="800" baseline="30000">
              <a:solidFill>
                <a:srgbClr val="FFFFFF"/>
              </a:solidFill>
              <a:latin typeface="Montserrat"/>
            </a:endParaRPr>
          </a:p>
          <a:p>
            <a:pPr>
              <a:lnSpc>
                <a:spcPct val="110000"/>
              </a:lnSpc>
            </a:pPr>
            <a:endParaRPr lang="en-US" sz="800" baseline="30000">
              <a:solidFill>
                <a:srgbClr val="FFFFFF"/>
              </a:solidFill>
              <a:latin typeface="Montserrat"/>
            </a:endParaRPr>
          </a:p>
          <a:p>
            <a:pPr marL="0" indent="0">
              <a:lnSpc>
                <a:spcPct val="110000"/>
              </a:lnSpc>
              <a:buNone/>
            </a:pPr>
            <a:endParaRPr lang="en-US" sz="800" baseline="30000">
              <a:solidFill>
                <a:srgbClr val="FFFFFF"/>
              </a:solidFill>
              <a:latin typeface="Montserrat"/>
            </a:endParaRPr>
          </a:p>
          <a:p>
            <a:pPr>
              <a:lnSpc>
                <a:spcPct val="110000"/>
              </a:lnSpc>
            </a:pPr>
            <a:endParaRPr lang="en-US" sz="800" baseline="30000">
              <a:solidFill>
                <a:srgbClr val="FFFFFF"/>
              </a:solidFill>
              <a:latin typeface="Montserrat"/>
            </a:endParaRPr>
          </a:p>
          <a:p>
            <a:pPr marL="0" indent="0">
              <a:lnSpc>
                <a:spcPct val="110000"/>
              </a:lnSpc>
              <a:buNone/>
            </a:pPr>
            <a:r>
              <a:rPr lang="en-US" sz="800" baseline="30000" dirty="0">
                <a:solidFill>
                  <a:srgbClr val="FFFFFF"/>
                </a:solidFill>
                <a:ea typeface="+mn-lt"/>
                <a:cs typeface="+mn-lt"/>
              </a:rPr>
              <a:t>2.</a:t>
            </a:r>
            <a:r>
              <a:rPr lang="en-US" sz="800" baseline="30000" dirty="0">
                <a:solidFill>
                  <a:srgbClr val="FFFFFF"/>
                </a:solidFill>
                <a:latin typeface="Montserrat"/>
              </a:rPr>
              <a:t> </a:t>
            </a:r>
            <a:r>
              <a:rPr lang="en-US" sz="800" baseline="30000" dirty="0" err="1">
                <a:solidFill>
                  <a:srgbClr val="FFFFFF"/>
                </a:solidFill>
                <a:latin typeface="Montserrat"/>
              </a:rPr>
              <a:t>RxSight</a:t>
            </a:r>
            <a:r>
              <a:rPr lang="en-US" sz="800" baseline="30000" dirty="0">
                <a:solidFill>
                  <a:srgbClr val="FFFFFF"/>
                </a:solidFill>
                <a:latin typeface="Montserrat"/>
              </a:rPr>
              <a:t> P160055: FDA Summary of Safety and Effectiveness Data. 2017.</a:t>
            </a:r>
          </a:p>
          <a:p>
            <a:pPr>
              <a:lnSpc>
                <a:spcPct val="110000"/>
              </a:lnSpc>
            </a:pPr>
            <a:endParaRPr lang="en-US" sz="800" baseline="30000">
              <a:solidFill>
                <a:srgbClr val="FFFFFF"/>
              </a:solidFill>
              <a:latin typeface="Montserrat"/>
            </a:endParaRPr>
          </a:p>
          <a:p>
            <a:pPr>
              <a:lnSpc>
                <a:spcPct val="110000"/>
              </a:lnSpc>
            </a:pPr>
            <a:endParaRPr lang="en-US" sz="800">
              <a:solidFill>
                <a:srgbClr val="FFFFFF"/>
              </a:solidFill>
            </a:endParaRPr>
          </a:p>
        </p:txBody>
      </p:sp>
      <p:sp>
        <p:nvSpPr>
          <p:cNvPr id="4" name="TextBox 3">
            <a:extLst>
              <a:ext uri="{FF2B5EF4-FFF2-40B4-BE49-F238E27FC236}">
                <a16:creationId xmlns:a16="http://schemas.microsoft.com/office/drawing/2014/main" id="{CA25D3BE-6B28-F51F-0643-911212F71471}"/>
              </a:ext>
            </a:extLst>
          </p:cNvPr>
          <p:cNvSpPr txBox="1"/>
          <p:nvPr/>
        </p:nvSpPr>
        <p:spPr>
          <a:xfrm>
            <a:off x="1484593" y="2034443"/>
            <a:ext cx="29325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61064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6B780-0831-E1D1-1D4D-2A469C4A60BD}"/>
              </a:ext>
            </a:extLst>
          </p:cNvPr>
          <p:cNvSpPr>
            <a:spLocks noGrp="1"/>
          </p:cNvSpPr>
          <p:nvPr>
            <p:ph type="title"/>
          </p:nvPr>
        </p:nvSpPr>
        <p:spPr>
          <a:xfrm>
            <a:off x="1141413" y="618518"/>
            <a:ext cx="9905998" cy="1478570"/>
          </a:xfrm>
        </p:spPr>
        <p:txBody>
          <a:bodyPr>
            <a:normAutofit/>
          </a:bodyPr>
          <a:lstStyle/>
          <a:p>
            <a:r>
              <a:rPr lang="en-US" b="1">
                <a:latin typeface="Montserrat"/>
              </a:rPr>
              <a:t>What to Expect After Surgery</a:t>
            </a:r>
            <a:endParaRPr lang="en-US">
              <a:latin typeface="Montserrat"/>
            </a:endParaRPr>
          </a:p>
          <a:p>
            <a:endParaRPr lang="en-US" dirty="0"/>
          </a:p>
        </p:txBody>
      </p:sp>
      <p:graphicFrame>
        <p:nvGraphicFramePr>
          <p:cNvPr id="15" name="Content Placeholder 2">
            <a:extLst>
              <a:ext uri="{FF2B5EF4-FFF2-40B4-BE49-F238E27FC236}">
                <a16:creationId xmlns:a16="http://schemas.microsoft.com/office/drawing/2014/main" id="{20A342CD-EEEE-61B6-271C-2C1C0DCDE696}"/>
              </a:ext>
            </a:extLst>
          </p:cNvPr>
          <p:cNvGraphicFramePr>
            <a:graphicFrameLocks noGrp="1"/>
          </p:cNvGraphicFramePr>
          <p:nvPr>
            <p:ph idx="1"/>
            <p:extLst>
              <p:ext uri="{D42A27DB-BD31-4B8C-83A1-F6EECF244321}">
                <p14:modId xmlns:p14="http://schemas.microsoft.com/office/powerpoint/2010/main" val="640985895"/>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97892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FC50-B206-A718-F084-5922358601F5}"/>
              </a:ext>
            </a:extLst>
          </p:cNvPr>
          <p:cNvSpPr>
            <a:spLocks noGrp="1"/>
          </p:cNvSpPr>
          <p:nvPr>
            <p:ph type="title"/>
          </p:nvPr>
        </p:nvSpPr>
        <p:spPr/>
        <p:txBody>
          <a:bodyPr/>
          <a:lstStyle/>
          <a:p>
            <a:r>
              <a:rPr lang="en-US" b="1">
                <a:solidFill>
                  <a:schemeClr val="accent4"/>
                </a:solidFill>
                <a:latin typeface="Montserrat"/>
              </a:rPr>
              <a:t>UV Protection</a:t>
            </a:r>
            <a:endParaRPr lang="en-US">
              <a:solidFill>
                <a:schemeClr val="accent4"/>
              </a:solidFill>
            </a:endParaRPr>
          </a:p>
          <a:p>
            <a:endParaRPr lang="en-US" dirty="0"/>
          </a:p>
        </p:txBody>
      </p:sp>
      <p:sp>
        <p:nvSpPr>
          <p:cNvPr id="3" name="Content Placeholder 2">
            <a:extLst>
              <a:ext uri="{FF2B5EF4-FFF2-40B4-BE49-F238E27FC236}">
                <a16:creationId xmlns:a16="http://schemas.microsoft.com/office/drawing/2014/main" id="{A89ACC12-E18C-C755-A897-D0A3D121A523}"/>
              </a:ext>
            </a:extLst>
          </p:cNvPr>
          <p:cNvSpPr>
            <a:spLocks noGrp="1"/>
          </p:cNvSpPr>
          <p:nvPr>
            <p:ph idx="1"/>
          </p:nvPr>
        </p:nvSpPr>
        <p:spPr>
          <a:xfrm>
            <a:off x="838200" y="1713903"/>
            <a:ext cx="10515600" cy="4944004"/>
          </a:xfrm>
        </p:spPr>
        <p:txBody>
          <a:bodyPr vert="horz" lIns="91440" tIns="45720" rIns="91440" bIns="45720" rtlCol="0" anchor="t">
            <a:normAutofit lnSpcReduction="10000"/>
          </a:bodyPr>
          <a:lstStyle/>
          <a:p>
            <a:pPr marL="0" indent="0">
              <a:buNone/>
            </a:pPr>
            <a:r>
              <a:rPr lang="en-US" sz="2000" b="1" dirty="0">
                <a:latin typeface="Montserrat"/>
              </a:rPr>
              <a:t>While your vision is still in the adjustment phase, you will be required to wear glasses that prevent UV light from altering your lens to protect it before the final lock-in.</a:t>
            </a:r>
            <a:endParaRPr lang="en-US" sz="2000" b="1" dirty="0"/>
          </a:p>
          <a:p>
            <a:pPr marL="0" indent="0">
              <a:buNone/>
            </a:pPr>
            <a:endParaRPr lang="en-US" sz="2000" b="1" dirty="0">
              <a:latin typeface="Montserrat"/>
            </a:endParaRPr>
          </a:p>
          <a:p>
            <a:pPr marL="0" indent="0">
              <a:buNone/>
            </a:pPr>
            <a:r>
              <a:rPr lang="en-US" sz="2000" b="1" dirty="0">
                <a:latin typeface="Montserrat"/>
              </a:rPr>
              <a:t>There are two ways you will be protected:</a:t>
            </a:r>
            <a:endParaRPr lang="en-US" sz="2000" b="1" dirty="0"/>
          </a:p>
          <a:p>
            <a:r>
              <a:rPr lang="en-US" sz="2100" b="1" dirty="0">
                <a:solidFill>
                  <a:schemeClr val="accent4"/>
                </a:solidFill>
                <a:latin typeface="Montserrat"/>
              </a:rPr>
              <a:t>UV glasses: </a:t>
            </a:r>
            <a:r>
              <a:rPr lang="en-US" sz="2100" b="1" dirty="0">
                <a:latin typeface="Montserrat"/>
              </a:rPr>
              <a:t>protect the Light Adjustable Lens from UV light sources. Only needed prior to </a:t>
            </a:r>
            <a:r>
              <a:rPr lang="en-US" sz="2100" b="1" dirty="0" err="1">
                <a:latin typeface="Montserrat"/>
              </a:rPr>
              <a:t>rx</a:t>
            </a:r>
            <a:r>
              <a:rPr lang="en-US" sz="2100" b="1" dirty="0">
                <a:latin typeface="Montserrat"/>
              </a:rPr>
              <a:t> being locked in. </a:t>
            </a:r>
          </a:p>
          <a:p>
            <a:pPr marL="0" indent="0">
              <a:buNone/>
            </a:pPr>
            <a:endParaRPr lang="en-US" sz="2100" b="1" dirty="0">
              <a:solidFill>
                <a:srgbClr val="FFFFFF"/>
              </a:solidFill>
              <a:latin typeface="Montserrat"/>
            </a:endParaRPr>
          </a:p>
          <a:p>
            <a:r>
              <a:rPr lang="en-US" sz="2100" b="1" dirty="0" err="1">
                <a:solidFill>
                  <a:schemeClr val="accent4"/>
                </a:solidFill>
                <a:latin typeface="Montserrat"/>
              </a:rPr>
              <a:t>ActivShield</a:t>
            </a:r>
            <a:r>
              <a:rPr lang="en-US" sz="2100" b="1" dirty="0">
                <a:solidFill>
                  <a:schemeClr val="accent4"/>
                </a:solidFill>
                <a:latin typeface="Montserrat"/>
              </a:rPr>
              <a:t>:</a:t>
            </a:r>
            <a:r>
              <a:rPr lang="en-US" sz="2100" b="1" dirty="0">
                <a:solidFill>
                  <a:srgbClr val="813A74"/>
                </a:solidFill>
                <a:latin typeface="Montserrat"/>
              </a:rPr>
              <a:t> </a:t>
            </a:r>
            <a:r>
              <a:rPr lang="en-US" sz="2100" b="1" dirty="0">
                <a:latin typeface="Montserrat"/>
              </a:rPr>
              <a:t>UV protective layer built into the Light Adjustable Lens that protects against incidental sunlight exposure and automatically opens for light treatments and closes when complete</a:t>
            </a:r>
            <a:endParaRPr lang="en-US" sz="2100" b="1" dirty="0"/>
          </a:p>
          <a:p>
            <a:pPr marL="0" indent="0">
              <a:buNone/>
            </a:pPr>
            <a:r>
              <a:rPr lang="en-US" sz="800" dirty="0">
                <a:solidFill>
                  <a:srgbClr val="061B2C"/>
                </a:solidFill>
                <a:latin typeface="Montserrat"/>
              </a:rPr>
              <a:t>3.  </a:t>
            </a:r>
            <a:r>
              <a:rPr lang="en-US" sz="800" dirty="0" err="1">
                <a:solidFill>
                  <a:srgbClr val="061B2C"/>
                </a:solidFill>
                <a:latin typeface="Montserrat"/>
              </a:rPr>
              <a:t>RxSight</a:t>
            </a:r>
            <a:r>
              <a:rPr lang="en-US" sz="800" dirty="0">
                <a:solidFill>
                  <a:srgbClr val="061B2C"/>
                </a:solidFill>
                <a:latin typeface="Montserrat"/>
              </a:rPr>
              <a:t> P160055: FDA Summary of Safety and Effectiveness Data. 2017</a:t>
            </a:r>
            <a:endParaRPr lang="en-US" dirty="0"/>
          </a:p>
        </p:txBody>
      </p:sp>
      <p:pic>
        <p:nvPicPr>
          <p:cNvPr id="4" name="Picture 3" descr="A close-up of a pair of sunglasses&#10;&#10;Description automatically generated">
            <a:extLst>
              <a:ext uri="{FF2B5EF4-FFF2-40B4-BE49-F238E27FC236}">
                <a16:creationId xmlns:a16="http://schemas.microsoft.com/office/drawing/2014/main" id="{3DB58A66-E247-72BF-D23A-B107ED53B059}"/>
              </a:ext>
            </a:extLst>
          </p:cNvPr>
          <p:cNvPicPr>
            <a:picLocks noChangeAspect="1"/>
          </p:cNvPicPr>
          <p:nvPr/>
        </p:nvPicPr>
        <p:blipFill>
          <a:blip r:embed="rId2"/>
          <a:stretch>
            <a:fillRect/>
          </a:stretch>
        </p:blipFill>
        <p:spPr>
          <a:xfrm>
            <a:off x="5905002" y="-312222"/>
            <a:ext cx="3848100" cy="2162175"/>
          </a:xfrm>
          <a:prstGeom prst="rect">
            <a:avLst/>
          </a:prstGeom>
        </p:spPr>
      </p:pic>
      <p:pic>
        <p:nvPicPr>
          <p:cNvPr id="5" name="Picture 4" descr="A pair of sunglasses on a black background&#10;&#10;Description automatically generated">
            <a:extLst>
              <a:ext uri="{FF2B5EF4-FFF2-40B4-BE49-F238E27FC236}">
                <a16:creationId xmlns:a16="http://schemas.microsoft.com/office/drawing/2014/main" id="{E99D183E-A72E-4673-29B5-DE5FADF28DE5}"/>
              </a:ext>
            </a:extLst>
          </p:cNvPr>
          <p:cNvPicPr>
            <a:picLocks noChangeAspect="1"/>
          </p:cNvPicPr>
          <p:nvPr/>
        </p:nvPicPr>
        <p:blipFill>
          <a:blip r:embed="rId3"/>
          <a:stretch>
            <a:fillRect/>
          </a:stretch>
        </p:blipFill>
        <p:spPr>
          <a:xfrm>
            <a:off x="8554394" y="-297163"/>
            <a:ext cx="3829050" cy="2152650"/>
          </a:xfrm>
          <a:prstGeom prst="rect">
            <a:avLst/>
          </a:prstGeom>
        </p:spPr>
      </p:pic>
    </p:spTree>
    <p:extLst>
      <p:ext uri="{BB962C8B-B14F-4D97-AF65-F5344CB8AC3E}">
        <p14:creationId xmlns:p14="http://schemas.microsoft.com/office/powerpoint/2010/main" val="309599732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 name="Rectangle 13">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281F4DF9-91EF-8F3B-9D28-33F6DADC33BB}"/>
              </a:ext>
            </a:extLst>
          </p:cNvPr>
          <p:cNvSpPr>
            <a:spLocks noGrp="1"/>
          </p:cNvSpPr>
          <p:nvPr>
            <p:ph type="title"/>
          </p:nvPr>
        </p:nvSpPr>
        <p:spPr>
          <a:xfrm>
            <a:off x="6448425" y="618518"/>
            <a:ext cx="5748669" cy="4680521"/>
          </a:xfrm>
        </p:spPr>
        <p:txBody>
          <a:bodyPr>
            <a:normAutofit/>
          </a:bodyPr>
          <a:lstStyle/>
          <a:p>
            <a:r>
              <a:rPr lang="en-US" sz="1800" b="1">
                <a:solidFill>
                  <a:schemeClr val="accent4"/>
                </a:solidFill>
                <a:latin typeface="Montserrat"/>
              </a:rPr>
              <a:t>Light Adjustable Lens </a:t>
            </a:r>
            <a:br>
              <a:rPr lang="en-US" sz="1800" b="1" dirty="0">
                <a:solidFill>
                  <a:schemeClr val="accent4"/>
                </a:solidFill>
                <a:latin typeface="Montserrat"/>
              </a:rPr>
            </a:br>
            <a:endParaRPr lang="en-US" sz="1800">
              <a:solidFill>
                <a:schemeClr val="accent4"/>
              </a:solidFill>
            </a:endParaRPr>
          </a:p>
          <a:p>
            <a:br>
              <a:rPr lang="en-US" sz="1400" dirty="0"/>
            </a:br>
            <a:r>
              <a:rPr lang="en-US" sz="1400" dirty="0">
                <a:latin typeface="Arial"/>
                <a:cs typeface="Arial"/>
              </a:rPr>
              <a:t>--&gt; The Light Adjustable Lens can be adjusted by the LDD up to THREE times!</a:t>
            </a:r>
            <a:br>
              <a:rPr lang="en-US" sz="1400" dirty="0">
                <a:latin typeface="Arial"/>
                <a:cs typeface="Arial"/>
              </a:rPr>
            </a:br>
            <a:br>
              <a:rPr lang="en-US" sz="1400" dirty="0">
                <a:latin typeface="Arial"/>
                <a:cs typeface="Arial"/>
              </a:rPr>
            </a:br>
            <a:r>
              <a:rPr lang="en-US" sz="1400" dirty="0">
                <a:latin typeface="Arial"/>
                <a:cs typeface="Arial"/>
              </a:rPr>
              <a:t>--&gt; Additionally, the Light Adjustable Lens receives A lock-in treatment to finalize the power</a:t>
            </a:r>
          </a:p>
        </p:txBody>
      </p:sp>
      <p:pic>
        <p:nvPicPr>
          <p:cNvPr id="6" name="Content Placeholder 5" descr="A close up of a person&amp;#39;s eye&#10;&#10;AI-generated content may be incorrect.">
            <a:extLst>
              <a:ext uri="{FF2B5EF4-FFF2-40B4-BE49-F238E27FC236}">
                <a16:creationId xmlns:a16="http://schemas.microsoft.com/office/drawing/2014/main" id="{AB65C414-76F4-52AE-FE20-3249FBA2D729}"/>
              </a:ext>
            </a:extLst>
          </p:cNvPr>
          <p:cNvPicPr>
            <a:picLocks noChangeAspect="1"/>
          </p:cNvPicPr>
          <p:nvPr/>
        </p:nvPicPr>
        <p:blipFill>
          <a:blip r:embed="rId4"/>
          <a:srcRect l="15710" r="24902" b="-1"/>
          <a:stretch>
            <a:fillRect/>
          </a:stretch>
        </p:blipFill>
        <p:spPr>
          <a:xfrm>
            <a:off x="-5597" y="10"/>
            <a:ext cx="6101597" cy="6857990"/>
          </a:xfrm>
          <a:prstGeom prst="rect">
            <a:avLst/>
          </a:prstGeom>
        </p:spPr>
      </p:pic>
      <p:grpSp>
        <p:nvGrpSpPr>
          <p:cNvPr id="17" name="Group 16">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8" name="Rectangle 17">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Rectangle 20">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Rectangle 45">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7"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Rectangle 57">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9"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10" name="Content Placeholder 9">
            <a:extLst>
              <a:ext uri="{FF2B5EF4-FFF2-40B4-BE49-F238E27FC236}">
                <a16:creationId xmlns:a16="http://schemas.microsoft.com/office/drawing/2014/main" id="{247327C2-0CD1-5B55-D921-D69F8C3FB091}"/>
              </a:ext>
            </a:extLst>
          </p:cNvPr>
          <p:cNvSpPr>
            <a:spLocks noGrp="1"/>
          </p:cNvSpPr>
          <p:nvPr>
            <p:ph idx="1"/>
          </p:nvPr>
        </p:nvSpPr>
        <p:spPr>
          <a:xfrm>
            <a:off x="10392109" y="5471276"/>
            <a:ext cx="655302" cy="319925"/>
          </a:xfrm>
        </p:spPr>
        <p:txBody>
          <a:bodyPr>
            <a:normAutofit fontScale="55000" lnSpcReduction="20000"/>
          </a:bodyPr>
          <a:lstStyle/>
          <a:p>
            <a:endParaRPr lang="en-US"/>
          </a:p>
        </p:txBody>
      </p:sp>
    </p:spTree>
    <p:extLst>
      <p:ext uri="{BB962C8B-B14F-4D97-AF65-F5344CB8AC3E}">
        <p14:creationId xmlns:p14="http://schemas.microsoft.com/office/powerpoint/2010/main" val="3214981037"/>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55"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57" name="Group 56">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58" name="Group 57">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0"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71"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2"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3"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4"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5"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6"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7"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8"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79"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0"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1"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82"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3"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4"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5"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6"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87"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8"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89"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0"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1"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2"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3"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4"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5"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96"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grpSp>
          <p:nvGrpSpPr>
            <p:cNvPr id="59" name="Group 58">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60"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1"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2"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3"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4"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5"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6"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7"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8"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69"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grpSp>
      </p:grpSp>
      <p:grpSp>
        <p:nvGrpSpPr>
          <p:cNvPr id="98" name="Group 97">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99" name="Rectangle 98">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BFB920AC-F3E0-7220-F1DD-C72445DB5BE8}"/>
              </a:ext>
            </a:extLst>
          </p:cNvPr>
          <p:cNvSpPr>
            <a:spLocks noGrp="1"/>
          </p:cNvSpPr>
          <p:nvPr>
            <p:ph type="title"/>
          </p:nvPr>
        </p:nvSpPr>
        <p:spPr>
          <a:xfrm>
            <a:off x="8119401" y="2691606"/>
            <a:ext cx="4071008" cy="1478570"/>
          </a:xfrm>
        </p:spPr>
        <p:txBody>
          <a:bodyPr vert="horz" lIns="91440" tIns="45720" rIns="91440" bIns="45720" rtlCol="0" anchor="ctr">
            <a:normAutofit/>
          </a:bodyPr>
          <a:lstStyle/>
          <a:p>
            <a:pPr>
              <a:spcBef>
                <a:spcPct val="0"/>
              </a:spcBef>
            </a:pPr>
            <a:r>
              <a:rPr lang="en-US" sz="4000" b="1" dirty="0">
                <a:solidFill>
                  <a:schemeClr val="bg1"/>
                </a:solidFill>
              </a:rPr>
              <a:t>POST-OP CARE</a:t>
            </a:r>
          </a:p>
        </p:txBody>
      </p:sp>
      <p:pic>
        <p:nvPicPr>
          <p:cNvPr id="4" name="Picture 3" descr="A group of people in scrubs&#10;&#10;AI-generated content may be incorrect.">
            <a:extLst>
              <a:ext uri="{FF2B5EF4-FFF2-40B4-BE49-F238E27FC236}">
                <a16:creationId xmlns:a16="http://schemas.microsoft.com/office/drawing/2014/main" id="{EF20601D-CFDF-2D00-75D6-DF075597DA71}"/>
              </a:ext>
            </a:extLst>
          </p:cNvPr>
          <p:cNvPicPr>
            <a:picLocks noChangeAspect="1"/>
          </p:cNvPicPr>
          <p:nvPr/>
        </p:nvPicPr>
        <p:blipFill>
          <a:blip r:embed="rId4"/>
          <a:srcRect l="16523" r="9907" b="-1"/>
          <a:stretch>
            <a:fillRect/>
          </a:stretch>
        </p:blipFill>
        <p:spPr>
          <a:xfrm>
            <a:off x="-5597" y="10"/>
            <a:ext cx="7558541" cy="6857990"/>
          </a:xfrm>
          <a:prstGeom prst="rect">
            <a:avLst/>
          </a:prstGeom>
        </p:spPr>
      </p:pic>
      <p:grpSp>
        <p:nvGrpSpPr>
          <p:cNvPr id="102" name="Group 101">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03" name="Rectangle 102">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04"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5"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6" name="Rectangle 105">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07"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8"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09"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0"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1"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2"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3"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4"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5"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6"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7"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8"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19"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0"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1"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2"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3"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4"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5"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6"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7"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8"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29"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0"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1" name="Rectangle 130">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32"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3"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4"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5"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6"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7"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8"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39"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0"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1"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2"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3" name="Rectangle 142">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44"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5"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6"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7"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8"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49"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0"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1"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2"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3"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4"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5"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56"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Text Placeholder 2">
            <a:extLst>
              <a:ext uri="{FF2B5EF4-FFF2-40B4-BE49-F238E27FC236}">
                <a16:creationId xmlns:a16="http://schemas.microsoft.com/office/drawing/2014/main" id="{1E5E8D70-DAE9-797C-1F76-B8DB68D75CE0}"/>
              </a:ext>
            </a:extLst>
          </p:cNvPr>
          <p:cNvSpPr>
            <a:spLocks noGrp="1"/>
          </p:cNvSpPr>
          <p:nvPr>
            <p:ph type="body" idx="1"/>
          </p:nvPr>
        </p:nvSpPr>
        <p:spPr>
          <a:xfrm>
            <a:off x="7962519" y="2249487"/>
            <a:ext cx="3084892" cy="3541714"/>
          </a:xfrm>
        </p:spPr>
        <p:txBody>
          <a:bodyPr vert="horz" lIns="91440" tIns="45720" rIns="91440" bIns="45720" rtlCol="0">
            <a:normAutofit/>
          </a:bodyPr>
          <a:lstStyle/>
          <a:p>
            <a:pPr marL="152400" indent="-228600">
              <a:spcAft>
                <a:spcPts val="600"/>
              </a:spcAft>
              <a:buSzPct val="125000"/>
              <a:buFont typeface="Arial" panose="020B0604020202020204" pitchFamily="34" charset="0"/>
              <a:buChar char="•"/>
            </a:pPr>
            <a:endParaRPr lang="en-US" sz="1800" dirty="0"/>
          </a:p>
        </p:txBody>
      </p:sp>
    </p:spTree>
    <p:extLst>
      <p:ext uri="{BB962C8B-B14F-4D97-AF65-F5344CB8AC3E}">
        <p14:creationId xmlns:p14="http://schemas.microsoft.com/office/powerpoint/2010/main" val="219601401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4"/>
          <p:cNvSpPr txBox="1">
            <a:spLocks noGrp="1"/>
          </p:cNvSpPr>
          <p:nvPr>
            <p:ph type="title"/>
          </p:nvPr>
        </p:nvSpPr>
        <p:spPr>
          <a:xfrm>
            <a:off x="3486100" y="-53967"/>
            <a:ext cx="8428800" cy="847200"/>
          </a:xfrm>
          <a:prstGeom prst="rect">
            <a:avLst/>
          </a:prstGeom>
        </p:spPr>
        <p:txBody>
          <a:bodyPr spcFirstLastPara="1" wrap="square" lIns="121900" tIns="121900" rIns="121900" bIns="121900" anchor="t" anchorCtr="0">
            <a:normAutofit/>
          </a:bodyPr>
          <a:lstStyle/>
          <a:p>
            <a:r>
              <a:rPr lang="en" b="1" dirty="0">
                <a:solidFill>
                  <a:schemeClr val="bg1"/>
                </a:solidFill>
              </a:rPr>
              <a:t>Not Normal for the Patient</a:t>
            </a:r>
            <a:endParaRPr b="1" dirty="0">
              <a:solidFill>
                <a:schemeClr val="bg1"/>
              </a:solidFill>
            </a:endParaRPr>
          </a:p>
        </p:txBody>
      </p:sp>
      <p:sp>
        <p:nvSpPr>
          <p:cNvPr id="281" name="Google Shape;281;p44"/>
          <p:cNvSpPr txBox="1">
            <a:spLocks noGrp="1"/>
          </p:cNvSpPr>
          <p:nvPr>
            <p:ph type="body" idx="1"/>
          </p:nvPr>
        </p:nvSpPr>
        <p:spPr>
          <a:xfrm>
            <a:off x="914400" y="657233"/>
            <a:ext cx="10727600" cy="6300800"/>
          </a:xfrm>
          <a:prstGeom prst="rect">
            <a:avLst/>
          </a:prstGeom>
        </p:spPr>
        <p:txBody>
          <a:bodyPr spcFirstLastPara="1" wrap="square" lIns="121900" tIns="121900" rIns="121900" bIns="121900" anchor="t" anchorCtr="0">
            <a:normAutofit/>
          </a:bodyPr>
          <a:lstStyle/>
          <a:p>
            <a:pPr marL="0" indent="0" algn="ctr">
              <a:lnSpc>
                <a:spcPct val="125000"/>
              </a:lnSpc>
              <a:buSzPts val="1100"/>
              <a:buNone/>
            </a:pPr>
            <a:r>
              <a:rPr lang="en" sz="5584" b="1" dirty="0">
                <a:solidFill>
                  <a:schemeClr val="lt1"/>
                </a:solidFill>
                <a:latin typeface="Arial"/>
                <a:ea typeface="Arial"/>
                <a:cs typeface="Arial"/>
                <a:sym typeface="Arial"/>
              </a:rPr>
              <a:t>When to call the surgeon:</a:t>
            </a:r>
            <a:endParaRPr sz="5584" b="1" dirty="0">
              <a:solidFill>
                <a:schemeClr val="lt1"/>
              </a:solidFill>
              <a:latin typeface="Arial"/>
              <a:ea typeface="Arial"/>
              <a:cs typeface="Arial"/>
              <a:sym typeface="Arial"/>
            </a:endParaRPr>
          </a:p>
          <a:p>
            <a:pPr marL="0" indent="0">
              <a:lnSpc>
                <a:spcPct val="147368"/>
              </a:lnSpc>
              <a:spcBef>
                <a:spcPts val="2400"/>
              </a:spcBef>
              <a:buNone/>
            </a:pPr>
            <a:r>
              <a:rPr lang="en" sz="7466" dirty="0">
                <a:latin typeface="Arial"/>
                <a:ea typeface="Arial"/>
                <a:cs typeface="Arial"/>
                <a:sym typeface="Arial"/>
              </a:rPr>
              <a:t> </a:t>
            </a:r>
            <a:endParaRPr sz="7466" dirty="0">
              <a:latin typeface="Arial"/>
              <a:ea typeface="Arial"/>
              <a:cs typeface="Arial"/>
              <a:sym typeface="Arial"/>
            </a:endParaRPr>
          </a:p>
          <a:p>
            <a:pPr indent="-527856">
              <a:lnSpc>
                <a:spcPct val="147368"/>
              </a:lnSpc>
              <a:spcBef>
                <a:spcPts val="2400"/>
              </a:spcBef>
              <a:buSzPts val="2635"/>
              <a:buFont typeface="Arial"/>
              <a:buChar char="●"/>
            </a:pPr>
            <a:r>
              <a:rPr lang="en" sz="3512" dirty="0">
                <a:latin typeface="Arial"/>
                <a:ea typeface="Arial"/>
                <a:cs typeface="Arial"/>
                <a:sym typeface="Arial"/>
              </a:rPr>
              <a:t>Increased pain and/or redness</a:t>
            </a:r>
            <a:endParaRPr sz="3512" dirty="0">
              <a:latin typeface="Arial"/>
              <a:ea typeface="Arial"/>
              <a:cs typeface="Arial"/>
              <a:sym typeface="Arial"/>
            </a:endParaRPr>
          </a:p>
          <a:p>
            <a:pPr indent="-527856">
              <a:lnSpc>
                <a:spcPct val="147368"/>
              </a:lnSpc>
              <a:buSzPts val="2635"/>
              <a:buFont typeface="Arial"/>
              <a:buChar char="●"/>
            </a:pPr>
            <a:r>
              <a:rPr lang="en" sz="3512" dirty="0">
                <a:latin typeface="Arial"/>
                <a:ea typeface="Arial"/>
                <a:cs typeface="Arial"/>
                <a:sym typeface="Arial"/>
              </a:rPr>
              <a:t>Decreased vision</a:t>
            </a:r>
            <a:endParaRPr sz="3512" dirty="0">
              <a:latin typeface="Arial"/>
              <a:ea typeface="Arial"/>
              <a:cs typeface="Arial"/>
              <a:sym typeface="Arial"/>
            </a:endParaRPr>
          </a:p>
          <a:p>
            <a:pPr marL="0" indent="0">
              <a:spcBef>
                <a:spcPts val="2400"/>
              </a:spcBef>
              <a:buSzPts val="1100"/>
              <a:buNone/>
            </a:pPr>
            <a:endParaRPr dirty="0"/>
          </a:p>
          <a:p>
            <a:pPr marL="0" indent="0">
              <a:spcBef>
                <a:spcPts val="1600"/>
              </a:spcBef>
              <a:spcAft>
                <a:spcPts val="1600"/>
              </a:spcAft>
              <a:buNone/>
            </a:pPr>
            <a:endParaRPr dirty="0"/>
          </a:p>
        </p:txBody>
      </p:sp>
      <p:pic>
        <p:nvPicPr>
          <p:cNvPr id="282" name="Google Shape;282;p44"/>
          <p:cNvPicPr preferRelativeResize="0"/>
          <p:nvPr/>
        </p:nvPicPr>
        <p:blipFill>
          <a:blip r:embed="rId3">
            <a:alphaModFix/>
          </a:blip>
          <a:stretch>
            <a:fillRect/>
          </a:stretch>
        </p:blipFill>
        <p:spPr>
          <a:xfrm>
            <a:off x="3086100" y="1692268"/>
            <a:ext cx="6019800" cy="2179633"/>
          </a:xfrm>
          <a:prstGeom prst="rect">
            <a:avLst/>
          </a:prstGeom>
          <a:noFill/>
          <a:ln>
            <a:noFill/>
          </a:ln>
        </p:spPr>
      </p:pic>
    </p:spTree>
    <p:extLst>
      <p:ext uri="{BB962C8B-B14F-4D97-AF65-F5344CB8AC3E}">
        <p14:creationId xmlns:p14="http://schemas.microsoft.com/office/powerpoint/2010/main" val="252172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xfrm>
            <a:off x="841248" y="548640"/>
            <a:ext cx="3419540" cy="5431536"/>
          </a:xfrm>
          <a:prstGeom prst="rect">
            <a:avLst/>
          </a:prstGeom>
        </p:spPr>
        <p:txBody>
          <a:bodyPr spcFirstLastPara="1" vert="horz" lIns="91440" tIns="45720" rIns="91440" bIns="45720" rtlCol="0" anchor="ctr" anchorCtr="0">
            <a:normAutofit/>
          </a:bodyPr>
          <a:lstStyle/>
          <a:p>
            <a:pPr>
              <a:spcBef>
                <a:spcPct val="0"/>
              </a:spcBef>
            </a:pPr>
            <a:r>
              <a:rPr lang="en-US" sz="6000" dirty="0"/>
              <a:t>Normal but NOT to the Patient</a:t>
            </a:r>
          </a:p>
        </p:txBody>
      </p:sp>
      <p:sp>
        <p:nvSpPr>
          <p:cNvPr id="275" name="Google Shape;275;p43"/>
          <p:cNvSpPr txBox="1">
            <a:spLocks noGrp="1"/>
          </p:cNvSpPr>
          <p:nvPr>
            <p:ph type="body" idx="1"/>
          </p:nvPr>
        </p:nvSpPr>
        <p:spPr>
          <a:xfrm>
            <a:off x="4895183" y="1030945"/>
            <a:ext cx="6052158" cy="5431536"/>
          </a:xfrm>
          <a:prstGeom prst="rect">
            <a:avLst/>
          </a:prstGeom>
        </p:spPr>
        <p:txBody>
          <a:bodyPr spcFirstLastPara="1" vert="horz" lIns="91440" tIns="45720" rIns="91440" bIns="45720" rtlCol="0" anchor="ctr" anchorCtr="0">
            <a:normAutofit fontScale="85000" lnSpcReduction="20000"/>
          </a:bodyPr>
          <a:lstStyle/>
          <a:p>
            <a:pPr marL="0" indent="0">
              <a:lnSpc>
                <a:spcPct val="100000"/>
              </a:lnSpc>
              <a:buNone/>
            </a:pPr>
            <a:endParaRPr lang="en-US" sz="4300" b="1" dirty="0">
              <a:latin typeface="Bell MT"/>
              <a:sym typeface="Arial"/>
            </a:endParaRPr>
          </a:p>
          <a:p>
            <a:pPr marL="0" indent="0">
              <a:lnSpc>
                <a:spcPct val="100000"/>
              </a:lnSpc>
              <a:buNone/>
            </a:pPr>
            <a:r>
              <a:rPr lang="en-US" sz="4300" b="1" dirty="0">
                <a:solidFill>
                  <a:schemeClr val="bg1"/>
                </a:solidFill>
                <a:latin typeface="Bell MT"/>
                <a:sym typeface="Arial"/>
              </a:rPr>
              <a:t>Reassure:</a:t>
            </a:r>
            <a:endParaRPr lang="en-US" sz="4300" b="1" dirty="0">
              <a:solidFill>
                <a:schemeClr val="bg1"/>
              </a:solidFill>
              <a:latin typeface="Bell MT"/>
            </a:endParaRPr>
          </a:p>
          <a:p>
            <a:pPr marL="0" indent="-228600">
              <a:lnSpc>
                <a:spcPct val="100000"/>
              </a:lnSpc>
              <a:spcBef>
                <a:spcPts val="2400"/>
              </a:spcBef>
              <a:buSzPts val="275"/>
              <a:buFont typeface="Arial" panose="020B0604020202020204" pitchFamily="34" charset="0"/>
              <a:buChar char="•"/>
            </a:pPr>
            <a:r>
              <a:rPr lang="en-US" sz="2600" dirty="0">
                <a:latin typeface="Bell MT"/>
                <a:sym typeface="Arial"/>
              </a:rPr>
              <a:t>Vision should start to return the eye within a few hours of surgery, but it may take a few days for vision to fully return.</a:t>
            </a:r>
            <a:endParaRPr lang="en-US" sz="2600" dirty="0">
              <a:latin typeface="Bell MT"/>
            </a:endParaRPr>
          </a:p>
          <a:p>
            <a:pPr marL="0" indent="-228600">
              <a:lnSpc>
                <a:spcPct val="100000"/>
              </a:lnSpc>
              <a:spcBef>
                <a:spcPts val="2400"/>
              </a:spcBef>
              <a:buSzPts val="275"/>
              <a:buFont typeface="Arial" panose="020B0604020202020204" pitchFamily="34" charset="0"/>
              <a:buChar char="•"/>
            </a:pPr>
            <a:r>
              <a:rPr lang="en-US" sz="2600" dirty="0">
                <a:latin typeface="Bell MT"/>
                <a:sym typeface="Arial"/>
              </a:rPr>
              <a:t>It's normal  for the patient to have:</a:t>
            </a:r>
            <a:endParaRPr lang="en-US" sz="2600" dirty="0">
              <a:latin typeface="Bell MT"/>
            </a:endParaRPr>
          </a:p>
          <a:p>
            <a:pPr marL="608965" indent="-228600">
              <a:lnSpc>
                <a:spcPct val="100000"/>
              </a:lnSpc>
              <a:spcBef>
                <a:spcPts val="2400"/>
              </a:spcBef>
              <a:buSzPct val="100000"/>
              <a:buFont typeface="Arial" panose="020B0604020202020204" pitchFamily="34" charset="0"/>
              <a:buChar char="•"/>
            </a:pPr>
            <a:r>
              <a:rPr lang="en-US" sz="2600" dirty="0">
                <a:latin typeface="Bell MT"/>
                <a:sym typeface="Arial"/>
              </a:rPr>
              <a:t>Grittiness</a:t>
            </a:r>
            <a:endParaRPr lang="en-US" sz="2600" dirty="0">
              <a:latin typeface="Bell MT"/>
            </a:endParaRPr>
          </a:p>
          <a:p>
            <a:pPr marL="608965" indent="-228600">
              <a:lnSpc>
                <a:spcPct val="100000"/>
              </a:lnSpc>
              <a:buSzPct val="100000"/>
              <a:buFont typeface="Arial" panose="020B0604020202020204" pitchFamily="34" charset="0"/>
              <a:buChar char="•"/>
            </a:pPr>
            <a:r>
              <a:rPr lang="en-US" sz="2600" dirty="0">
                <a:latin typeface="Bell MT"/>
                <a:sym typeface="Arial"/>
              </a:rPr>
              <a:t>Watering</a:t>
            </a:r>
            <a:endParaRPr lang="en-US" sz="2600" dirty="0">
              <a:latin typeface="Bell MT"/>
            </a:endParaRPr>
          </a:p>
          <a:p>
            <a:pPr marL="608965" indent="-228600">
              <a:lnSpc>
                <a:spcPct val="100000"/>
              </a:lnSpc>
              <a:buSzPct val="100000"/>
              <a:buFont typeface="Arial" panose="020B0604020202020204" pitchFamily="34" charset="0"/>
              <a:buChar char="•"/>
            </a:pPr>
            <a:r>
              <a:rPr lang="en-US" sz="2600" dirty="0">
                <a:latin typeface="Bell MT"/>
                <a:sym typeface="Arial"/>
              </a:rPr>
              <a:t>Blurred vision</a:t>
            </a:r>
            <a:endParaRPr lang="en-US" sz="2600" dirty="0">
              <a:latin typeface="Bell MT"/>
            </a:endParaRPr>
          </a:p>
          <a:p>
            <a:pPr marL="608965" indent="-228600">
              <a:lnSpc>
                <a:spcPct val="100000"/>
              </a:lnSpc>
              <a:buSzPct val="100000"/>
              <a:buFont typeface="Arial" panose="020B0604020202020204" pitchFamily="34" charset="0"/>
              <a:buChar char="•"/>
            </a:pPr>
            <a:r>
              <a:rPr lang="en-US" sz="2600" dirty="0">
                <a:latin typeface="Bell MT"/>
                <a:sym typeface="Arial"/>
              </a:rPr>
              <a:t>Double vision</a:t>
            </a:r>
            <a:endParaRPr lang="en-US" sz="2600" dirty="0">
              <a:latin typeface="Bell MT"/>
            </a:endParaRPr>
          </a:p>
          <a:p>
            <a:pPr marL="608965" indent="-228600">
              <a:lnSpc>
                <a:spcPct val="100000"/>
              </a:lnSpc>
              <a:buSzPct val="100000"/>
              <a:buFont typeface="Arial" panose="020B0604020202020204" pitchFamily="34" charset="0"/>
              <a:buChar char="•"/>
            </a:pPr>
            <a:r>
              <a:rPr lang="en-US" sz="2600" dirty="0">
                <a:latin typeface="Bell MT"/>
                <a:sym typeface="Arial"/>
              </a:rPr>
              <a:t>Red or bloodshot eye</a:t>
            </a:r>
            <a:endParaRPr lang="en-US" sz="2600" dirty="0">
              <a:latin typeface="Bell MT"/>
            </a:endParaRPr>
          </a:p>
          <a:p>
            <a:pPr marL="0" indent="-228600">
              <a:lnSpc>
                <a:spcPct val="100000"/>
              </a:lnSpc>
              <a:spcBef>
                <a:spcPts val="2400"/>
              </a:spcBef>
              <a:buSzPts val="275"/>
              <a:buFont typeface="Arial" panose="020B0604020202020204" pitchFamily="34" charset="0"/>
              <a:buChar char="•"/>
            </a:pPr>
            <a:r>
              <a:rPr lang="en-US" sz="2600" dirty="0">
                <a:latin typeface="Bell MT"/>
                <a:sym typeface="Arial"/>
              </a:rPr>
              <a:t>These side effects usually improve within a few days, but it can take 4 to 6 weeks to recover fully.</a:t>
            </a:r>
            <a:endParaRPr lang="en-US" sz="2600" dirty="0">
              <a:latin typeface="Bell MT"/>
            </a:endParaRPr>
          </a:p>
          <a:p>
            <a:pPr marL="0" indent="-228600">
              <a:lnSpc>
                <a:spcPct val="100000"/>
              </a:lnSpc>
              <a:spcBef>
                <a:spcPts val="2400"/>
              </a:spcBef>
              <a:buSzPts val="275"/>
              <a:buFont typeface="Arial" panose="020B0604020202020204" pitchFamily="34" charset="0"/>
              <a:buChar char="•"/>
            </a:pPr>
            <a:endParaRPr lang="en-US" sz="2000" dirty="0"/>
          </a:p>
          <a:p>
            <a:pPr marL="0" indent="-228600">
              <a:lnSpc>
                <a:spcPct val="100000"/>
              </a:lnSpc>
              <a:spcBef>
                <a:spcPts val="2400"/>
              </a:spcBef>
              <a:spcAft>
                <a:spcPts val="1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301146424"/>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177B-BD66-EBD7-8EFE-278F72DD77C6}"/>
              </a:ext>
            </a:extLst>
          </p:cNvPr>
          <p:cNvSpPr>
            <a:spLocks noGrp="1"/>
          </p:cNvSpPr>
          <p:nvPr>
            <p:ph type="title"/>
          </p:nvPr>
        </p:nvSpPr>
        <p:spPr>
          <a:xfrm>
            <a:off x="1027289" y="99229"/>
            <a:ext cx="10686166" cy="1478570"/>
          </a:xfrm>
        </p:spPr>
        <p:txBody>
          <a:bodyPr>
            <a:normAutofit/>
          </a:bodyPr>
          <a:lstStyle/>
          <a:p>
            <a:r>
              <a:rPr lang="en-US" sz="4000" b="1" dirty="0">
                <a:solidFill>
                  <a:srgbClr val="FF0000"/>
                </a:solidFill>
              </a:rPr>
              <a:t>The 6 C’s For The Unhappy Post-Op patient</a:t>
            </a:r>
          </a:p>
        </p:txBody>
      </p:sp>
      <p:sp>
        <p:nvSpPr>
          <p:cNvPr id="3" name="Content Placeholder 2">
            <a:extLst>
              <a:ext uri="{FF2B5EF4-FFF2-40B4-BE49-F238E27FC236}">
                <a16:creationId xmlns:a16="http://schemas.microsoft.com/office/drawing/2014/main" id="{4867610E-1BB3-6046-7D3C-EAFD1200EAE5}"/>
              </a:ext>
            </a:extLst>
          </p:cNvPr>
          <p:cNvSpPr>
            <a:spLocks noGrp="1"/>
          </p:cNvSpPr>
          <p:nvPr>
            <p:ph idx="1"/>
          </p:nvPr>
        </p:nvSpPr>
        <p:spPr>
          <a:xfrm>
            <a:off x="1141412" y="1433689"/>
            <a:ext cx="9905999" cy="4730044"/>
          </a:xfrm>
        </p:spPr>
        <p:txBody>
          <a:bodyPr>
            <a:normAutofit fontScale="85000" lnSpcReduction="20000"/>
          </a:bodyPr>
          <a:lstStyle/>
          <a:p>
            <a:pPr marL="608965">
              <a:buClr>
                <a:srgbClr val="000000"/>
              </a:buClr>
            </a:pPr>
            <a:r>
              <a:rPr lang="en-US" sz="4000" b="1" dirty="0"/>
              <a:t>Cornea</a:t>
            </a:r>
          </a:p>
          <a:p>
            <a:pPr marL="608965">
              <a:buClr>
                <a:srgbClr val="000000"/>
              </a:buClr>
            </a:pPr>
            <a:r>
              <a:rPr lang="en-US" sz="4000" b="1" dirty="0"/>
              <a:t>Cylinder </a:t>
            </a:r>
          </a:p>
          <a:p>
            <a:pPr marL="608965">
              <a:buClr>
                <a:srgbClr val="000000"/>
              </a:buClr>
            </a:pPr>
            <a:r>
              <a:rPr lang="en-US" sz="4000" b="1" dirty="0"/>
              <a:t>Centration</a:t>
            </a:r>
          </a:p>
          <a:p>
            <a:pPr marL="608965">
              <a:buClr>
                <a:srgbClr val="000000"/>
              </a:buClr>
            </a:pPr>
            <a:r>
              <a:rPr lang="en-US" sz="4000" b="1" dirty="0"/>
              <a:t>Capsule</a:t>
            </a:r>
          </a:p>
          <a:p>
            <a:pPr marL="608965">
              <a:buClr>
                <a:srgbClr val="000000"/>
              </a:buClr>
            </a:pPr>
            <a:r>
              <a:rPr lang="en-US" sz="4000" b="1" dirty="0"/>
              <a:t>CME</a:t>
            </a:r>
          </a:p>
          <a:p>
            <a:pPr marL="608965">
              <a:buClr>
                <a:srgbClr val="000000"/>
              </a:buClr>
            </a:pPr>
            <a:r>
              <a:rPr lang="en-US" sz="4000" b="1" dirty="0"/>
              <a:t>Condensation</a:t>
            </a:r>
          </a:p>
          <a:p>
            <a:pPr marL="380365" indent="0">
              <a:buClr>
                <a:srgbClr val="000000"/>
              </a:buClr>
              <a:buNone/>
            </a:pPr>
            <a:r>
              <a:rPr lang="en-US" dirty="0"/>
              <a:t>                                                                                 </a:t>
            </a:r>
            <a:r>
              <a:rPr lang="en-US" sz="3300" dirty="0"/>
              <a:t>~Eric </a:t>
            </a:r>
            <a:r>
              <a:rPr lang="en-US" sz="3300" dirty="0" err="1"/>
              <a:t>Donnenfeld</a:t>
            </a:r>
            <a:r>
              <a:rPr lang="en-US" sz="3300" dirty="0"/>
              <a:t>, MD</a:t>
            </a:r>
          </a:p>
          <a:p>
            <a:pPr marL="608965">
              <a:buClr>
                <a:srgbClr val="000000"/>
              </a:buClr>
            </a:pPr>
            <a:endParaRPr lang="en-US" b="1" dirty="0"/>
          </a:p>
          <a:p>
            <a:pPr marL="0" indent="0">
              <a:buNone/>
            </a:pPr>
            <a:endParaRPr lang="en-US" dirty="0"/>
          </a:p>
        </p:txBody>
      </p:sp>
    </p:spTree>
    <p:extLst>
      <p:ext uri="{BB962C8B-B14F-4D97-AF65-F5344CB8AC3E}">
        <p14:creationId xmlns:p14="http://schemas.microsoft.com/office/powerpoint/2010/main" val="1483019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377"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379" name="Group 378">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380" name="Group 379">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392"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393"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4"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5"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6"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7"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8"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9"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0"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1"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2"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3"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404"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5"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6"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7"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8"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9"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0"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1"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2"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3"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4"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5"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6"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7"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8"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381" name="Group 380">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382"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3"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4"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5"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6"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7"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8"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9"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0"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1"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grpSp>
        <p:nvGrpSpPr>
          <p:cNvPr id="420" name="Group 419">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421" name="Rectangle 420">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2"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0E4FA005-954E-30C1-19F4-72697AFD269A}"/>
              </a:ext>
            </a:extLst>
          </p:cNvPr>
          <p:cNvSpPr>
            <a:spLocks noGrp="1"/>
          </p:cNvSpPr>
          <p:nvPr>
            <p:ph type="title"/>
          </p:nvPr>
        </p:nvSpPr>
        <p:spPr>
          <a:xfrm>
            <a:off x="4782675" y="373310"/>
            <a:ext cx="6050713" cy="1478570"/>
          </a:xfrm>
        </p:spPr>
        <p:txBody>
          <a:bodyPr vert="horz" lIns="91440" tIns="45720" rIns="91440" bIns="45720" rtlCol="0" anchor="ctr">
            <a:normAutofit/>
          </a:bodyPr>
          <a:lstStyle/>
          <a:p>
            <a:r>
              <a:rPr lang="en-US" dirty="0"/>
              <a:t>            Working Distance</a:t>
            </a:r>
          </a:p>
        </p:txBody>
      </p:sp>
      <p:pic>
        <p:nvPicPr>
          <p:cNvPr id="6" name="Picture 5" descr="Close up of a yellow and white measuring tape&#10;&#10;AI-generated content may be incorrect.">
            <a:extLst>
              <a:ext uri="{FF2B5EF4-FFF2-40B4-BE49-F238E27FC236}">
                <a16:creationId xmlns:a16="http://schemas.microsoft.com/office/drawing/2014/main" id="{35D5DC8C-BA0A-A3E1-3F86-0F056EB7F5F4}"/>
              </a:ext>
            </a:extLst>
          </p:cNvPr>
          <p:cNvPicPr>
            <a:picLocks noChangeAspect="1"/>
          </p:cNvPicPr>
          <p:nvPr/>
        </p:nvPicPr>
        <p:blipFill>
          <a:blip r:embed="rId4"/>
          <a:srcRect l="17991" r="31314"/>
          <a:stretch>
            <a:fillRect/>
          </a:stretch>
        </p:blipFill>
        <p:spPr>
          <a:xfrm>
            <a:off x="-5597" y="10"/>
            <a:ext cx="4635583" cy="6857990"/>
          </a:xfrm>
          <a:prstGeom prst="rect">
            <a:avLst/>
          </a:prstGeom>
        </p:spPr>
      </p:pic>
      <p:grpSp>
        <p:nvGrpSpPr>
          <p:cNvPr id="424" name="Group 423">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425" name="Rectangle 424">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26"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7"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8" name="Rectangle 427">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29"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0"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1"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2"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3"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4"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5"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6"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7"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8"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9"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0"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1"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2"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3"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4"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5"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6"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7"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8"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9"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0"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1"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2"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3" name="Rectangle 452">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54"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5"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6"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7"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8"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9"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0"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1"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2"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3"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4"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5" name="Rectangle 464">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66"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7"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8"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9"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0"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1"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2"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3"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4"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5"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6"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7"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8"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Text Placeholder 2">
            <a:extLst>
              <a:ext uri="{FF2B5EF4-FFF2-40B4-BE49-F238E27FC236}">
                <a16:creationId xmlns:a16="http://schemas.microsoft.com/office/drawing/2014/main" id="{96BBED4E-E31F-B75C-AA09-CC720794FABA}"/>
              </a:ext>
            </a:extLst>
          </p:cNvPr>
          <p:cNvSpPr>
            <a:spLocks noGrp="1"/>
          </p:cNvSpPr>
          <p:nvPr>
            <p:ph type="body" sz="quarter" idx="13"/>
          </p:nvPr>
        </p:nvSpPr>
        <p:spPr>
          <a:xfrm>
            <a:off x="4958599" y="1849438"/>
            <a:ext cx="6078453" cy="3541714"/>
          </a:xfrm>
        </p:spPr>
        <p:txBody>
          <a:bodyPr vert="horz" lIns="91440" tIns="45720" rIns="91440" bIns="45720" rtlCol="0">
            <a:normAutofit lnSpcReduction="10000"/>
          </a:bodyPr>
          <a:lstStyle/>
          <a:p>
            <a:pPr marL="233045" indent="-228600">
              <a:lnSpc>
                <a:spcPct val="120000"/>
              </a:lnSpc>
              <a:buSzPct val="125000"/>
              <a:buFont typeface="Arial" panose="020B0604020202020204" pitchFamily="34" charset="0"/>
              <a:buChar char="•"/>
            </a:pPr>
            <a:r>
              <a:rPr lang="en-US" dirty="0">
                <a:latin typeface="Vrinda" panose="020B0502040204020203" pitchFamily="34" charset="0"/>
                <a:cs typeface="Vrinda" panose="020B0502040204020203" pitchFamily="34" charset="0"/>
              </a:rPr>
              <a:t>EDOF(extended depth of focus) lenses: Works better for taller patients where the patient’s working distance will be farther out.</a:t>
            </a:r>
            <a:endParaRPr lang="en-US" dirty="0">
              <a:latin typeface="Vrinda" panose="020B0502040204020203" pitchFamily="34" charset="0"/>
              <a:ea typeface="+mn-ea"/>
              <a:cs typeface="Vrinda" panose="020B0502040204020203" pitchFamily="34" charset="0"/>
            </a:endParaRPr>
          </a:p>
          <a:p>
            <a:pPr marL="4445" indent="0">
              <a:lnSpc>
                <a:spcPct val="120000"/>
              </a:lnSpc>
              <a:buSzPct val="125000"/>
              <a:buNone/>
            </a:pPr>
            <a:endParaRPr lang="en-US" dirty="0">
              <a:latin typeface="+mn-lt"/>
              <a:ea typeface="+mn-ea"/>
              <a:cs typeface="+mn-cs"/>
            </a:endParaRPr>
          </a:p>
          <a:p>
            <a:pPr marL="233045" indent="-228600">
              <a:lnSpc>
                <a:spcPct val="120000"/>
              </a:lnSpc>
              <a:buSzPct val="125000"/>
              <a:buFont typeface="Arial" panose="020B0604020202020204" pitchFamily="34" charset="0"/>
              <a:buChar char="•"/>
            </a:pPr>
            <a:r>
              <a:rPr lang="en-US" dirty="0">
                <a:latin typeface="Vrinda" panose="020B0502040204020203" pitchFamily="34" charset="0"/>
                <a:ea typeface="+mn-ea"/>
                <a:cs typeface="Vrinda" panose="020B0502040204020203" pitchFamily="34" charset="0"/>
              </a:rPr>
              <a:t>Multifocal lenses: Works better for shorter patients since the reading distance will be much closer.</a:t>
            </a:r>
          </a:p>
        </p:txBody>
      </p:sp>
    </p:spTree>
    <p:extLst>
      <p:ext uri="{BB962C8B-B14F-4D97-AF65-F5344CB8AC3E}">
        <p14:creationId xmlns:p14="http://schemas.microsoft.com/office/powerpoint/2010/main" val="3616107362"/>
      </p:ext>
    </p:extLst>
  </p:cSld>
  <p:clrMapOvr>
    <a:masterClrMapping/>
  </p:clrMapOvr>
  <p:transition spd="slow">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1"/>
          <p:cNvSpPr txBox="1">
            <a:spLocks noGrp="1"/>
          </p:cNvSpPr>
          <p:nvPr>
            <p:ph type="title"/>
          </p:nvPr>
        </p:nvSpPr>
        <p:spPr>
          <a:xfrm>
            <a:off x="1184109" y="-5817"/>
            <a:ext cx="11360800" cy="810400"/>
          </a:xfrm>
          <a:prstGeom prst="rect">
            <a:avLst/>
          </a:prstGeom>
        </p:spPr>
        <p:txBody>
          <a:bodyPr spcFirstLastPara="1" wrap="square" lIns="121900" tIns="121900" rIns="121900" bIns="121900" anchor="t" anchorCtr="0">
            <a:normAutofit/>
          </a:bodyPr>
          <a:lstStyle/>
          <a:p>
            <a:r>
              <a:rPr lang="en"/>
              <a:t>Cornea</a:t>
            </a:r>
            <a:endParaRPr/>
          </a:p>
        </p:txBody>
      </p:sp>
      <p:sp>
        <p:nvSpPr>
          <p:cNvPr id="461" name="Google Shape;461;p71"/>
          <p:cNvSpPr txBox="1">
            <a:spLocks noGrp="1"/>
          </p:cNvSpPr>
          <p:nvPr>
            <p:ph type="body" idx="1"/>
          </p:nvPr>
        </p:nvSpPr>
        <p:spPr>
          <a:xfrm>
            <a:off x="1188806" y="833339"/>
            <a:ext cx="11360800" cy="4734800"/>
          </a:xfrm>
          <a:prstGeom prst="rect">
            <a:avLst/>
          </a:prstGeom>
        </p:spPr>
        <p:txBody>
          <a:bodyPr spcFirstLastPara="1" wrap="square" lIns="121900" tIns="121900" rIns="121900" bIns="121900" anchor="t" anchorCtr="0">
            <a:normAutofit/>
          </a:bodyPr>
          <a:lstStyle/>
          <a:p>
            <a:pPr marL="0" indent="0">
              <a:buNone/>
            </a:pPr>
            <a:r>
              <a:rPr lang="en">
                <a:solidFill>
                  <a:schemeClr val="lt1"/>
                </a:solidFill>
              </a:rPr>
              <a:t>History: Does vision fluctuate with blinking, is there burning and tearing</a:t>
            </a:r>
            <a:endParaRPr lang="en-US">
              <a:solidFill>
                <a:schemeClr val="lt1"/>
              </a:solidFill>
            </a:endParaRPr>
          </a:p>
          <a:p>
            <a:pPr marL="0" indent="0">
              <a:lnSpc>
                <a:spcPct val="114999"/>
              </a:lnSpc>
              <a:buNone/>
            </a:pPr>
            <a:endParaRPr lang="en">
              <a:solidFill>
                <a:schemeClr val="lt1"/>
              </a:solidFill>
            </a:endParaRPr>
          </a:p>
          <a:p>
            <a:pPr marL="380365" indent="-380365">
              <a:lnSpc>
                <a:spcPct val="114999"/>
              </a:lnSpc>
            </a:pPr>
            <a:r>
              <a:rPr lang="en" b="1">
                <a:solidFill>
                  <a:srgbClr val="000000"/>
                </a:solidFill>
              </a:rPr>
              <a:t>Check the layers of the cornea</a:t>
            </a:r>
          </a:p>
          <a:p>
            <a:pPr marL="380365" indent="-380365">
              <a:lnSpc>
                <a:spcPct val="114999"/>
              </a:lnSpc>
            </a:pPr>
            <a:r>
              <a:rPr lang="en" b="1">
                <a:solidFill>
                  <a:srgbClr val="000000"/>
                </a:solidFill>
              </a:rPr>
              <a:t>Check the tear film at the slit lamp</a:t>
            </a:r>
          </a:p>
          <a:p>
            <a:pPr marL="380365" indent="-380365">
              <a:lnSpc>
                <a:spcPct val="114999"/>
              </a:lnSpc>
            </a:pPr>
            <a:r>
              <a:rPr lang="en" b="1">
                <a:solidFill>
                  <a:srgbClr val="000000"/>
                </a:solidFill>
              </a:rPr>
              <a:t>Check </a:t>
            </a:r>
            <a:r>
              <a:rPr lang="en" b="1" err="1">
                <a:solidFill>
                  <a:srgbClr val="000000"/>
                </a:solidFill>
              </a:rPr>
              <a:t>tearlab</a:t>
            </a:r>
            <a:r>
              <a:rPr lang="en" b="1">
                <a:solidFill>
                  <a:srgbClr val="000000"/>
                </a:solidFill>
              </a:rPr>
              <a:t> and </a:t>
            </a:r>
            <a:r>
              <a:rPr lang="en" b="1" err="1">
                <a:solidFill>
                  <a:srgbClr val="000000"/>
                </a:solidFill>
              </a:rPr>
              <a:t>inflammadry</a:t>
            </a:r>
            <a:endParaRPr b="1">
              <a:solidFill>
                <a:srgbClr val="000000"/>
              </a:solidFill>
            </a:endParaRPr>
          </a:p>
        </p:txBody>
      </p:sp>
      <p:pic>
        <p:nvPicPr>
          <p:cNvPr id="2" name="Picture 2" descr="A picture containing text&#10;&#10;Description automatically generated">
            <a:extLst>
              <a:ext uri="{FF2B5EF4-FFF2-40B4-BE49-F238E27FC236}">
                <a16:creationId xmlns:a16="http://schemas.microsoft.com/office/drawing/2014/main" id="{E40820B6-3078-4CB0-BFAA-4AAE5114F12C}"/>
              </a:ext>
            </a:extLst>
          </p:cNvPr>
          <p:cNvPicPr>
            <a:picLocks noChangeAspect="1"/>
          </p:cNvPicPr>
          <p:nvPr/>
        </p:nvPicPr>
        <p:blipFill>
          <a:blip r:embed="rId3"/>
          <a:stretch>
            <a:fillRect/>
          </a:stretch>
        </p:blipFill>
        <p:spPr>
          <a:xfrm>
            <a:off x="156410" y="4494018"/>
            <a:ext cx="8135235" cy="2150612"/>
          </a:xfrm>
          <a:prstGeom prst="rect">
            <a:avLst/>
          </a:prstGeom>
        </p:spPr>
      </p:pic>
      <p:sp>
        <p:nvSpPr>
          <p:cNvPr id="3" name="Rectangle 2">
            <a:extLst>
              <a:ext uri="{FF2B5EF4-FFF2-40B4-BE49-F238E27FC236}">
                <a16:creationId xmlns:a16="http://schemas.microsoft.com/office/drawing/2014/main" id="{DE8B4E03-9080-4DD9-80DD-99ABA6E7D83E}"/>
              </a:ext>
            </a:extLst>
          </p:cNvPr>
          <p:cNvSpPr/>
          <p:nvPr/>
        </p:nvSpPr>
        <p:spPr>
          <a:xfrm rot="20700000">
            <a:off x="3609701" y="5688830"/>
            <a:ext cx="701843" cy="250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4" name="Rectangle 3">
            <a:extLst>
              <a:ext uri="{FF2B5EF4-FFF2-40B4-BE49-F238E27FC236}">
                <a16:creationId xmlns:a16="http://schemas.microsoft.com/office/drawing/2014/main" id="{91817B57-622B-4AAB-A1D7-82B49AF8E112}"/>
              </a:ext>
            </a:extLst>
          </p:cNvPr>
          <p:cNvSpPr/>
          <p:nvPr/>
        </p:nvSpPr>
        <p:spPr>
          <a:xfrm rot="17820000">
            <a:off x="5574511" y="5022269"/>
            <a:ext cx="230605" cy="200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a:p>
        </p:txBody>
      </p:sp>
      <p:pic>
        <p:nvPicPr>
          <p:cNvPr id="5" name="Picture 5" descr="A picture containing close&#10;&#10;Description automatically generated">
            <a:extLst>
              <a:ext uri="{FF2B5EF4-FFF2-40B4-BE49-F238E27FC236}">
                <a16:creationId xmlns:a16="http://schemas.microsoft.com/office/drawing/2014/main" id="{9A00E22E-FB76-47FB-B0D1-64ADC7A4BD5F}"/>
              </a:ext>
            </a:extLst>
          </p:cNvPr>
          <p:cNvPicPr>
            <a:picLocks noChangeAspect="1"/>
          </p:cNvPicPr>
          <p:nvPr/>
        </p:nvPicPr>
        <p:blipFill>
          <a:blip r:embed="rId4"/>
          <a:stretch>
            <a:fillRect/>
          </a:stretch>
        </p:blipFill>
        <p:spPr>
          <a:xfrm>
            <a:off x="8775437" y="4387008"/>
            <a:ext cx="3115755" cy="2254345"/>
          </a:xfrm>
          <a:prstGeom prst="rect">
            <a:avLst/>
          </a:prstGeom>
        </p:spPr>
      </p:pic>
      <p:pic>
        <p:nvPicPr>
          <p:cNvPr id="6" name="Picture 6">
            <a:extLst>
              <a:ext uri="{FF2B5EF4-FFF2-40B4-BE49-F238E27FC236}">
                <a16:creationId xmlns:a16="http://schemas.microsoft.com/office/drawing/2014/main" id="{C81A6702-4FDB-4CCD-B26B-BDD7E674AB79}"/>
              </a:ext>
            </a:extLst>
          </p:cNvPr>
          <p:cNvPicPr>
            <a:picLocks noChangeAspect="1"/>
          </p:cNvPicPr>
          <p:nvPr/>
        </p:nvPicPr>
        <p:blipFill>
          <a:blip r:embed="rId5"/>
          <a:stretch>
            <a:fillRect/>
          </a:stretch>
        </p:blipFill>
        <p:spPr>
          <a:xfrm>
            <a:off x="7877264" y="1712137"/>
            <a:ext cx="3657600" cy="2245488"/>
          </a:xfrm>
          <a:prstGeom prst="rect">
            <a:avLst/>
          </a:prstGeom>
        </p:spPr>
      </p:pic>
    </p:spTree>
    <p:extLst>
      <p:ext uri="{BB962C8B-B14F-4D97-AF65-F5344CB8AC3E}">
        <p14:creationId xmlns:p14="http://schemas.microsoft.com/office/powerpoint/2010/main" val="527691377"/>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2"/>
          <p:cNvSpPr txBox="1">
            <a:spLocks noGrp="1"/>
          </p:cNvSpPr>
          <p:nvPr>
            <p:ph type="title"/>
          </p:nvPr>
        </p:nvSpPr>
        <p:spPr>
          <a:xfrm>
            <a:off x="1835026" y="887973"/>
            <a:ext cx="9889067" cy="1325563"/>
          </a:xfrm>
          <a:prstGeom prst="rect">
            <a:avLst/>
          </a:prstGeom>
        </p:spPr>
        <p:txBody>
          <a:bodyPr spcFirstLastPara="1" vert="horz" lIns="91440" tIns="45720" rIns="91440" bIns="45720" rtlCol="0" anchor="ctr" anchorCtr="0">
            <a:normAutofit/>
          </a:bodyPr>
          <a:lstStyle/>
          <a:p>
            <a:pPr>
              <a:spcBef>
                <a:spcPct val="0"/>
              </a:spcBef>
            </a:pPr>
            <a:r>
              <a:rPr lang="en-US" sz="5400" dirty="0">
                <a:solidFill>
                  <a:schemeClr val="bg1"/>
                </a:solidFill>
              </a:rPr>
              <a:t>Cylinder</a:t>
            </a:r>
          </a:p>
        </p:txBody>
      </p:sp>
      <p:sp>
        <p:nvSpPr>
          <p:cNvPr id="472" name="Google Shape;468;p72"/>
          <p:cNvSpPr txBox="1">
            <a:spLocks noGrp="1"/>
          </p:cNvSpPr>
          <p:nvPr>
            <p:ph type="body" idx="1"/>
          </p:nvPr>
        </p:nvSpPr>
        <p:spPr>
          <a:xfrm>
            <a:off x="1554879" y="2226733"/>
            <a:ext cx="9889067" cy="3285067"/>
          </a:xfrm>
          <a:prstGeom prst="rect">
            <a:avLst/>
          </a:prstGeom>
        </p:spPr>
        <p:txBody>
          <a:bodyPr spcFirstLastPara="1" vert="horz" lIns="91440" tIns="45720" rIns="91440" bIns="45720" rtlCol="0" anchorCtr="0">
            <a:normAutofit/>
          </a:bodyPr>
          <a:lstStyle/>
          <a:p>
            <a:pPr marL="608965" indent="-228600">
              <a:lnSpc>
                <a:spcPct val="100000"/>
              </a:lnSpc>
              <a:spcAft>
                <a:spcPts val="600"/>
              </a:spcAft>
              <a:buClr>
                <a:srgbClr val="000000"/>
              </a:buClr>
              <a:buFont typeface="Arial" panose="020B0604020202020204" pitchFamily="34" charset="0"/>
              <a:buChar char="•"/>
            </a:pPr>
            <a:r>
              <a:rPr lang="en-US" sz="2700" dirty="0">
                <a:solidFill>
                  <a:schemeClr val="bg1"/>
                </a:solidFill>
              </a:rPr>
              <a:t>Check vision</a:t>
            </a:r>
          </a:p>
          <a:p>
            <a:pPr marL="608965" indent="-228600">
              <a:lnSpc>
                <a:spcPct val="100000"/>
              </a:lnSpc>
              <a:spcAft>
                <a:spcPts val="600"/>
              </a:spcAft>
              <a:buClr>
                <a:srgbClr val="000000"/>
              </a:buClr>
              <a:buFont typeface="Arial" panose="020B0604020202020204" pitchFamily="34" charset="0"/>
              <a:buChar char="•"/>
            </a:pPr>
            <a:r>
              <a:rPr lang="en-US" sz="2700" dirty="0">
                <a:solidFill>
                  <a:schemeClr val="bg1"/>
                </a:solidFill>
              </a:rPr>
              <a:t>Pinhole</a:t>
            </a:r>
          </a:p>
          <a:p>
            <a:pPr marL="608965" indent="-228600">
              <a:lnSpc>
                <a:spcPct val="100000"/>
              </a:lnSpc>
              <a:spcAft>
                <a:spcPts val="600"/>
              </a:spcAft>
              <a:buClr>
                <a:srgbClr val="000000"/>
              </a:buClr>
              <a:buFont typeface="Arial" panose="020B0604020202020204" pitchFamily="34" charset="0"/>
              <a:buChar char="•"/>
            </a:pPr>
            <a:r>
              <a:rPr lang="en-US" sz="2700" dirty="0">
                <a:solidFill>
                  <a:schemeClr val="bg1"/>
                </a:solidFill>
              </a:rPr>
              <a:t>Refract</a:t>
            </a:r>
          </a:p>
          <a:p>
            <a:pPr marL="608965" indent="-228600">
              <a:lnSpc>
                <a:spcPct val="100000"/>
              </a:lnSpc>
              <a:spcAft>
                <a:spcPts val="600"/>
              </a:spcAft>
              <a:buClr>
                <a:srgbClr val="000000"/>
              </a:buClr>
              <a:buFont typeface="Arial" panose="020B0604020202020204" pitchFamily="34" charset="0"/>
              <a:buChar char="•"/>
            </a:pPr>
            <a:r>
              <a:rPr lang="en-US" sz="2700" dirty="0">
                <a:solidFill>
                  <a:schemeClr val="bg1"/>
                </a:solidFill>
              </a:rPr>
              <a:t>OPD </a:t>
            </a:r>
            <a:r>
              <a:rPr lang="en-US" sz="2700" err="1">
                <a:solidFill>
                  <a:schemeClr val="bg1"/>
                </a:solidFill>
              </a:rPr>
              <a:t>Retroillumination</a:t>
            </a:r>
            <a:endParaRPr lang="en-US" sz="2700">
              <a:solidFill>
                <a:schemeClr val="bg1"/>
              </a:solidFill>
            </a:endParaRPr>
          </a:p>
          <a:p>
            <a:pPr marL="608965" indent="-228600">
              <a:lnSpc>
                <a:spcPct val="100000"/>
              </a:lnSpc>
              <a:spcAft>
                <a:spcPts val="600"/>
              </a:spcAft>
              <a:buClr>
                <a:srgbClr val="000000"/>
              </a:buClr>
              <a:buFont typeface="Arial" panose="020B0604020202020204" pitchFamily="34" charset="0"/>
              <a:buChar char="•"/>
            </a:pPr>
            <a:r>
              <a:rPr lang="en-US" sz="2700" dirty="0">
                <a:solidFill>
                  <a:schemeClr val="bg1"/>
                </a:solidFill>
              </a:rPr>
              <a:t>One degree of rotation will decrease </a:t>
            </a:r>
            <a:r>
              <a:rPr lang="en-US" sz="2700" err="1">
                <a:solidFill>
                  <a:schemeClr val="bg1"/>
                </a:solidFill>
              </a:rPr>
              <a:t>toric</a:t>
            </a:r>
            <a:r>
              <a:rPr lang="en-US" sz="2700" dirty="0">
                <a:solidFill>
                  <a:schemeClr val="bg1"/>
                </a:solidFill>
              </a:rPr>
              <a:t> power by 3%</a:t>
            </a:r>
          </a:p>
          <a:p>
            <a:pPr marL="608965" indent="-228600">
              <a:lnSpc>
                <a:spcPct val="100000"/>
              </a:lnSpc>
              <a:spcAft>
                <a:spcPts val="600"/>
              </a:spcAft>
              <a:buClr>
                <a:srgbClr val="000000"/>
              </a:buClr>
              <a:buFont typeface="Arial" panose="020B0604020202020204" pitchFamily="34" charset="0"/>
              <a:buChar char="•"/>
            </a:pPr>
            <a:r>
              <a:rPr lang="en-US" sz="2700" dirty="0">
                <a:solidFill>
                  <a:schemeClr val="bg1"/>
                </a:solidFill>
              </a:rPr>
              <a:t>Refer back to surgeon to rotate </a:t>
            </a:r>
            <a:r>
              <a:rPr lang="en-US" sz="2700" dirty="0" err="1">
                <a:solidFill>
                  <a:schemeClr val="bg1"/>
                </a:solidFill>
              </a:rPr>
              <a:t>toric</a:t>
            </a:r>
            <a:r>
              <a:rPr lang="en-US" sz="2700" dirty="0">
                <a:solidFill>
                  <a:schemeClr val="bg1"/>
                </a:solidFill>
              </a:rPr>
              <a:t> lens or LASIK touch up.</a:t>
            </a:r>
          </a:p>
        </p:txBody>
      </p:sp>
    </p:spTree>
    <p:extLst>
      <p:ext uri="{BB962C8B-B14F-4D97-AF65-F5344CB8AC3E}">
        <p14:creationId xmlns:p14="http://schemas.microsoft.com/office/powerpoint/2010/main" val="61308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3"/>
          <p:cNvSpPr txBox="1">
            <a:spLocks noGrp="1"/>
          </p:cNvSpPr>
          <p:nvPr>
            <p:ph type="title"/>
          </p:nvPr>
        </p:nvSpPr>
        <p:spPr>
          <a:xfrm>
            <a:off x="909021" y="1177017"/>
            <a:ext cx="6894576" cy="1784538"/>
          </a:xfrm>
          <a:prstGeom prst="rect">
            <a:avLst/>
          </a:prstGeom>
        </p:spPr>
        <p:txBody>
          <a:bodyPr spcFirstLastPara="1" vert="horz" lIns="91440" tIns="45720" rIns="91440" bIns="45720" rtlCol="0" anchor="b" anchorCtr="0">
            <a:normAutofit fontScale="90000"/>
          </a:bodyPr>
          <a:lstStyle/>
          <a:p>
            <a:pPr>
              <a:lnSpc>
                <a:spcPct val="90000"/>
              </a:lnSpc>
              <a:spcBef>
                <a:spcPct val="0"/>
              </a:spcBef>
            </a:pPr>
            <a:r>
              <a:rPr lang="en-US" sz="6100"/>
              <a:t>Importance of Hitting Target with Toric IOLs</a:t>
            </a:r>
          </a:p>
        </p:txBody>
      </p:sp>
      <p:sp>
        <p:nvSpPr>
          <p:cNvPr id="474" name="Google Shape;474;p73"/>
          <p:cNvSpPr txBox="1">
            <a:spLocks noGrp="1"/>
          </p:cNvSpPr>
          <p:nvPr>
            <p:ph type="body" idx="1"/>
          </p:nvPr>
        </p:nvSpPr>
        <p:spPr>
          <a:xfrm>
            <a:off x="909021" y="3369454"/>
            <a:ext cx="6894576" cy="3485260"/>
          </a:xfrm>
          <a:prstGeom prst="rect">
            <a:avLst/>
          </a:prstGeom>
        </p:spPr>
        <p:txBody>
          <a:bodyPr spcFirstLastPara="1" vert="horz" lIns="91440" tIns="45720" rIns="91440" bIns="45720" rtlCol="0" anchorCtr="0">
            <a:normAutofit/>
          </a:bodyPr>
          <a:lstStyle/>
          <a:p>
            <a:pPr marL="608965" indent="-228600">
              <a:spcAft>
                <a:spcPts val="600"/>
              </a:spcAft>
              <a:buClr>
                <a:srgbClr val="000000"/>
              </a:buClr>
              <a:buFont typeface="Arial" panose="020B0604020202020204" pitchFamily="34" charset="0"/>
              <a:buChar char="•"/>
            </a:pPr>
            <a:r>
              <a:rPr lang="en-US" b="1"/>
              <a:t>1 degree rotation = 3.3% loss of effect</a:t>
            </a:r>
          </a:p>
          <a:p>
            <a:pPr marL="608965" indent="-228600">
              <a:spcAft>
                <a:spcPts val="600"/>
              </a:spcAft>
              <a:buClr>
                <a:srgbClr val="000000"/>
              </a:buClr>
              <a:buFont typeface="Arial" panose="020B0604020202020204" pitchFamily="34" charset="0"/>
              <a:buChar char="•"/>
            </a:pPr>
            <a:r>
              <a:rPr lang="en-US" b="1"/>
              <a:t>10 degree rotation = 33% loss of effect</a:t>
            </a:r>
          </a:p>
          <a:p>
            <a:pPr marL="608965" indent="-228600">
              <a:spcAft>
                <a:spcPts val="600"/>
              </a:spcAft>
              <a:buClr>
                <a:srgbClr val="000000"/>
              </a:buClr>
              <a:buFont typeface="Arial" panose="020B0604020202020204" pitchFamily="34" charset="0"/>
              <a:buChar char="•"/>
            </a:pPr>
            <a:r>
              <a:rPr lang="en-US" b="1"/>
              <a:t>30 degree rotation = 100% loss of effect</a:t>
            </a:r>
          </a:p>
          <a:p>
            <a:pPr marL="608965" indent="-228600">
              <a:spcAft>
                <a:spcPts val="600"/>
              </a:spcAft>
              <a:buClr>
                <a:srgbClr val="000000"/>
              </a:buClr>
              <a:buFont typeface="Arial" panose="020B0604020202020204" pitchFamily="34" charset="0"/>
              <a:buChar char="•"/>
            </a:pPr>
            <a:r>
              <a:rPr lang="en-US" b="1"/>
              <a:t>More than 30 degree rotation induces new astigmatism</a:t>
            </a:r>
          </a:p>
        </p:txBody>
      </p:sp>
      <p:pic>
        <p:nvPicPr>
          <p:cNvPr id="476" name="Picture 475" descr="A wall painted with an arrow and a dartboard">
            <a:extLst>
              <a:ext uri="{FF2B5EF4-FFF2-40B4-BE49-F238E27FC236}">
                <a16:creationId xmlns:a16="http://schemas.microsoft.com/office/drawing/2014/main" id="{E3D6B676-8E5E-6751-5A51-0F1553451236}"/>
              </a:ext>
            </a:extLst>
          </p:cNvPr>
          <p:cNvPicPr>
            <a:picLocks noChangeAspect="1"/>
          </p:cNvPicPr>
          <p:nvPr/>
        </p:nvPicPr>
        <p:blipFill>
          <a:blip r:embed="rId3"/>
          <a:srcRect l="57803" r="8" b="8"/>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spTree>
    <p:extLst>
      <p:ext uri="{BB962C8B-B14F-4D97-AF65-F5344CB8AC3E}">
        <p14:creationId xmlns:p14="http://schemas.microsoft.com/office/powerpoint/2010/main" val="27866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4"/>
          <p:cNvSpPr txBox="1">
            <a:spLocks noGrp="1"/>
          </p:cNvSpPr>
          <p:nvPr>
            <p:ph type="title"/>
          </p:nvPr>
        </p:nvSpPr>
        <p:spPr>
          <a:xfrm>
            <a:off x="685331" y="695858"/>
            <a:ext cx="11360800" cy="810400"/>
          </a:xfrm>
          <a:prstGeom prst="rect">
            <a:avLst/>
          </a:prstGeom>
        </p:spPr>
        <p:txBody>
          <a:bodyPr spcFirstLastPara="1" wrap="square" lIns="121900" tIns="121900" rIns="121900" bIns="121900" anchor="t" anchorCtr="0">
            <a:normAutofit/>
          </a:bodyPr>
          <a:lstStyle/>
          <a:p>
            <a:pPr algn="ctr"/>
            <a:r>
              <a:rPr lang="en"/>
              <a:t>Toric Alignment</a:t>
            </a:r>
            <a:endParaRPr/>
          </a:p>
        </p:txBody>
      </p:sp>
      <p:sp>
        <p:nvSpPr>
          <p:cNvPr id="480" name="Google Shape;480;p74"/>
          <p:cNvSpPr txBox="1">
            <a:spLocks noGrp="1"/>
          </p:cNvSpPr>
          <p:nvPr>
            <p:ph type="body" idx="1"/>
          </p:nvPr>
        </p:nvSpPr>
        <p:spPr>
          <a:xfrm>
            <a:off x="3213483" y="2127701"/>
            <a:ext cx="8428800" cy="4003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481" name="Google Shape;481;p74"/>
          <p:cNvPicPr preferRelativeResize="0"/>
          <p:nvPr/>
        </p:nvPicPr>
        <p:blipFill>
          <a:blip r:embed="rId3">
            <a:alphaModFix/>
          </a:blip>
          <a:stretch>
            <a:fillRect/>
          </a:stretch>
        </p:blipFill>
        <p:spPr>
          <a:xfrm>
            <a:off x="0" y="1639834"/>
            <a:ext cx="6131533" cy="4887900"/>
          </a:xfrm>
          <a:prstGeom prst="rect">
            <a:avLst/>
          </a:prstGeom>
          <a:noFill/>
          <a:ln>
            <a:noFill/>
          </a:ln>
        </p:spPr>
      </p:pic>
      <p:sp>
        <p:nvSpPr>
          <p:cNvPr id="482" name="Google Shape;482;p74"/>
          <p:cNvSpPr txBox="1"/>
          <p:nvPr/>
        </p:nvSpPr>
        <p:spPr>
          <a:xfrm>
            <a:off x="-116233" y="4736667"/>
            <a:ext cx="1612800" cy="2121200"/>
          </a:xfrm>
          <a:prstGeom prst="rect">
            <a:avLst/>
          </a:prstGeom>
          <a:noFill/>
          <a:ln>
            <a:noFill/>
          </a:ln>
        </p:spPr>
        <p:txBody>
          <a:bodyPr spcFirstLastPara="1" wrap="square" lIns="121900" tIns="121900" rIns="121900" bIns="121900" anchor="ctr" anchorCtr="0">
            <a:noAutofit/>
          </a:bodyPr>
          <a:lstStyle/>
          <a:p>
            <a:r>
              <a:rPr lang="en" sz="2533"/>
              <a:t> </a:t>
            </a:r>
            <a:endParaRPr sz="2533"/>
          </a:p>
        </p:txBody>
      </p:sp>
      <p:pic>
        <p:nvPicPr>
          <p:cNvPr id="483" name="Google Shape;483;p74"/>
          <p:cNvPicPr preferRelativeResize="0"/>
          <p:nvPr/>
        </p:nvPicPr>
        <p:blipFill>
          <a:blip r:embed="rId4">
            <a:alphaModFix/>
          </a:blip>
          <a:stretch>
            <a:fillRect/>
          </a:stretch>
        </p:blipFill>
        <p:spPr>
          <a:xfrm>
            <a:off x="6431386" y="1639934"/>
            <a:ext cx="5760615" cy="4887900"/>
          </a:xfrm>
          <a:prstGeom prst="rect">
            <a:avLst/>
          </a:prstGeom>
          <a:noFill/>
          <a:ln>
            <a:noFill/>
          </a:ln>
        </p:spPr>
      </p:pic>
      <p:sp>
        <p:nvSpPr>
          <p:cNvPr id="484" name="Google Shape;484;p74"/>
          <p:cNvSpPr txBox="1"/>
          <p:nvPr/>
        </p:nvSpPr>
        <p:spPr>
          <a:xfrm>
            <a:off x="6131533" y="3254633"/>
            <a:ext cx="3327200" cy="3273200"/>
          </a:xfrm>
          <a:prstGeom prst="rect">
            <a:avLst/>
          </a:prstGeom>
          <a:noFill/>
          <a:ln>
            <a:noFill/>
          </a:ln>
        </p:spPr>
        <p:txBody>
          <a:bodyPr spcFirstLastPara="1" wrap="square" lIns="121900" tIns="121900" rIns="121900" bIns="121900" anchor="ctr" anchorCtr="0">
            <a:noAutofit/>
          </a:bodyPr>
          <a:lstStyle/>
          <a:p>
            <a:r>
              <a:rPr lang="en" sz="2533"/>
              <a:t> </a:t>
            </a:r>
            <a:endParaRPr sz="2533"/>
          </a:p>
        </p:txBody>
      </p:sp>
    </p:spTree>
    <p:extLst>
      <p:ext uri="{BB962C8B-B14F-4D97-AF65-F5344CB8AC3E}">
        <p14:creationId xmlns:p14="http://schemas.microsoft.com/office/powerpoint/2010/main" val="2651831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5"/>
          <p:cNvSpPr txBox="1">
            <a:spLocks noGrp="1"/>
          </p:cNvSpPr>
          <p:nvPr>
            <p:ph type="title"/>
          </p:nvPr>
        </p:nvSpPr>
        <p:spPr>
          <a:xfrm>
            <a:off x="1513787" y="283362"/>
            <a:ext cx="11047013" cy="1434415"/>
          </a:xfrm>
          <a:prstGeom prst="rect">
            <a:avLst/>
          </a:prstGeom>
        </p:spPr>
        <p:txBody>
          <a:bodyPr spcFirstLastPara="1" vert="horz" lIns="91440" tIns="45720" rIns="91440" bIns="45720" rtlCol="0" anchor="b" anchorCtr="0">
            <a:normAutofit/>
          </a:bodyPr>
          <a:lstStyle/>
          <a:p>
            <a:pPr>
              <a:spcBef>
                <a:spcPct val="0"/>
              </a:spcBef>
            </a:pPr>
            <a:r>
              <a:rPr lang="en-US" sz="7200"/>
              <a:t>Centration</a:t>
            </a:r>
          </a:p>
        </p:txBody>
      </p:sp>
      <p:pic>
        <p:nvPicPr>
          <p:cNvPr id="491" name="Google Shape;491;p75"/>
          <p:cNvPicPr preferRelativeResize="0"/>
          <p:nvPr/>
        </p:nvPicPr>
        <p:blipFill>
          <a:blip r:embed="rId3"/>
          <a:srcRect l="24849" r="2998" b="2"/>
          <a:stretch/>
        </p:blipFill>
        <p:spPr>
          <a:xfrm>
            <a:off x="964698" y="2067192"/>
            <a:ext cx="3941064" cy="4096511"/>
          </a:xfrm>
          <a:prstGeom prst="rect">
            <a:avLst/>
          </a:prstGeom>
          <a:noFill/>
        </p:spPr>
      </p:pic>
      <p:sp>
        <p:nvSpPr>
          <p:cNvPr id="490" name="Google Shape;490;p75"/>
          <p:cNvSpPr txBox="1">
            <a:spLocks noGrp="1"/>
          </p:cNvSpPr>
          <p:nvPr>
            <p:ph type="body" idx="1"/>
          </p:nvPr>
        </p:nvSpPr>
        <p:spPr>
          <a:xfrm>
            <a:off x="4905955" y="2071316"/>
            <a:ext cx="6713552" cy="4096511"/>
          </a:xfrm>
          <a:prstGeom prst="rect">
            <a:avLst/>
          </a:prstGeom>
        </p:spPr>
        <p:txBody>
          <a:bodyPr spcFirstLastPara="1" vert="horz" lIns="91440" tIns="45720" rIns="91440" bIns="45720" rtlCol="0" anchor="t" anchorCtr="0">
            <a:normAutofit/>
          </a:bodyPr>
          <a:lstStyle/>
          <a:p>
            <a:pPr marL="608965" indent="-228600">
              <a:spcAft>
                <a:spcPts val="600"/>
              </a:spcAft>
              <a:buClr>
                <a:srgbClr val="000000"/>
              </a:buClr>
              <a:buFont typeface="Arial" panose="020B0604020202020204" pitchFamily="34" charset="0"/>
              <a:buChar char="•"/>
            </a:pPr>
            <a:r>
              <a:rPr lang="en-US" b="1">
                <a:latin typeface="Bell MT"/>
              </a:rPr>
              <a:t>Is the lens centered?</a:t>
            </a:r>
          </a:p>
          <a:p>
            <a:pPr marL="608965" indent="-228600">
              <a:spcAft>
                <a:spcPts val="600"/>
              </a:spcAft>
              <a:buClr>
                <a:srgbClr val="000000"/>
              </a:buClr>
              <a:buFont typeface="Arial" panose="020B0604020202020204" pitchFamily="34" charset="0"/>
              <a:buChar char="•"/>
            </a:pPr>
            <a:r>
              <a:rPr lang="en-US" b="1">
                <a:latin typeface="Bell MT"/>
              </a:rPr>
              <a:t>Is it on axis?</a:t>
            </a:r>
          </a:p>
          <a:p>
            <a:pPr marL="608965" indent="-228600">
              <a:spcAft>
                <a:spcPts val="600"/>
              </a:spcAft>
              <a:buClr>
                <a:srgbClr val="000000"/>
              </a:buClr>
              <a:buFont typeface="Arial" panose="020B0604020202020204" pitchFamily="34" charset="0"/>
              <a:buChar char="•"/>
            </a:pPr>
            <a:r>
              <a:rPr lang="en-US" b="1">
                <a:latin typeface="Bell MT"/>
              </a:rPr>
              <a:t>OPD and I-trace </a:t>
            </a:r>
            <a:r>
              <a:rPr lang="en-US" b="1" err="1">
                <a:latin typeface="Bell MT"/>
              </a:rPr>
              <a:t>retroillumination</a:t>
            </a:r>
            <a:endParaRPr lang="en-US" b="1">
              <a:latin typeface="Bell MT"/>
            </a:endParaRPr>
          </a:p>
          <a:p>
            <a:pPr marL="608965" indent="-228600">
              <a:spcAft>
                <a:spcPts val="600"/>
              </a:spcAft>
              <a:buClr>
                <a:srgbClr val="000000"/>
              </a:buClr>
              <a:buFont typeface="Arial" panose="020B0604020202020204" pitchFamily="34" charset="0"/>
              <a:buChar char="•"/>
            </a:pPr>
            <a:r>
              <a:rPr lang="en-US" b="1">
                <a:latin typeface="Bell MT"/>
              </a:rPr>
              <a:t>Dilate</a:t>
            </a:r>
          </a:p>
        </p:txBody>
      </p:sp>
    </p:spTree>
    <p:extLst>
      <p:ext uri="{BB962C8B-B14F-4D97-AF65-F5344CB8AC3E}">
        <p14:creationId xmlns:p14="http://schemas.microsoft.com/office/powerpoint/2010/main" val="2160168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6"/>
          <p:cNvSpPr txBox="1">
            <a:spLocks noGrp="1"/>
          </p:cNvSpPr>
          <p:nvPr>
            <p:ph type="title"/>
          </p:nvPr>
        </p:nvSpPr>
        <p:spPr>
          <a:xfrm>
            <a:off x="2533874" y="381399"/>
            <a:ext cx="6894576" cy="1784538"/>
          </a:xfrm>
          <a:prstGeom prst="rect">
            <a:avLst/>
          </a:prstGeom>
        </p:spPr>
        <p:txBody>
          <a:bodyPr spcFirstLastPara="1" vert="horz" lIns="91440" tIns="45720" rIns="91440" bIns="45720" rtlCol="0" anchor="b" anchorCtr="0">
            <a:normAutofit/>
          </a:bodyPr>
          <a:lstStyle/>
          <a:p>
            <a:pPr>
              <a:spcBef>
                <a:spcPct val="0"/>
              </a:spcBef>
            </a:pPr>
            <a:r>
              <a:rPr lang="en-US" sz="7200"/>
              <a:t>Capsule</a:t>
            </a:r>
          </a:p>
        </p:txBody>
      </p:sp>
      <p:sp>
        <p:nvSpPr>
          <p:cNvPr id="497" name="Google Shape;497;p76"/>
          <p:cNvSpPr txBox="1">
            <a:spLocks noGrp="1"/>
          </p:cNvSpPr>
          <p:nvPr>
            <p:ph type="body" idx="1"/>
          </p:nvPr>
        </p:nvSpPr>
        <p:spPr>
          <a:xfrm>
            <a:off x="640080" y="2708307"/>
            <a:ext cx="6894576" cy="3485260"/>
          </a:xfrm>
          <a:prstGeom prst="rect">
            <a:avLst/>
          </a:prstGeom>
        </p:spPr>
        <p:txBody>
          <a:bodyPr spcFirstLastPara="1" vert="horz" lIns="91440" tIns="45720" rIns="91440" bIns="45720" rtlCol="0" anchorCtr="0">
            <a:normAutofit/>
          </a:bodyPr>
          <a:lstStyle/>
          <a:p>
            <a:pPr marL="608965" indent="-228600">
              <a:spcAft>
                <a:spcPts val="600"/>
              </a:spcAft>
              <a:buClr>
                <a:srgbClr val="000000"/>
              </a:buClr>
              <a:buSzPts val="2100"/>
              <a:buFont typeface="Arial" panose="020B0604020202020204" pitchFamily="34" charset="0"/>
              <a:buChar char="•"/>
            </a:pPr>
            <a:r>
              <a:rPr lang="en-US" sz="2800" dirty="0"/>
              <a:t>Is the capsule cloudy?</a:t>
            </a:r>
          </a:p>
          <a:p>
            <a:pPr marL="608965" indent="-228600">
              <a:spcAft>
                <a:spcPts val="600"/>
              </a:spcAft>
              <a:buClr>
                <a:srgbClr val="000000"/>
              </a:buClr>
              <a:buSzPts val="2100"/>
              <a:buFont typeface="Arial" panose="020B0604020202020204" pitchFamily="34" charset="0"/>
              <a:buChar char="•"/>
            </a:pPr>
            <a:r>
              <a:rPr lang="en-US" sz="2800" dirty="0"/>
              <a:t>History, </a:t>
            </a:r>
            <a:r>
              <a:rPr lang="en-US" sz="2800" b="1" dirty="0"/>
              <a:t>was vision clear and now getting cloudy </a:t>
            </a:r>
            <a:r>
              <a:rPr lang="en-US" sz="2800" dirty="0"/>
              <a:t>and glare and halos are back?</a:t>
            </a:r>
          </a:p>
          <a:p>
            <a:pPr marL="608965" indent="-228600">
              <a:spcAft>
                <a:spcPts val="600"/>
              </a:spcAft>
              <a:buClr>
                <a:srgbClr val="000000"/>
              </a:buClr>
              <a:buSzPts val="2100"/>
              <a:buFont typeface="Arial" panose="020B0604020202020204" pitchFamily="34" charset="0"/>
              <a:buChar char="•"/>
            </a:pPr>
            <a:r>
              <a:rPr lang="en-US" sz="2800" dirty="0"/>
              <a:t>Dilate to find out why!</a:t>
            </a:r>
          </a:p>
        </p:txBody>
      </p:sp>
      <p:pic>
        <p:nvPicPr>
          <p:cNvPr id="511" name="Picture 510">
            <a:extLst>
              <a:ext uri="{FF2B5EF4-FFF2-40B4-BE49-F238E27FC236}">
                <a16:creationId xmlns:a16="http://schemas.microsoft.com/office/drawing/2014/main" id="{3BFB237B-5B7B-7650-9EBA-9079135D1B54}"/>
              </a:ext>
            </a:extLst>
          </p:cNvPr>
          <p:cNvPicPr>
            <a:picLocks noChangeAspect="1"/>
          </p:cNvPicPr>
          <p:nvPr/>
        </p:nvPicPr>
        <p:blipFill>
          <a:blip r:embed="rId3"/>
          <a:srcRect l="24761" r="44092" b="6250"/>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spTree>
    <p:extLst>
      <p:ext uri="{BB962C8B-B14F-4D97-AF65-F5344CB8AC3E}">
        <p14:creationId xmlns:p14="http://schemas.microsoft.com/office/powerpoint/2010/main" val="645436116"/>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7"/>
          <p:cNvSpPr txBox="1">
            <a:spLocks noGrp="1"/>
          </p:cNvSpPr>
          <p:nvPr>
            <p:ph type="title"/>
          </p:nvPr>
        </p:nvSpPr>
        <p:spPr>
          <a:xfrm>
            <a:off x="1762730" y="236668"/>
            <a:ext cx="4818888" cy="1481328"/>
          </a:xfrm>
          <a:prstGeom prst="rect">
            <a:avLst/>
          </a:prstGeom>
        </p:spPr>
        <p:txBody>
          <a:bodyPr spcFirstLastPara="1" vert="horz" lIns="91440" tIns="45720" rIns="91440" bIns="45720" rtlCol="0" anchor="b" anchorCtr="0">
            <a:normAutofit/>
          </a:bodyPr>
          <a:lstStyle/>
          <a:p>
            <a:pPr>
              <a:spcBef>
                <a:spcPct val="0"/>
              </a:spcBef>
            </a:pPr>
            <a:r>
              <a:rPr lang="en-US" sz="5600"/>
              <a:t>CME</a:t>
            </a:r>
          </a:p>
        </p:txBody>
      </p:sp>
      <p:sp>
        <p:nvSpPr>
          <p:cNvPr id="504" name="Google Shape;504;p77"/>
          <p:cNvSpPr txBox="1">
            <a:spLocks noGrp="1"/>
          </p:cNvSpPr>
          <p:nvPr>
            <p:ph type="body" idx="1"/>
          </p:nvPr>
        </p:nvSpPr>
        <p:spPr>
          <a:xfrm>
            <a:off x="911083" y="2123022"/>
            <a:ext cx="4818888" cy="3547872"/>
          </a:xfrm>
          <a:prstGeom prst="rect">
            <a:avLst/>
          </a:prstGeom>
        </p:spPr>
        <p:txBody>
          <a:bodyPr spcFirstLastPara="1" vert="horz" lIns="91440" tIns="45720" rIns="91440" bIns="45720" rtlCol="0" anchor="t" anchorCtr="0">
            <a:normAutofit/>
          </a:bodyPr>
          <a:lstStyle/>
          <a:p>
            <a:pPr marL="0" indent="-228600">
              <a:lnSpc>
                <a:spcPct val="100000"/>
              </a:lnSpc>
              <a:buFont typeface="Arial" panose="020B0604020202020204" pitchFamily="34" charset="0"/>
              <a:buChar char="•"/>
            </a:pPr>
            <a:r>
              <a:rPr lang="en-US" sz="2200" b="1">
                <a:latin typeface="Bell MT"/>
              </a:rPr>
              <a:t>CME --cystoid macular edema</a:t>
            </a:r>
          </a:p>
          <a:p>
            <a:pPr marL="0" indent="-228600">
              <a:lnSpc>
                <a:spcPct val="100000"/>
              </a:lnSpc>
              <a:spcBef>
                <a:spcPts val="1600"/>
              </a:spcBef>
              <a:buFont typeface="Arial" panose="020B0604020202020204" pitchFamily="34" charset="0"/>
              <a:buChar char="•"/>
            </a:pPr>
            <a:r>
              <a:rPr lang="en-US" sz="2200" b="1">
                <a:latin typeface="Bell MT"/>
              </a:rPr>
              <a:t>History: Was vision good and recently decreased and fluctuating?</a:t>
            </a:r>
          </a:p>
          <a:p>
            <a:pPr marL="608965" indent="-228600">
              <a:lnSpc>
                <a:spcPct val="100000"/>
              </a:lnSpc>
              <a:spcBef>
                <a:spcPts val="1600"/>
              </a:spcBef>
              <a:buClr>
                <a:srgbClr val="000000"/>
              </a:buClr>
              <a:buFont typeface="Arial" panose="020B0604020202020204" pitchFamily="34" charset="0"/>
              <a:buChar char="•"/>
            </a:pPr>
            <a:r>
              <a:rPr lang="en-US" sz="2200" b="1">
                <a:latin typeface="Bell MT"/>
              </a:rPr>
              <a:t>Did the patient finish their steroids and NSAID too soon?</a:t>
            </a:r>
          </a:p>
          <a:p>
            <a:pPr marL="608965" indent="-228600">
              <a:lnSpc>
                <a:spcPct val="100000"/>
              </a:lnSpc>
              <a:buClr>
                <a:srgbClr val="000000"/>
              </a:buClr>
              <a:buFont typeface="Arial" panose="020B0604020202020204" pitchFamily="34" charset="0"/>
              <a:buChar char="•"/>
            </a:pPr>
            <a:r>
              <a:rPr lang="en-US" sz="2200" b="1">
                <a:latin typeface="Bell MT"/>
              </a:rPr>
              <a:t>Is the patient diabetic?</a:t>
            </a:r>
          </a:p>
          <a:p>
            <a:pPr marL="0" indent="-228600">
              <a:lnSpc>
                <a:spcPct val="100000"/>
              </a:lnSpc>
              <a:spcBef>
                <a:spcPts val="1600"/>
              </a:spcBef>
              <a:spcAft>
                <a:spcPts val="1600"/>
              </a:spcAft>
              <a:buFont typeface="Arial" panose="020B0604020202020204" pitchFamily="34" charset="0"/>
              <a:buChar char="•"/>
            </a:pPr>
            <a:r>
              <a:rPr lang="en-US" sz="2200" b="1">
                <a:latin typeface="Bell MT"/>
              </a:rPr>
              <a:t>DO an OCT r and dilate </a:t>
            </a:r>
          </a:p>
        </p:txBody>
      </p:sp>
      <p:pic>
        <p:nvPicPr>
          <p:cNvPr id="2" name="Picture 2" descr="A picture containing blue&#10;&#10;Description automatically generated">
            <a:extLst>
              <a:ext uri="{FF2B5EF4-FFF2-40B4-BE49-F238E27FC236}">
                <a16:creationId xmlns:a16="http://schemas.microsoft.com/office/drawing/2014/main" id="{85762632-93DF-4E86-B632-B7FA751EBD9E}"/>
              </a:ext>
            </a:extLst>
          </p:cNvPr>
          <p:cNvPicPr>
            <a:picLocks noChangeAspect="1"/>
          </p:cNvPicPr>
          <p:nvPr/>
        </p:nvPicPr>
        <p:blipFill>
          <a:blip r:embed="rId3"/>
          <a:stretch>
            <a:fillRect/>
          </a:stretch>
        </p:blipFill>
        <p:spPr>
          <a:xfrm>
            <a:off x="6099048" y="2002845"/>
            <a:ext cx="5458968" cy="2852310"/>
          </a:xfrm>
          <a:prstGeom prst="rect">
            <a:avLst/>
          </a:prstGeom>
        </p:spPr>
      </p:pic>
    </p:spTree>
    <p:extLst>
      <p:ext uri="{BB962C8B-B14F-4D97-AF65-F5344CB8AC3E}">
        <p14:creationId xmlns:p14="http://schemas.microsoft.com/office/powerpoint/2010/main" val="2447882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AF7E-1C5E-6FDF-4739-C2BFEA88D518}"/>
              </a:ext>
            </a:extLst>
          </p:cNvPr>
          <p:cNvSpPr>
            <a:spLocks noGrp="1"/>
          </p:cNvSpPr>
          <p:nvPr>
            <p:ph type="title"/>
          </p:nvPr>
        </p:nvSpPr>
        <p:spPr/>
        <p:txBody>
          <a:bodyPr>
            <a:normAutofit/>
          </a:bodyPr>
          <a:lstStyle/>
          <a:p>
            <a:r>
              <a:rPr lang="en-US" dirty="0"/>
              <a:t>Condensation</a:t>
            </a:r>
          </a:p>
        </p:txBody>
      </p:sp>
      <p:sp>
        <p:nvSpPr>
          <p:cNvPr id="3" name="Text Placeholder 2">
            <a:extLst>
              <a:ext uri="{FF2B5EF4-FFF2-40B4-BE49-F238E27FC236}">
                <a16:creationId xmlns:a16="http://schemas.microsoft.com/office/drawing/2014/main" id="{94D234AA-84A7-3434-551B-C8D1F6C2623C}"/>
              </a:ext>
            </a:extLst>
          </p:cNvPr>
          <p:cNvSpPr>
            <a:spLocks noGrp="1"/>
          </p:cNvSpPr>
          <p:nvPr>
            <p:ph type="body" idx="1"/>
          </p:nvPr>
        </p:nvSpPr>
        <p:spPr/>
        <p:txBody>
          <a:bodyPr/>
          <a:lstStyle/>
          <a:p>
            <a:pPr marL="608965" indent="-456565"/>
            <a:r>
              <a:rPr lang="en-US" sz="2800" dirty="0"/>
              <a:t>Condensation of the vitreous</a:t>
            </a:r>
          </a:p>
          <a:p>
            <a:pPr marL="1218565" lvl="1" indent="-422910"/>
            <a:r>
              <a:rPr lang="en-US" dirty="0"/>
              <a:t>Seen below on OCT after a retinal tear</a:t>
            </a:r>
          </a:p>
          <a:p>
            <a:pPr marL="608965" indent="-456565"/>
            <a:endParaRPr lang="en-US" b="1" dirty="0"/>
          </a:p>
          <a:p>
            <a:pPr marL="608965" indent="-456565"/>
            <a:endParaRPr lang="en-US" b="1" dirty="0"/>
          </a:p>
        </p:txBody>
      </p:sp>
      <p:pic>
        <p:nvPicPr>
          <p:cNvPr id="4" name="Picture 3" descr="A close-up of a whale&#10;&#10;Description automatically generated">
            <a:extLst>
              <a:ext uri="{FF2B5EF4-FFF2-40B4-BE49-F238E27FC236}">
                <a16:creationId xmlns:a16="http://schemas.microsoft.com/office/drawing/2014/main" id="{E557CD0F-B8EA-7A60-F006-1181909F38C0}"/>
              </a:ext>
            </a:extLst>
          </p:cNvPr>
          <p:cNvPicPr>
            <a:picLocks noChangeAspect="1"/>
          </p:cNvPicPr>
          <p:nvPr/>
        </p:nvPicPr>
        <p:blipFill>
          <a:blip r:embed="rId2"/>
          <a:stretch>
            <a:fillRect/>
          </a:stretch>
        </p:blipFill>
        <p:spPr>
          <a:xfrm>
            <a:off x="5043616" y="3431060"/>
            <a:ext cx="4771766" cy="2333366"/>
          </a:xfrm>
          <a:prstGeom prst="rect">
            <a:avLst/>
          </a:prstGeom>
        </p:spPr>
      </p:pic>
    </p:spTree>
    <p:extLst>
      <p:ext uri="{BB962C8B-B14F-4D97-AF65-F5344CB8AC3E}">
        <p14:creationId xmlns:p14="http://schemas.microsoft.com/office/powerpoint/2010/main" val="264319638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8"/>
          <p:cNvSpPr txBox="1">
            <a:spLocks noGrp="1"/>
          </p:cNvSpPr>
          <p:nvPr>
            <p:ph type="title"/>
          </p:nvPr>
        </p:nvSpPr>
        <p:spPr>
          <a:xfrm>
            <a:off x="415600" y="0"/>
            <a:ext cx="11360800" cy="810400"/>
          </a:xfrm>
          <a:prstGeom prst="rect">
            <a:avLst/>
          </a:prstGeom>
        </p:spPr>
        <p:txBody>
          <a:bodyPr spcFirstLastPara="1" wrap="square" lIns="121900" tIns="121900" rIns="121900" bIns="121900" anchor="t" anchorCtr="0">
            <a:normAutofit/>
          </a:bodyPr>
          <a:lstStyle/>
          <a:p>
            <a:pPr algn="ctr"/>
            <a:r>
              <a:rPr lang="en" sz="2400" b="1" dirty="0">
                <a:solidFill>
                  <a:schemeClr val="bg2">
                    <a:lumMod val="76000"/>
                  </a:schemeClr>
                </a:solidFill>
                <a:latin typeface="Lato"/>
              </a:rPr>
              <a:t>QUESTIONS?</a:t>
            </a:r>
            <a:endParaRPr sz="2400" b="1" dirty="0">
              <a:solidFill>
                <a:schemeClr val="bg2">
                  <a:lumMod val="76000"/>
                </a:schemeClr>
              </a:solidFill>
              <a:latin typeface="Lato"/>
            </a:endParaRPr>
          </a:p>
        </p:txBody>
      </p:sp>
      <p:sp>
        <p:nvSpPr>
          <p:cNvPr id="510" name="Google Shape;510;p78"/>
          <p:cNvSpPr txBox="1">
            <a:spLocks noGrp="1"/>
          </p:cNvSpPr>
          <p:nvPr>
            <p:ph type="body" idx="1"/>
          </p:nvPr>
        </p:nvSpPr>
        <p:spPr>
          <a:xfrm>
            <a:off x="3213483" y="2127701"/>
            <a:ext cx="8428800" cy="4003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3" name="Picture 2" descr="A group of white paper with a question mark&#10;&#10;AI-generated content may be incorrect.">
            <a:extLst>
              <a:ext uri="{FF2B5EF4-FFF2-40B4-BE49-F238E27FC236}">
                <a16:creationId xmlns:a16="http://schemas.microsoft.com/office/drawing/2014/main" id="{97E8E27A-FA47-16F3-9FE5-ED1E87923234}"/>
              </a:ext>
            </a:extLst>
          </p:cNvPr>
          <p:cNvPicPr>
            <a:picLocks noChangeAspect="1"/>
          </p:cNvPicPr>
          <p:nvPr/>
        </p:nvPicPr>
        <p:blipFill>
          <a:blip r:embed="rId3"/>
          <a:stretch>
            <a:fillRect/>
          </a:stretch>
        </p:blipFill>
        <p:spPr>
          <a:xfrm>
            <a:off x="225" y="1176617"/>
            <a:ext cx="12191551" cy="5681383"/>
          </a:xfrm>
          <a:prstGeom prst="rect">
            <a:avLst/>
          </a:prstGeom>
        </p:spPr>
      </p:pic>
    </p:spTree>
    <p:extLst>
      <p:ext uri="{BB962C8B-B14F-4D97-AF65-F5344CB8AC3E}">
        <p14:creationId xmlns:p14="http://schemas.microsoft.com/office/powerpoint/2010/main" val="423300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6"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591"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238" name="Group 237">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239" name="Group 238">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1"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52"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3"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4"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5"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6"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7"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8"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9"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0"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1"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2"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63"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4"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5"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6"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7"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68"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9"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0"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1"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2"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3"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4"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5"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6"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7"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240" name="Group 239">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41"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2"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3"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4"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5"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6"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7"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8"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9"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0"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279" name="Rectangle 27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28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8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8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29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9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pic>
        <p:nvPicPr>
          <p:cNvPr id="31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312" name="Rectangle 31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314" name="Group 31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31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31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2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33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pic>
        <p:nvPicPr>
          <p:cNvPr id="34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BA558F7B-3095-F768-076F-1E25064AFF1F}"/>
              </a:ext>
            </a:extLst>
          </p:cNvPr>
          <p:cNvSpPr>
            <a:spLocks noGrp="1"/>
          </p:cNvSpPr>
          <p:nvPr>
            <p:ph type="title"/>
          </p:nvPr>
        </p:nvSpPr>
        <p:spPr>
          <a:xfrm>
            <a:off x="853330" y="1134681"/>
            <a:ext cx="2743310" cy="4255025"/>
          </a:xfrm>
        </p:spPr>
        <p:txBody>
          <a:bodyPr vert="horz" lIns="91440" tIns="45720" rIns="91440" bIns="45720" rtlCol="0" anchor="ctr">
            <a:normAutofit/>
          </a:bodyPr>
          <a:lstStyle/>
          <a:p>
            <a:r>
              <a:rPr lang="en-US" b="1" dirty="0">
                <a:solidFill>
                  <a:srgbClr val="FFFFFF"/>
                </a:solidFill>
              </a:rPr>
              <a:t>Preop Refractive Error</a:t>
            </a:r>
            <a:br>
              <a:rPr lang="en-US" dirty="0">
                <a:solidFill>
                  <a:srgbClr val="FFFFFF"/>
                </a:solidFill>
              </a:rPr>
            </a:br>
            <a:endParaRPr lang="en-US" dirty="0">
              <a:solidFill>
                <a:srgbClr val="FFFFFF"/>
              </a:solidFill>
            </a:endParaRPr>
          </a:p>
        </p:txBody>
      </p:sp>
      <p:graphicFrame>
        <p:nvGraphicFramePr>
          <p:cNvPr id="5" name="Text Placeholder 2">
            <a:extLst>
              <a:ext uri="{FF2B5EF4-FFF2-40B4-BE49-F238E27FC236}">
                <a16:creationId xmlns:a16="http://schemas.microsoft.com/office/drawing/2014/main" id="{0B4CD7C9-F9A0-01EC-B498-350DCFBAC10C}"/>
              </a:ext>
            </a:extLst>
          </p:cNvPr>
          <p:cNvGraphicFramePr/>
          <p:nvPr>
            <p:extLst>
              <p:ext uri="{D42A27DB-BD31-4B8C-83A1-F6EECF244321}">
                <p14:modId xmlns:p14="http://schemas.microsoft.com/office/powerpoint/2010/main" val="2993284445"/>
              </p:ext>
            </p:extLst>
          </p:nvPr>
        </p:nvGraphicFramePr>
        <p:xfrm>
          <a:off x="4198896" y="0"/>
          <a:ext cx="7863326" cy="670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4163804"/>
      </p:ext>
    </p:extLst>
  </p:cSld>
  <p:clrMapOvr>
    <a:overrideClrMapping bg1="lt1" tx1="dk1" bg2="lt2" tx2="dk2" accent1="accent1" accent2="accent2" accent3="accent3" accent4="accent4" accent5="accent5" accent6="accent6" hlink="hlink" folHlink="folHlink"/>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3" name="Picture 2">
            <a:extLst>
              <a:ext uri="{FF2B5EF4-FFF2-40B4-BE49-F238E27FC236}">
                <a16:creationId xmlns:a16="http://schemas.microsoft.com/office/drawing/2014/main" id="{5ACD94DE-DE21-4A9D-8875-A1539BE216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05" name="Group 104">
            <a:extLst>
              <a:ext uri="{FF2B5EF4-FFF2-40B4-BE49-F238E27FC236}">
                <a16:creationId xmlns:a16="http://schemas.microsoft.com/office/drawing/2014/main" id="{A8F3053C-AA2D-43E7-9127-59111DE0E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6" name="Group 105">
              <a:extLst>
                <a:ext uri="{FF2B5EF4-FFF2-40B4-BE49-F238E27FC236}">
                  <a16:creationId xmlns:a16="http://schemas.microsoft.com/office/drawing/2014/main" id="{159025B1-E34F-4772-B2CC-DA9B705D403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18" name="Rectangle 5">
                <a:extLst>
                  <a:ext uri="{FF2B5EF4-FFF2-40B4-BE49-F238E27FC236}">
                    <a16:creationId xmlns:a16="http://schemas.microsoft.com/office/drawing/2014/main" id="{85E8FDD9-55D5-48E9-BD0F-41FA02C5AD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19" name="Freeform 6">
                <a:extLst>
                  <a:ext uri="{FF2B5EF4-FFF2-40B4-BE49-F238E27FC236}">
                    <a16:creationId xmlns:a16="http://schemas.microsoft.com/office/drawing/2014/main" id="{2C147D99-21B5-462F-B3D9-2D04FC67D8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0" name="Freeform 7">
                <a:extLst>
                  <a:ext uri="{FF2B5EF4-FFF2-40B4-BE49-F238E27FC236}">
                    <a16:creationId xmlns:a16="http://schemas.microsoft.com/office/drawing/2014/main" id="{3A84E48A-5D81-47C8-9B35-7891B51623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1" name="Freeform 8">
                <a:extLst>
                  <a:ext uri="{FF2B5EF4-FFF2-40B4-BE49-F238E27FC236}">
                    <a16:creationId xmlns:a16="http://schemas.microsoft.com/office/drawing/2014/main" id="{A7C08433-35BE-4A5A-9C1F-B37DEB482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2" name="Freeform 9">
                <a:extLst>
                  <a:ext uri="{FF2B5EF4-FFF2-40B4-BE49-F238E27FC236}">
                    <a16:creationId xmlns:a16="http://schemas.microsoft.com/office/drawing/2014/main" id="{D0B8201B-0CB0-4F9E-ACB0-DD75292348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3" name="Freeform 10">
                <a:extLst>
                  <a:ext uri="{FF2B5EF4-FFF2-40B4-BE49-F238E27FC236}">
                    <a16:creationId xmlns:a16="http://schemas.microsoft.com/office/drawing/2014/main" id="{888D2777-7FAE-47C4-9E1A-3C4D015CF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4" name="Freeform 11">
                <a:extLst>
                  <a:ext uri="{FF2B5EF4-FFF2-40B4-BE49-F238E27FC236}">
                    <a16:creationId xmlns:a16="http://schemas.microsoft.com/office/drawing/2014/main" id="{CE168F44-CB11-4900-AC9E-3EBEC8016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5" name="Freeform 12">
                <a:extLst>
                  <a:ext uri="{FF2B5EF4-FFF2-40B4-BE49-F238E27FC236}">
                    <a16:creationId xmlns:a16="http://schemas.microsoft.com/office/drawing/2014/main" id="{A0F39381-D3B3-4EBE-80AB-F3AA4D1889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6" name="Freeform 13">
                <a:extLst>
                  <a:ext uri="{FF2B5EF4-FFF2-40B4-BE49-F238E27FC236}">
                    <a16:creationId xmlns:a16="http://schemas.microsoft.com/office/drawing/2014/main" id="{F8B41A7C-3B6F-4BEF-B1FA-4869947AE7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7" name="Freeform 14">
                <a:extLst>
                  <a:ext uri="{FF2B5EF4-FFF2-40B4-BE49-F238E27FC236}">
                    <a16:creationId xmlns:a16="http://schemas.microsoft.com/office/drawing/2014/main" id="{9A08FB39-6EFB-4948-88F2-6EB113F10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8" name="Freeform 15">
                <a:extLst>
                  <a:ext uri="{FF2B5EF4-FFF2-40B4-BE49-F238E27FC236}">
                    <a16:creationId xmlns:a16="http://schemas.microsoft.com/office/drawing/2014/main" id="{32489CF5-34F9-4676-8FC8-EA47623A9F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9" name="Line 16">
                <a:extLst>
                  <a:ext uri="{FF2B5EF4-FFF2-40B4-BE49-F238E27FC236}">
                    <a16:creationId xmlns:a16="http://schemas.microsoft.com/office/drawing/2014/main" id="{6E6A81FE-6687-4E45-86EE-506158CFC01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130" name="Freeform 17">
                <a:extLst>
                  <a:ext uri="{FF2B5EF4-FFF2-40B4-BE49-F238E27FC236}">
                    <a16:creationId xmlns:a16="http://schemas.microsoft.com/office/drawing/2014/main" id="{085F56DC-138C-4970-A499-1F8C4FBAD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1" name="Freeform 18">
                <a:extLst>
                  <a:ext uri="{FF2B5EF4-FFF2-40B4-BE49-F238E27FC236}">
                    <a16:creationId xmlns:a16="http://schemas.microsoft.com/office/drawing/2014/main" id="{2241CFC6-2DD5-4908-95FF-C76F3F432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2" name="Freeform 19">
                <a:extLst>
                  <a:ext uri="{FF2B5EF4-FFF2-40B4-BE49-F238E27FC236}">
                    <a16:creationId xmlns:a16="http://schemas.microsoft.com/office/drawing/2014/main" id="{EAE9ABAC-3BE1-44E6-A764-8B7884E83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3" name="Freeform 20">
                <a:extLst>
                  <a:ext uri="{FF2B5EF4-FFF2-40B4-BE49-F238E27FC236}">
                    <a16:creationId xmlns:a16="http://schemas.microsoft.com/office/drawing/2014/main" id="{39874D11-3018-499B-BD78-11BB954BDF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4" name="Rectangle 21">
                <a:extLst>
                  <a:ext uri="{FF2B5EF4-FFF2-40B4-BE49-F238E27FC236}">
                    <a16:creationId xmlns:a16="http://schemas.microsoft.com/office/drawing/2014/main" id="{9D4461D3-04C7-495D-BA09-8D5311E9DA7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35" name="Freeform 22">
                <a:extLst>
                  <a:ext uri="{FF2B5EF4-FFF2-40B4-BE49-F238E27FC236}">
                    <a16:creationId xmlns:a16="http://schemas.microsoft.com/office/drawing/2014/main" id="{BF405972-B14C-45E8-9F0C-E2F11F1CF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6" name="Freeform 23">
                <a:extLst>
                  <a:ext uri="{FF2B5EF4-FFF2-40B4-BE49-F238E27FC236}">
                    <a16:creationId xmlns:a16="http://schemas.microsoft.com/office/drawing/2014/main" id="{D7939026-A689-46F4-97AC-5F68665D7D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7" name="Freeform 24">
                <a:extLst>
                  <a:ext uri="{FF2B5EF4-FFF2-40B4-BE49-F238E27FC236}">
                    <a16:creationId xmlns:a16="http://schemas.microsoft.com/office/drawing/2014/main" id="{8AD9F31C-5CF7-45EE-907A-3074488127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8" name="Freeform 25">
                <a:extLst>
                  <a:ext uri="{FF2B5EF4-FFF2-40B4-BE49-F238E27FC236}">
                    <a16:creationId xmlns:a16="http://schemas.microsoft.com/office/drawing/2014/main" id="{93412351-62FA-4EF3-8FE2-4CDD8397B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9" name="Freeform 26">
                <a:extLst>
                  <a:ext uri="{FF2B5EF4-FFF2-40B4-BE49-F238E27FC236}">
                    <a16:creationId xmlns:a16="http://schemas.microsoft.com/office/drawing/2014/main" id="{84A81491-A1EB-46E3-9E73-11B93428C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0" name="Freeform 27">
                <a:extLst>
                  <a:ext uri="{FF2B5EF4-FFF2-40B4-BE49-F238E27FC236}">
                    <a16:creationId xmlns:a16="http://schemas.microsoft.com/office/drawing/2014/main" id="{E7727744-4F0E-4AA2-97BC-0C44AB354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1" name="Freeform 28">
                <a:extLst>
                  <a:ext uri="{FF2B5EF4-FFF2-40B4-BE49-F238E27FC236}">
                    <a16:creationId xmlns:a16="http://schemas.microsoft.com/office/drawing/2014/main" id="{4575AD90-731F-4996-AA04-86E5EC8CBE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2" name="Freeform 29">
                <a:extLst>
                  <a:ext uri="{FF2B5EF4-FFF2-40B4-BE49-F238E27FC236}">
                    <a16:creationId xmlns:a16="http://schemas.microsoft.com/office/drawing/2014/main" id="{231A78D3-96D9-4A22-BC29-8274B016C0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3" name="Freeform 30">
                <a:extLst>
                  <a:ext uri="{FF2B5EF4-FFF2-40B4-BE49-F238E27FC236}">
                    <a16:creationId xmlns:a16="http://schemas.microsoft.com/office/drawing/2014/main" id="{DFF31CA2-144E-493E-A135-83B83452A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4" name="Freeform 31">
                <a:extLst>
                  <a:ext uri="{FF2B5EF4-FFF2-40B4-BE49-F238E27FC236}">
                    <a16:creationId xmlns:a16="http://schemas.microsoft.com/office/drawing/2014/main" id="{C1ED7F8F-8F7D-4634-8EF1-3DC871518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grpSp>
          <p:nvGrpSpPr>
            <p:cNvPr id="107" name="Group 106">
              <a:extLst>
                <a:ext uri="{FF2B5EF4-FFF2-40B4-BE49-F238E27FC236}">
                  <a16:creationId xmlns:a16="http://schemas.microsoft.com/office/drawing/2014/main" id="{C51DBAB3-1986-470D-B778-24F7953C79C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8" name="Freeform 32">
                <a:extLst>
                  <a:ext uri="{FF2B5EF4-FFF2-40B4-BE49-F238E27FC236}">
                    <a16:creationId xmlns:a16="http://schemas.microsoft.com/office/drawing/2014/main" id="{921E27E2-FB87-421E-898F-0AD31CBC4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9" name="Freeform 33">
                <a:extLst>
                  <a:ext uri="{FF2B5EF4-FFF2-40B4-BE49-F238E27FC236}">
                    <a16:creationId xmlns:a16="http://schemas.microsoft.com/office/drawing/2014/main" id="{C9479707-E515-4B3C-9493-72190DDB2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 name="Freeform 34">
                <a:extLst>
                  <a:ext uri="{FF2B5EF4-FFF2-40B4-BE49-F238E27FC236}">
                    <a16:creationId xmlns:a16="http://schemas.microsoft.com/office/drawing/2014/main" id="{9FF90DFA-7702-4558-8B3D-756D81D85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 name="Freeform 35">
                <a:extLst>
                  <a:ext uri="{FF2B5EF4-FFF2-40B4-BE49-F238E27FC236}">
                    <a16:creationId xmlns:a16="http://schemas.microsoft.com/office/drawing/2014/main" id="{558A4777-3BE1-4000-9CB4-73048552F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 name="Freeform 36">
                <a:extLst>
                  <a:ext uri="{FF2B5EF4-FFF2-40B4-BE49-F238E27FC236}">
                    <a16:creationId xmlns:a16="http://schemas.microsoft.com/office/drawing/2014/main" id="{2A041A71-3C90-472C-AC37-21EFE0786D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 name="Freeform 37">
                <a:extLst>
                  <a:ext uri="{FF2B5EF4-FFF2-40B4-BE49-F238E27FC236}">
                    <a16:creationId xmlns:a16="http://schemas.microsoft.com/office/drawing/2014/main" id="{8FC1DCF1-A0C3-4803-9B5B-29A6C245A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 name="Freeform 38">
                <a:extLst>
                  <a:ext uri="{FF2B5EF4-FFF2-40B4-BE49-F238E27FC236}">
                    <a16:creationId xmlns:a16="http://schemas.microsoft.com/office/drawing/2014/main" id="{71612D3E-4DBC-49B9-86B5-FCD82B1B1E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5" name="Freeform 39">
                <a:extLst>
                  <a:ext uri="{FF2B5EF4-FFF2-40B4-BE49-F238E27FC236}">
                    <a16:creationId xmlns:a16="http://schemas.microsoft.com/office/drawing/2014/main" id="{CB1CF104-08B0-46F6-ABBF-649AC5A70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6" name="Freeform 40">
                <a:extLst>
                  <a:ext uri="{FF2B5EF4-FFF2-40B4-BE49-F238E27FC236}">
                    <a16:creationId xmlns:a16="http://schemas.microsoft.com/office/drawing/2014/main" id="{FCE7D9F8-F405-4677-A45F-EDBB7F1685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7" name="Rectangle 41">
                <a:extLst>
                  <a:ext uri="{FF2B5EF4-FFF2-40B4-BE49-F238E27FC236}">
                    <a16:creationId xmlns:a16="http://schemas.microsoft.com/office/drawing/2014/main" id="{7347872F-3F7B-4ADF-BC95-429727E82D1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grpSp>
      <p:grpSp>
        <p:nvGrpSpPr>
          <p:cNvPr id="146" name="Group 145">
            <a:extLst>
              <a:ext uri="{FF2B5EF4-FFF2-40B4-BE49-F238E27FC236}">
                <a16:creationId xmlns:a16="http://schemas.microsoft.com/office/drawing/2014/main" id="{5109D701-E7D8-49F4-9397-8D200BD6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7" name="Rectangle 146">
              <a:extLst>
                <a:ext uri="{FF2B5EF4-FFF2-40B4-BE49-F238E27FC236}">
                  <a16:creationId xmlns:a16="http://schemas.microsoft.com/office/drawing/2014/main" id="{8B6A47E5-08B5-41E3-858A-E3A299BE4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2">
              <a:extLst>
                <a:ext uri="{FF2B5EF4-FFF2-40B4-BE49-F238E27FC236}">
                  <a16:creationId xmlns:a16="http://schemas.microsoft.com/office/drawing/2014/main" id="{06EE1EED-16E6-44D5-9BBB-6772FBFF8581}"/>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pic>
        <p:nvPicPr>
          <p:cNvPr id="5" name="Picture 4" descr="A person in a suit&#10;&#10;AI-generated content may be incorrect.">
            <a:extLst>
              <a:ext uri="{FF2B5EF4-FFF2-40B4-BE49-F238E27FC236}">
                <a16:creationId xmlns:a16="http://schemas.microsoft.com/office/drawing/2014/main" id="{573B77A9-971B-87C5-773A-61F764CA59CF}"/>
              </a:ext>
            </a:extLst>
          </p:cNvPr>
          <p:cNvPicPr>
            <a:picLocks noChangeAspect="1"/>
          </p:cNvPicPr>
          <p:nvPr/>
        </p:nvPicPr>
        <p:blipFill>
          <a:blip r:embed="rId4">
            <a:duotone>
              <a:prstClr val="black"/>
              <a:schemeClr val="accent5">
                <a:tint val="45000"/>
                <a:satMod val="400000"/>
              </a:schemeClr>
            </a:duotone>
            <a:alphaModFix/>
          </a:blip>
          <a:srcRect t="6656" b="59284"/>
          <a:stretch>
            <a:fillRect/>
          </a:stretch>
        </p:blipFill>
        <p:spPr>
          <a:xfrm>
            <a:off x="3612" y="10"/>
            <a:ext cx="6090800" cy="6857990"/>
          </a:xfrm>
          <a:prstGeom prst="rect">
            <a:avLst/>
          </a:prstGeom>
        </p:spPr>
      </p:pic>
      <p:pic>
        <p:nvPicPr>
          <p:cNvPr id="4" name="Picture 3" descr="A person in a skirt and a cardigan&#10;&#10;AI-generated content may be incorrect.">
            <a:extLst>
              <a:ext uri="{FF2B5EF4-FFF2-40B4-BE49-F238E27FC236}">
                <a16:creationId xmlns:a16="http://schemas.microsoft.com/office/drawing/2014/main" id="{B9CA85BC-A617-BF6A-B231-EF468BFCF544}"/>
              </a:ext>
            </a:extLst>
          </p:cNvPr>
          <p:cNvPicPr>
            <a:picLocks noChangeAspect="1"/>
          </p:cNvPicPr>
          <p:nvPr/>
        </p:nvPicPr>
        <p:blipFill>
          <a:blip r:embed="rId5">
            <a:duotone>
              <a:prstClr val="black"/>
              <a:schemeClr val="accent5">
                <a:tint val="45000"/>
                <a:satMod val="400000"/>
              </a:schemeClr>
            </a:duotone>
            <a:alphaModFix/>
          </a:blip>
          <a:srcRect t="2824" b="47071"/>
          <a:stretch>
            <a:fillRect/>
          </a:stretch>
        </p:blipFill>
        <p:spPr>
          <a:xfrm>
            <a:off x="6101200" y="10"/>
            <a:ext cx="6090800" cy="6857990"/>
          </a:xfrm>
          <a:prstGeom prst="rect">
            <a:avLst/>
          </a:prstGeom>
        </p:spPr>
      </p:pic>
      <p:grpSp>
        <p:nvGrpSpPr>
          <p:cNvPr id="150" name="Group 149">
            <a:extLst>
              <a:ext uri="{FF2B5EF4-FFF2-40B4-BE49-F238E27FC236}">
                <a16:creationId xmlns:a16="http://schemas.microsoft.com/office/drawing/2014/main" id="{701FAF13-AD2A-4F4F-9DAD-78CCED2561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51" name="Round Diagonal Corner Rectangle 7">
              <a:extLst>
                <a:ext uri="{FF2B5EF4-FFF2-40B4-BE49-F238E27FC236}">
                  <a16:creationId xmlns:a16="http://schemas.microsoft.com/office/drawing/2014/main" id="{D50D9ADE-5104-4141-B095-F0F9AA96C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56359" y="1040838"/>
              <a:ext cx="9279282" cy="4776324"/>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6FBCF948-2F42-41D4-858B-1DA580A782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172" name="Freeform 32">
                <a:extLst>
                  <a:ext uri="{FF2B5EF4-FFF2-40B4-BE49-F238E27FC236}">
                    <a16:creationId xmlns:a16="http://schemas.microsoft.com/office/drawing/2014/main" id="{2EBF364C-9340-4039-B9A3-430FB5CAC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173" name="Freeform 33">
                <a:extLst>
                  <a:ext uri="{FF2B5EF4-FFF2-40B4-BE49-F238E27FC236}">
                    <a16:creationId xmlns:a16="http://schemas.microsoft.com/office/drawing/2014/main" id="{AE7C57CF-4875-449B-A155-9338A4837F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174" name="Freeform 34">
                <a:extLst>
                  <a:ext uri="{FF2B5EF4-FFF2-40B4-BE49-F238E27FC236}">
                    <a16:creationId xmlns:a16="http://schemas.microsoft.com/office/drawing/2014/main" id="{66B6E9EE-2B42-4C44-BC92-63B2CC6073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75" name="Freeform 37">
                <a:extLst>
                  <a:ext uri="{FF2B5EF4-FFF2-40B4-BE49-F238E27FC236}">
                    <a16:creationId xmlns:a16="http://schemas.microsoft.com/office/drawing/2014/main" id="{24A45E01-1908-4D86-98DF-A975C56F4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153" name="Group 152">
              <a:extLst>
                <a:ext uri="{FF2B5EF4-FFF2-40B4-BE49-F238E27FC236}">
                  <a16:creationId xmlns:a16="http://schemas.microsoft.com/office/drawing/2014/main" id="{0EE097EF-3413-4F5E-BE1E-31A8EF4B70B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166" name="Freeform 35">
                <a:extLst>
                  <a:ext uri="{FF2B5EF4-FFF2-40B4-BE49-F238E27FC236}">
                    <a16:creationId xmlns:a16="http://schemas.microsoft.com/office/drawing/2014/main" id="{654227F0-7931-44E3-95A9-8E54017DC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167" name="Freeform 36">
                <a:extLst>
                  <a:ext uri="{FF2B5EF4-FFF2-40B4-BE49-F238E27FC236}">
                    <a16:creationId xmlns:a16="http://schemas.microsoft.com/office/drawing/2014/main" id="{BEB12E2C-E5C0-4F76-8447-D7F272496C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168" name="Freeform 38">
                <a:extLst>
                  <a:ext uri="{FF2B5EF4-FFF2-40B4-BE49-F238E27FC236}">
                    <a16:creationId xmlns:a16="http://schemas.microsoft.com/office/drawing/2014/main" id="{9D247ADB-A8CB-4C83-9CA9-0D24AD1743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69" name="Freeform 39">
                <a:extLst>
                  <a:ext uri="{FF2B5EF4-FFF2-40B4-BE49-F238E27FC236}">
                    <a16:creationId xmlns:a16="http://schemas.microsoft.com/office/drawing/2014/main" id="{1A6DC625-2BFA-49A5-B5ED-5B21F5CD4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170" name="Freeform 40">
                <a:extLst>
                  <a:ext uri="{FF2B5EF4-FFF2-40B4-BE49-F238E27FC236}">
                    <a16:creationId xmlns:a16="http://schemas.microsoft.com/office/drawing/2014/main" id="{56AD2D2B-4257-43B1-B865-68CAA46C5E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71" name="Rectangle 41">
                <a:extLst>
                  <a:ext uri="{FF2B5EF4-FFF2-40B4-BE49-F238E27FC236}">
                    <a16:creationId xmlns:a16="http://schemas.microsoft.com/office/drawing/2014/main" id="{F9B33A76-F8B6-40A4-880A-395DB6C3ADF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grpSp>
          <p:nvGrpSpPr>
            <p:cNvPr id="154" name="Group 153">
              <a:extLst>
                <a:ext uri="{FF2B5EF4-FFF2-40B4-BE49-F238E27FC236}">
                  <a16:creationId xmlns:a16="http://schemas.microsoft.com/office/drawing/2014/main" id="{3AF20EEC-8642-42E0-913F-D67239A9705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162" name="Freeform 32">
                <a:extLst>
                  <a:ext uri="{FF2B5EF4-FFF2-40B4-BE49-F238E27FC236}">
                    <a16:creationId xmlns:a16="http://schemas.microsoft.com/office/drawing/2014/main" id="{5A07F8E0-074C-40C8-BBE7-68F3AD60B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163" name="Freeform 33">
                <a:extLst>
                  <a:ext uri="{FF2B5EF4-FFF2-40B4-BE49-F238E27FC236}">
                    <a16:creationId xmlns:a16="http://schemas.microsoft.com/office/drawing/2014/main" id="{D9297AD3-97FA-4587-9E0C-047010431F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164" name="Freeform 34">
                <a:extLst>
                  <a:ext uri="{FF2B5EF4-FFF2-40B4-BE49-F238E27FC236}">
                    <a16:creationId xmlns:a16="http://schemas.microsoft.com/office/drawing/2014/main" id="{A83A7C81-F5F2-4CA3-BDD1-43FF08F955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65" name="Freeform 37">
                <a:extLst>
                  <a:ext uri="{FF2B5EF4-FFF2-40B4-BE49-F238E27FC236}">
                    <a16:creationId xmlns:a16="http://schemas.microsoft.com/office/drawing/2014/main" id="{1369DFCF-3A1C-41B3-87E6-0688C7C30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155" name="Group 154">
              <a:extLst>
                <a:ext uri="{FF2B5EF4-FFF2-40B4-BE49-F238E27FC236}">
                  <a16:creationId xmlns:a16="http://schemas.microsoft.com/office/drawing/2014/main" id="{D0BD2251-7A7B-42DE-A183-EC17CB09F5E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56" name="Freeform 35">
                <a:extLst>
                  <a:ext uri="{FF2B5EF4-FFF2-40B4-BE49-F238E27FC236}">
                    <a16:creationId xmlns:a16="http://schemas.microsoft.com/office/drawing/2014/main" id="{B824B9BF-870B-4DAA-A12D-4477DCAD9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157" name="Freeform 36">
                <a:extLst>
                  <a:ext uri="{FF2B5EF4-FFF2-40B4-BE49-F238E27FC236}">
                    <a16:creationId xmlns:a16="http://schemas.microsoft.com/office/drawing/2014/main" id="{7CEA33D7-AA76-4C93-8F55-AEC88EED34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158" name="Freeform 38">
                <a:extLst>
                  <a:ext uri="{FF2B5EF4-FFF2-40B4-BE49-F238E27FC236}">
                    <a16:creationId xmlns:a16="http://schemas.microsoft.com/office/drawing/2014/main" id="{BB1ABFCE-0BEA-4945-958C-2348CDC23F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59" name="Freeform 39">
                <a:extLst>
                  <a:ext uri="{FF2B5EF4-FFF2-40B4-BE49-F238E27FC236}">
                    <a16:creationId xmlns:a16="http://schemas.microsoft.com/office/drawing/2014/main" id="{911E65D0-90F8-4B43-88AC-3D149F3E9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160" name="Freeform 40">
                <a:extLst>
                  <a:ext uri="{FF2B5EF4-FFF2-40B4-BE49-F238E27FC236}">
                    <a16:creationId xmlns:a16="http://schemas.microsoft.com/office/drawing/2014/main" id="{4889D23F-48D7-4C9E-904F-F3CF13F5AA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161" name="Rectangle 41">
                <a:extLst>
                  <a:ext uri="{FF2B5EF4-FFF2-40B4-BE49-F238E27FC236}">
                    <a16:creationId xmlns:a16="http://schemas.microsoft.com/office/drawing/2014/main" id="{C7B832DB-39A0-493C-8DA3-6B6E75E617E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sp>
        <p:nvSpPr>
          <p:cNvPr id="2" name="Title 1">
            <a:extLst>
              <a:ext uri="{FF2B5EF4-FFF2-40B4-BE49-F238E27FC236}">
                <a16:creationId xmlns:a16="http://schemas.microsoft.com/office/drawing/2014/main" id="{16751A2F-1691-8456-2218-08DE9E207B8E}"/>
              </a:ext>
            </a:extLst>
          </p:cNvPr>
          <p:cNvSpPr>
            <a:spLocks noGrp="1"/>
          </p:cNvSpPr>
          <p:nvPr>
            <p:ph type="title"/>
          </p:nvPr>
        </p:nvSpPr>
        <p:spPr>
          <a:xfrm>
            <a:off x="1620085" y="1264582"/>
            <a:ext cx="8940518" cy="1092200"/>
          </a:xfrm>
        </p:spPr>
        <p:txBody>
          <a:bodyPr vert="horz" lIns="91440" tIns="45720" rIns="91440" bIns="45720" rtlCol="0" anchor="ctr">
            <a:normAutofit/>
          </a:bodyPr>
          <a:lstStyle/>
          <a:p>
            <a:pPr algn="ctr"/>
            <a:r>
              <a:rPr lang="en-US" b="1"/>
              <a:t>Younger iol Patients</a:t>
            </a:r>
            <a:br>
              <a:rPr lang="en-US" dirty="0"/>
            </a:br>
            <a:endParaRPr lang="en-US"/>
          </a:p>
        </p:txBody>
      </p:sp>
      <p:cxnSp>
        <p:nvCxnSpPr>
          <p:cNvPr id="177" name="Straight Connector 176">
            <a:extLst>
              <a:ext uri="{FF2B5EF4-FFF2-40B4-BE49-F238E27FC236}">
                <a16:creationId xmlns:a16="http://schemas.microsoft.com/office/drawing/2014/main" id="{B2179C6E-B859-4E6D-AC76-B5C4FFCBF8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3354" y="-464"/>
            <a:ext cx="2646" cy="1041302"/>
          </a:xfrm>
          <a:prstGeom prst="line">
            <a:avLst/>
          </a:prstGeom>
          <a:solidFill>
            <a:schemeClr val="tx2">
              <a:alpha val="60000"/>
            </a:schemeClr>
          </a:solidFill>
          <a:ln w="19050">
            <a:solidFill>
              <a:schemeClr val="tx2">
                <a:alpha val="60000"/>
              </a:schemeClr>
            </a:solidFill>
          </a:ln>
          <a:effectLst/>
        </p:spPr>
      </p:cxnSp>
      <p:sp>
        <p:nvSpPr>
          <p:cNvPr id="3" name="Text Placeholder 2">
            <a:extLst>
              <a:ext uri="{FF2B5EF4-FFF2-40B4-BE49-F238E27FC236}">
                <a16:creationId xmlns:a16="http://schemas.microsoft.com/office/drawing/2014/main" id="{929F09EE-4032-1A33-EBBC-C88537405384}"/>
              </a:ext>
            </a:extLst>
          </p:cNvPr>
          <p:cNvSpPr>
            <a:spLocks noGrp="1"/>
          </p:cNvSpPr>
          <p:nvPr>
            <p:ph type="body" sz="quarter" idx="13"/>
          </p:nvPr>
        </p:nvSpPr>
        <p:spPr>
          <a:xfrm>
            <a:off x="1448367" y="2185988"/>
            <a:ext cx="9219560" cy="3350301"/>
          </a:xfrm>
        </p:spPr>
        <p:txBody>
          <a:bodyPr vert="horz" lIns="91440" tIns="45720" rIns="91440" bIns="45720" rtlCol="0" anchor="ctr">
            <a:noAutofit/>
          </a:bodyPr>
          <a:lstStyle/>
          <a:p>
            <a:pPr marL="233045" indent="-228600">
              <a:lnSpc>
                <a:spcPct val="120000"/>
              </a:lnSpc>
              <a:buSzPct val="125000"/>
              <a:buFont typeface="Arial" panose="020B0604020202020204" pitchFamily="34" charset="0"/>
              <a:buChar char="•"/>
            </a:pPr>
            <a:r>
              <a:rPr lang="en-US" dirty="0">
                <a:latin typeface="+mn-lt"/>
                <a:ea typeface="+mn-ea"/>
                <a:cs typeface="+mn-cs"/>
              </a:rPr>
              <a:t>Younger cataract patients or young refractive lens exchange patients      --must think of the future when selecting an IOL.</a:t>
            </a:r>
          </a:p>
          <a:p>
            <a:pPr marL="233045" indent="-228600">
              <a:lnSpc>
                <a:spcPct val="120000"/>
              </a:lnSpc>
              <a:buSzPct val="125000"/>
              <a:buFont typeface="Arial" panose="020B0604020202020204" pitchFamily="34" charset="0"/>
              <a:buChar char="•"/>
            </a:pPr>
            <a:endParaRPr lang="en-US" dirty="0">
              <a:latin typeface="+mn-lt"/>
              <a:ea typeface="+mn-ea"/>
              <a:cs typeface="+mn-cs"/>
            </a:endParaRPr>
          </a:p>
          <a:p>
            <a:pPr marL="233045" indent="-228600">
              <a:lnSpc>
                <a:spcPct val="120000"/>
              </a:lnSpc>
              <a:buSzPct val="125000"/>
              <a:buFont typeface="Arial" panose="020B0604020202020204" pitchFamily="34" charset="0"/>
              <a:buChar char="•"/>
            </a:pPr>
            <a:r>
              <a:rPr lang="en-US" dirty="0">
                <a:latin typeface="+mn-lt"/>
                <a:ea typeface="+mn-ea"/>
                <a:cs typeface="+mn-cs"/>
              </a:rPr>
              <a:t>EDOFs would be a good option since they prevent glare and halos.</a:t>
            </a:r>
          </a:p>
          <a:p>
            <a:pPr marL="4445" indent="0">
              <a:lnSpc>
                <a:spcPct val="120000"/>
              </a:lnSpc>
              <a:buSzPct val="125000"/>
              <a:buNone/>
            </a:pPr>
            <a:r>
              <a:rPr lang="en-US" dirty="0">
                <a:latin typeface="+mn-lt"/>
                <a:ea typeface="+mn-ea"/>
                <a:cs typeface="+mn-cs"/>
              </a:rPr>
              <a:t>   If they develop an epiretinal membrane, macular edema or diabetic retinopathy.  Those patient would still be able to function with an EDOF.</a:t>
            </a:r>
          </a:p>
          <a:p>
            <a:pPr marL="233045" indent="-228600">
              <a:lnSpc>
                <a:spcPct val="120000"/>
              </a:lnSpc>
              <a:buSzPct val="125000"/>
              <a:buFont typeface="Arial" panose="020B0604020202020204" pitchFamily="34" charset="0"/>
              <a:buChar char="•"/>
            </a:pPr>
            <a:endParaRPr lang="en-US" sz="2000" dirty="0">
              <a:latin typeface="+mn-lt"/>
              <a:ea typeface="+mn-ea"/>
              <a:cs typeface="+mn-cs"/>
            </a:endParaRPr>
          </a:p>
        </p:txBody>
      </p:sp>
      <p:cxnSp>
        <p:nvCxnSpPr>
          <p:cNvPr id="179" name="Straight Connector 178">
            <a:extLst>
              <a:ext uri="{FF2B5EF4-FFF2-40B4-BE49-F238E27FC236}">
                <a16:creationId xmlns:a16="http://schemas.microsoft.com/office/drawing/2014/main" id="{4A484A11-A6D9-4924-8069-8BF0490D63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92560" y="5817162"/>
            <a:ext cx="3440" cy="1045285"/>
          </a:xfrm>
          <a:prstGeom prst="line">
            <a:avLst/>
          </a:prstGeom>
          <a:solidFill>
            <a:schemeClr val="tx2">
              <a:alpha val="60000"/>
            </a:schemeClr>
          </a:solidFill>
          <a:ln w="19050">
            <a:solidFill>
              <a:schemeClr val="tx2">
                <a:alpha val="60000"/>
              </a:schemeClr>
            </a:solidFill>
          </a:ln>
          <a:effectLst/>
        </p:spPr>
      </p:cxnSp>
    </p:spTree>
    <p:extLst>
      <p:ext uri="{BB962C8B-B14F-4D97-AF65-F5344CB8AC3E}">
        <p14:creationId xmlns:p14="http://schemas.microsoft.com/office/powerpoint/2010/main" val="2924239807"/>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p:nvSpPr>
          <p:cNvPr id="51" name="Rectangle 50">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54"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6"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7"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5"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66"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8"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1"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3"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E4CD8E21-821D-1C8F-32F3-5E86D1228A7B}"/>
              </a:ext>
            </a:extLst>
          </p:cNvPr>
          <p:cNvSpPr>
            <a:spLocks noGrp="1"/>
          </p:cNvSpPr>
          <p:nvPr>
            <p:ph type="title"/>
          </p:nvPr>
        </p:nvSpPr>
        <p:spPr>
          <a:xfrm>
            <a:off x="1019015" y="1093787"/>
            <a:ext cx="3059969" cy="4697413"/>
          </a:xfrm>
        </p:spPr>
        <p:txBody>
          <a:bodyPr vert="horz" lIns="91440" tIns="45720" rIns="91440" bIns="45720" rtlCol="0" anchor="ctr">
            <a:normAutofit/>
          </a:bodyPr>
          <a:lstStyle/>
          <a:p>
            <a:r>
              <a:rPr lang="en-US"/>
              <a:t>                     Pathology and IOL selection</a:t>
            </a:r>
          </a:p>
        </p:txBody>
      </p:sp>
      <p:sp useBgFill="1">
        <p:nvSpPr>
          <p:cNvPr id="82"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0262E21-820E-7D7D-7114-0EAF16050DAC}"/>
              </a:ext>
            </a:extLst>
          </p:cNvPr>
          <p:cNvSpPr>
            <a:spLocks noGrp="1"/>
          </p:cNvSpPr>
          <p:nvPr>
            <p:ph type="body" sz="quarter" idx="13"/>
          </p:nvPr>
        </p:nvSpPr>
        <p:spPr>
          <a:xfrm>
            <a:off x="5215467" y="458788"/>
            <a:ext cx="5831944" cy="5956829"/>
          </a:xfrm>
        </p:spPr>
        <p:txBody>
          <a:bodyPr vert="horz" lIns="91440" tIns="45720" rIns="91440" bIns="45720" rtlCol="0" anchor="t">
            <a:normAutofit/>
          </a:bodyPr>
          <a:lstStyle/>
          <a:p>
            <a:pPr marL="0" indent="0">
              <a:lnSpc>
                <a:spcPct val="110000"/>
              </a:lnSpc>
              <a:buSzPct val="125000"/>
              <a:buNone/>
            </a:pPr>
            <a:r>
              <a:rPr lang="en-US" b="1" dirty="0">
                <a:latin typeface="+mn-lt"/>
                <a:ea typeface="+mn-ea"/>
                <a:cs typeface="+mn-cs"/>
              </a:rPr>
              <a:t>   Corneal pathology?</a:t>
            </a:r>
            <a:r>
              <a:rPr lang="en-US" sz="1800" b="1" dirty="0">
                <a:latin typeface="+mn-lt"/>
                <a:ea typeface="+mn-ea"/>
                <a:cs typeface="+mn-cs"/>
              </a:rPr>
              <a:t> </a:t>
            </a:r>
            <a:endParaRPr lang="en-US" dirty="0">
              <a:ea typeface="+mn-ea"/>
              <a:cs typeface="+mn-cs"/>
            </a:endParaRPr>
          </a:p>
          <a:p>
            <a:pPr marL="569595" lvl="1" indent="-228600">
              <a:lnSpc>
                <a:spcPct val="110000"/>
              </a:lnSpc>
              <a:buSzPct val="125000"/>
              <a:buFont typeface="Courier New" panose="020B0604020202020204" pitchFamily="34" charset="0"/>
              <a:buChar char="o"/>
            </a:pPr>
            <a:r>
              <a:rPr lang="en-US" sz="1800" dirty="0">
                <a:latin typeface="+mn-lt"/>
                <a:ea typeface="+mn-ea"/>
                <a:cs typeface="+mn-cs"/>
              </a:rPr>
              <a:t>Due to the pathology, light will scatter before it hits the IOL. </a:t>
            </a:r>
          </a:p>
          <a:p>
            <a:pPr marL="569595" lvl="1" indent="-228600">
              <a:lnSpc>
                <a:spcPct val="110000"/>
              </a:lnSpc>
              <a:buSzPct val="125000"/>
              <a:buFont typeface="Courier New" panose="020B0604020202020204" pitchFamily="34" charset="0"/>
              <a:buChar char="o"/>
            </a:pPr>
            <a:r>
              <a:rPr lang="en-US" sz="1800" dirty="0">
                <a:latin typeface="+mn-lt"/>
                <a:ea typeface="+mn-ea"/>
                <a:cs typeface="+mn-cs"/>
              </a:rPr>
              <a:t>Quality of the light leaving the lens is poor and won’t focus properly  </a:t>
            </a:r>
          </a:p>
          <a:p>
            <a:pPr marL="569595" lvl="1" indent="-228600">
              <a:lnSpc>
                <a:spcPct val="110000"/>
              </a:lnSpc>
              <a:buSzPct val="125000"/>
              <a:buFont typeface="Courier New" panose="020B0604020202020204" pitchFamily="34" charset="0"/>
              <a:buChar char="o"/>
            </a:pPr>
            <a:r>
              <a:rPr lang="en-US" sz="1800" err="1">
                <a:latin typeface="+mn-lt"/>
                <a:ea typeface="+mn-ea"/>
                <a:cs typeface="+mn-cs"/>
              </a:rPr>
              <a:t>Monofocal</a:t>
            </a:r>
            <a:r>
              <a:rPr lang="en-US" sz="1800" dirty="0">
                <a:latin typeface="+mn-lt"/>
                <a:ea typeface="+mn-ea"/>
                <a:cs typeface="+mn-cs"/>
              </a:rPr>
              <a:t> IOLs and LAL (light adjustable lens) IOLs would be the best choice. </a:t>
            </a:r>
          </a:p>
          <a:p>
            <a:pPr marL="233045" indent="-228600">
              <a:lnSpc>
                <a:spcPct val="110000"/>
              </a:lnSpc>
              <a:buSzPct val="125000"/>
              <a:buFont typeface="Arial" panose="020B0604020202020204" pitchFamily="34" charset="0"/>
              <a:buChar char="•"/>
            </a:pPr>
            <a:endParaRPr lang="en-US" sz="1700">
              <a:latin typeface="+mn-lt"/>
              <a:ea typeface="+mn-ea"/>
              <a:cs typeface="+mn-cs"/>
            </a:endParaRPr>
          </a:p>
          <a:p>
            <a:pPr marL="0" indent="0">
              <a:lnSpc>
                <a:spcPct val="110000"/>
              </a:lnSpc>
              <a:buSzPct val="125000"/>
              <a:buNone/>
            </a:pPr>
            <a:r>
              <a:rPr lang="en-US" sz="1800" b="1" dirty="0">
                <a:latin typeface="+mn-lt"/>
                <a:ea typeface="+mn-ea"/>
                <a:cs typeface="+mn-cs"/>
              </a:rPr>
              <a:t>   </a:t>
            </a:r>
            <a:r>
              <a:rPr lang="en-US" b="1" dirty="0">
                <a:latin typeface="+mn-lt"/>
                <a:ea typeface="+mn-ea"/>
                <a:cs typeface="+mn-cs"/>
              </a:rPr>
              <a:t>Posterior pathology? </a:t>
            </a:r>
          </a:p>
          <a:p>
            <a:pPr marL="569595" lvl="1" indent="-228600">
              <a:lnSpc>
                <a:spcPct val="110000"/>
              </a:lnSpc>
              <a:buSzPct val="125000"/>
              <a:buFont typeface="Courier New" panose="020B0604020202020204" pitchFamily="34" charset="0"/>
              <a:buChar char="o"/>
            </a:pPr>
            <a:r>
              <a:rPr lang="en-US" sz="1800" dirty="0">
                <a:latin typeface="+mn-lt"/>
                <a:ea typeface="+mn-ea"/>
                <a:cs typeface="+mn-cs"/>
              </a:rPr>
              <a:t>The retina doesn’t sense light appropriately because there is less activity of the photoreceptors. </a:t>
            </a:r>
          </a:p>
          <a:p>
            <a:pPr marL="569595" lvl="1" indent="-228600">
              <a:lnSpc>
                <a:spcPct val="110000"/>
              </a:lnSpc>
              <a:buSzPct val="125000"/>
              <a:buFont typeface="Courier New" panose="020B0604020202020204" pitchFamily="34" charset="0"/>
              <a:buChar char="o"/>
            </a:pPr>
            <a:r>
              <a:rPr lang="en-US" sz="1800" dirty="0">
                <a:latin typeface="+mn-lt"/>
                <a:ea typeface="+mn-ea"/>
                <a:cs typeface="+mn-cs"/>
              </a:rPr>
              <a:t>If you </a:t>
            </a:r>
            <a:r>
              <a:rPr lang="en-US" sz="1800" err="1">
                <a:latin typeface="+mn-lt"/>
                <a:ea typeface="+mn-ea"/>
                <a:cs typeface="+mn-cs"/>
              </a:rPr>
              <a:t>inplant</a:t>
            </a:r>
            <a:r>
              <a:rPr lang="en-US" sz="1800" dirty="0">
                <a:latin typeface="+mn-lt"/>
                <a:ea typeface="+mn-ea"/>
                <a:cs typeface="+mn-cs"/>
              </a:rPr>
              <a:t> a multifocal lens in these patients, it splits it into multiple focal points (less light for each focal point). </a:t>
            </a:r>
          </a:p>
          <a:p>
            <a:pPr marL="569595" lvl="1" indent="-228600">
              <a:lnSpc>
                <a:spcPct val="110000"/>
              </a:lnSpc>
              <a:buSzPct val="125000"/>
              <a:buFont typeface="Courier New" panose="020B0604020202020204" pitchFamily="34" charset="0"/>
              <a:buChar char="o"/>
            </a:pPr>
            <a:r>
              <a:rPr lang="en-US" sz="1800" err="1">
                <a:latin typeface="+mn-lt"/>
                <a:ea typeface="+mn-ea"/>
                <a:cs typeface="+mn-cs"/>
              </a:rPr>
              <a:t>Monofocal</a:t>
            </a:r>
            <a:r>
              <a:rPr lang="en-US" sz="1800" dirty="0">
                <a:latin typeface="+mn-lt"/>
                <a:ea typeface="+mn-ea"/>
                <a:cs typeface="+mn-cs"/>
              </a:rPr>
              <a:t> is the best choice, but those patients can do well with an EDOF lens. </a:t>
            </a:r>
          </a:p>
          <a:p>
            <a:pPr marL="340995" lvl="1" indent="0">
              <a:lnSpc>
                <a:spcPct val="110000"/>
              </a:lnSpc>
              <a:buSzPct val="125000"/>
              <a:buNone/>
            </a:pPr>
            <a:endParaRPr lang="en-US" sz="1800" dirty="0">
              <a:latin typeface="+mn-lt"/>
              <a:ea typeface="+mn-ea"/>
              <a:cs typeface="+mn-cs"/>
            </a:endParaRPr>
          </a:p>
          <a:p>
            <a:pPr marL="233045" indent="-228600">
              <a:lnSpc>
                <a:spcPct val="110000"/>
              </a:lnSpc>
              <a:buSzPct val="125000"/>
              <a:buFont typeface="Arial" panose="020B0604020202020204" pitchFamily="34" charset="0"/>
              <a:buChar char="•"/>
            </a:pPr>
            <a:endParaRPr lang="en-US" sz="1700">
              <a:latin typeface="+mn-lt"/>
              <a:ea typeface="+mn-ea"/>
              <a:cs typeface="+mn-cs"/>
            </a:endParaRPr>
          </a:p>
          <a:p>
            <a:pPr marL="233045" indent="-228600">
              <a:lnSpc>
                <a:spcPct val="110000"/>
              </a:lnSpc>
              <a:buSzPct val="125000"/>
              <a:buFont typeface="Arial" panose="020B0604020202020204" pitchFamily="34" charset="0"/>
              <a:buChar char="•"/>
            </a:pPr>
            <a:endParaRPr lang="en-US" sz="1700">
              <a:latin typeface="+mn-lt"/>
              <a:ea typeface="+mn-ea"/>
              <a:cs typeface="+mn-cs"/>
            </a:endParaRPr>
          </a:p>
          <a:p>
            <a:pPr marL="233045" indent="-228600">
              <a:lnSpc>
                <a:spcPct val="110000"/>
              </a:lnSpc>
              <a:buSzPct val="125000"/>
              <a:buFont typeface="Arial" panose="020B0604020202020204" pitchFamily="34" charset="0"/>
              <a:buChar char="•"/>
            </a:pPr>
            <a:endParaRPr lang="en-US" sz="1700">
              <a:latin typeface="+mn-lt"/>
              <a:ea typeface="+mn-ea"/>
              <a:cs typeface="+mn-cs"/>
            </a:endParaRPr>
          </a:p>
        </p:txBody>
      </p:sp>
    </p:spTree>
    <p:extLst>
      <p:ext uri="{BB962C8B-B14F-4D97-AF65-F5344CB8AC3E}">
        <p14:creationId xmlns:p14="http://schemas.microsoft.com/office/powerpoint/2010/main" val="123846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5"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6"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1"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3" name="Group 12">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grpSp>
        <p:nvGrpSpPr>
          <p:cNvPr id="52" name="Group 5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3" name="Rectangle 5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8AB2EF44-F106-D536-FCE5-5B1E96DF9338}"/>
              </a:ext>
            </a:extLst>
          </p:cNvPr>
          <p:cNvSpPr>
            <a:spLocks noGrp="1"/>
          </p:cNvSpPr>
          <p:nvPr>
            <p:ph type="title"/>
          </p:nvPr>
        </p:nvSpPr>
        <p:spPr>
          <a:xfrm>
            <a:off x="4954364" y="-217565"/>
            <a:ext cx="6050713" cy="1478570"/>
          </a:xfrm>
        </p:spPr>
        <p:txBody>
          <a:bodyPr vert="horz" lIns="91440" tIns="45720" rIns="91440" bIns="45720" rtlCol="0" anchor="ctr">
            <a:normAutofit/>
          </a:bodyPr>
          <a:lstStyle/>
          <a:p>
            <a:r>
              <a:rPr lang="en-US" dirty="0"/>
              <a:t>         Patient education</a:t>
            </a:r>
          </a:p>
        </p:txBody>
      </p:sp>
      <p:pic>
        <p:nvPicPr>
          <p:cNvPr id="5" name="Picture 4" descr="Letters magnified through eyeglasses">
            <a:extLst>
              <a:ext uri="{FF2B5EF4-FFF2-40B4-BE49-F238E27FC236}">
                <a16:creationId xmlns:a16="http://schemas.microsoft.com/office/drawing/2014/main" id="{9A23695C-29CD-02C7-67B4-59CDE3D7C749}"/>
              </a:ext>
            </a:extLst>
          </p:cNvPr>
          <p:cNvPicPr>
            <a:picLocks noChangeAspect="1"/>
          </p:cNvPicPr>
          <p:nvPr/>
        </p:nvPicPr>
        <p:blipFill>
          <a:blip r:embed="rId4"/>
          <a:srcRect l="31074" r="23873" b="-3"/>
          <a:stretch>
            <a:fillRect/>
          </a:stretch>
        </p:blipFill>
        <p:spPr>
          <a:xfrm>
            <a:off x="-5597" y="10"/>
            <a:ext cx="4635583" cy="6857990"/>
          </a:xfrm>
          <a:prstGeom prst="rect">
            <a:avLst/>
          </a:prstGeom>
        </p:spPr>
      </p:pic>
      <p:grpSp>
        <p:nvGrpSpPr>
          <p:cNvPr id="56" name="Group 5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7" name="Rectangle 5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Rectangle 5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6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5" name="Rectangle 8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8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7" name="Rectangle 9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9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Text Placeholder 2">
            <a:extLst>
              <a:ext uri="{FF2B5EF4-FFF2-40B4-BE49-F238E27FC236}">
                <a16:creationId xmlns:a16="http://schemas.microsoft.com/office/drawing/2014/main" id="{AA87349C-8639-0A03-F271-FDFD2944D4E6}"/>
              </a:ext>
            </a:extLst>
          </p:cNvPr>
          <p:cNvSpPr>
            <a:spLocks noGrp="1"/>
          </p:cNvSpPr>
          <p:nvPr>
            <p:ph type="body" sz="quarter" idx="13"/>
          </p:nvPr>
        </p:nvSpPr>
        <p:spPr>
          <a:xfrm>
            <a:off x="4952650" y="848672"/>
            <a:ext cx="7044138" cy="5852695"/>
          </a:xfrm>
        </p:spPr>
        <p:txBody>
          <a:bodyPr vert="horz" lIns="91440" tIns="45720" rIns="91440" bIns="45720" rtlCol="0" anchor="t">
            <a:noAutofit/>
          </a:bodyPr>
          <a:lstStyle/>
          <a:p>
            <a:pPr marL="233045" indent="-228600">
              <a:lnSpc>
                <a:spcPct val="110000"/>
              </a:lnSpc>
              <a:buSzPct val="125000"/>
              <a:buFont typeface="Arial" panose="020B0604020202020204" pitchFamily="34" charset="0"/>
              <a:buChar char="•"/>
            </a:pPr>
            <a:r>
              <a:rPr lang="en-US" sz="1800" dirty="0">
                <a:latin typeface="+mn-lt"/>
                <a:ea typeface="+mn-ea"/>
                <a:cs typeface="+mn-cs"/>
              </a:rPr>
              <a:t>The more the preoperative biometry and topography measurements match, the easier it is to select the lens; the less they match, harder it is to select the proper lens. </a:t>
            </a:r>
          </a:p>
          <a:p>
            <a:pPr marL="233045" indent="-228600">
              <a:lnSpc>
                <a:spcPct val="110000"/>
              </a:lnSpc>
              <a:buSzPct val="125000"/>
              <a:buFont typeface="Arial" panose="020B0604020202020204" pitchFamily="34" charset="0"/>
              <a:buChar char="•"/>
            </a:pPr>
            <a:endParaRPr lang="en-US" sz="1800" dirty="0">
              <a:latin typeface="+mn-lt"/>
              <a:ea typeface="+mn-ea"/>
              <a:cs typeface="+mn-cs"/>
            </a:endParaRPr>
          </a:p>
          <a:p>
            <a:pPr marL="233045" indent="-228600">
              <a:lnSpc>
                <a:spcPct val="110000"/>
              </a:lnSpc>
              <a:buSzPct val="125000"/>
              <a:buFont typeface="Arial" panose="020B0604020202020204" pitchFamily="34" charset="0"/>
              <a:buChar char="•"/>
            </a:pPr>
            <a:r>
              <a:rPr lang="en-US" sz="1800" dirty="0">
                <a:latin typeface="+mn-lt"/>
                <a:ea typeface="+mn-ea"/>
                <a:cs typeface="+mn-cs"/>
              </a:rPr>
              <a:t>The IOL selections that are the most difficult? They are the ones who don’t want to wear glasses and want full spectacle independence but also have pathology </a:t>
            </a:r>
          </a:p>
          <a:p>
            <a:pPr marL="233045" indent="-228600">
              <a:lnSpc>
                <a:spcPct val="110000"/>
              </a:lnSpc>
              <a:buSzPct val="125000"/>
              <a:buFont typeface="Arial" panose="020B0604020202020204" pitchFamily="34" charset="0"/>
              <a:buChar char="•"/>
            </a:pPr>
            <a:r>
              <a:rPr lang="en-US" sz="1800" dirty="0">
                <a:latin typeface="+mn-lt"/>
                <a:ea typeface="+mn-ea"/>
                <a:cs typeface="+mn-cs"/>
              </a:rPr>
              <a:t>These patients require extra time!!!</a:t>
            </a:r>
          </a:p>
          <a:p>
            <a:pPr marL="107950" lvl="1" indent="0">
              <a:lnSpc>
                <a:spcPct val="110000"/>
              </a:lnSpc>
              <a:buSzPct val="125000"/>
              <a:buNone/>
            </a:pPr>
            <a:r>
              <a:rPr lang="en-US" sz="1800">
                <a:latin typeface="+mn-lt"/>
                <a:ea typeface="+mn-ea"/>
                <a:cs typeface="+mn-cs"/>
              </a:rPr>
              <a:t>     1) Can the pt tolerate the loss of near vision? </a:t>
            </a:r>
            <a:endParaRPr lang="en-US" sz="1800" dirty="0">
              <a:latin typeface="+mn-lt"/>
              <a:ea typeface="+mn-ea"/>
              <a:cs typeface="+mn-cs"/>
            </a:endParaRPr>
          </a:p>
          <a:p>
            <a:pPr marL="107950" lvl="1" indent="0">
              <a:lnSpc>
                <a:spcPct val="110000"/>
              </a:lnSpc>
              <a:buNone/>
            </a:pPr>
            <a:endParaRPr lang="en-US" sz="1800" dirty="0">
              <a:latin typeface="+mn-lt"/>
              <a:ea typeface="+mn-ea"/>
              <a:cs typeface="+mn-cs"/>
            </a:endParaRPr>
          </a:p>
          <a:p>
            <a:pPr marL="4445" indent="0">
              <a:lnSpc>
                <a:spcPct val="110000"/>
              </a:lnSpc>
              <a:buSzPct val="125000"/>
              <a:buNone/>
            </a:pPr>
            <a:r>
              <a:rPr lang="en-US" sz="1800">
                <a:latin typeface="+mn-lt"/>
                <a:ea typeface="+mn-ea"/>
                <a:cs typeface="+mn-cs"/>
              </a:rPr>
              <a:t>    2) Can the pt tolerate a little bit of monovision?</a:t>
            </a:r>
            <a:endParaRPr lang="en-US" sz="1800" dirty="0">
              <a:latin typeface="+mn-lt"/>
              <a:ea typeface="+mn-ea"/>
              <a:cs typeface="+mn-cs"/>
            </a:endParaRPr>
          </a:p>
          <a:p>
            <a:pPr marL="4445" indent="0">
              <a:lnSpc>
                <a:spcPct val="110000"/>
              </a:lnSpc>
              <a:buSzPct val="125000"/>
              <a:buNone/>
            </a:pPr>
            <a:endParaRPr lang="en-US" sz="1800" dirty="0">
              <a:latin typeface="+mn-lt"/>
              <a:ea typeface="+mn-ea"/>
              <a:cs typeface="+mn-cs"/>
            </a:endParaRPr>
          </a:p>
          <a:p>
            <a:pPr marL="4445" indent="0">
              <a:lnSpc>
                <a:spcPct val="110000"/>
              </a:lnSpc>
              <a:buNone/>
            </a:pPr>
            <a:r>
              <a:rPr lang="en-US" sz="1800">
                <a:latin typeface="+mn-lt"/>
                <a:ea typeface="+mn-ea"/>
                <a:cs typeface="+mn-cs"/>
              </a:rPr>
              <a:t>       3) Can the pt tolerate both eyes having a slight distance blur (make them </a:t>
            </a:r>
            <a:r>
              <a:rPr lang="en-US" sz="1800" dirty="0">
                <a:latin typeface="+mn-lt"/>
                <a:ea typeface="+mn-ea"/>
                <a:cs typeface="+mn-cs"/>
              </a:rPr>
              <a:t>a low myope) but near vision?</a:t>
            </a:r>
            <a:endParaRPr lang="en-US" sz="1800">
              <a:ea typeface="Verdana"/>
              <a:cs typeface="+mn-cs"/>
            </a:endParaRPr>
          </a:p>
          <a:p>
            <a:pPr marL="0" indent="-228600">
              <a:lnSpc>
                <a:spcPct val="110000"/>
              </a:lnSpc>
              <a:buSzPct val="125000"/>
              <a:buFont typeface="Arial" panose="020B0604020202020204" pitchFamily="34" charset="0"/>
              <a:buChar char="•"/>
            </a:pPr>
            <a:endParaRPr lang="en-US" sz="1800" b="1" dirty="0">
              <a:latin typeface="+mn-lt"/>
              <a:ea typeface="+mn-ea"/>
              <a:cs typeface="+mn-cs"/>
            </a:endParaRPr>
          </a:p>
          <a:p>
            <a:pPr marL="0" indent="-228600">
              <a:lnSpc>
                <a:spcPct val="110000"/>
              </a:lnSpc>
              <a:buSzPct val="125000"/>
              <a:buFont typeface="Arial" panose="020B0604020202020204" pitchFamily="34" charset="0"/>
              <a:buChar char="•"/>
            </a:pPr>
            <a:r>
              <a:rPr lang="en-US" sz="1800" b="1" dirty="0">
                <a:latin typeface="+mn-lt"/>
                <a:ea typeface="+mn-ea"/>
                <a:cs typeface="+mn-cs"/>
              </a:rPr>
              <a:t>      There are no perfect lenses, and that’s where all of the preoperative counseling comes in. </a:t>
            </a:r>
            <a:r>
              <a:rPr lang="en-US" sz="2000" b="1" dirty="0">
                <a:latin typeface="+mn-lt"/>
                <a:ea typeface="+mn-ea"/>
                <a:cs typeface="+mn-cs"/>
              </a:rPr>
              <a:t> </a:t>
            </a:r>
          </a:p>
        </p:txBody>
      </p:sp>
      <p:sp>
        <p:nvSpPr>
          <p:cNvPr id="4" name="Rectangle 3">
            <a:extLst>
              <a:ext uri="{FF2B5EF4-FFF2-40B4-BE49-F238E27FC236}">
                <a16:creationId xmlns:a16="http://schemas.microsoft.com/office/drawing/2014/main" id="{ED68910F-2EAF-0767-23DC-0BE723909867}"/>
              </a:ext>
            </a:extLst>
          </p:cNvPr>
          <p:cNvSpPr/>
          <p:nvPr/>
        </p:nvSpPr>
        <p:spPr>
          <a:xfrm>
            <a:off x="5122332" y="825500"/>
            <a:ext cx="5725583" cy="21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56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5E48766834AC4FA55104D890213947" ma:contentTypeVersion="17" ma:contentTypeDescription="Create a new document." ma:contentTypeScope="" ma:versionID="2a87eae9c4c22e37b9444b2f84cf78bf">
  <xsd:schema xmlns:xsd="http://www.w3.org/2001/XMLSchema" xmlns:xs="http://www.w3.org/2001/XMLSchema" xmlns:p="http://schemas.microsoft.com/office/2006/metadata/properties" xmlns:ns3="73d56115-5f9d-4c31-8556-730c1ccd5ef1" xmlns:ns4="b80c6955-2e2b-4f82-840c-265d3ab2c1e1" targetNamespace="http://schemas.microsoft.com/office/2006/metadata/properties" ma:root="true" ma:fieldsID="26cf26494b6052447f6c8412e67bcbda" ns3:_="" ns4:_="">
    <xsd:import namespace="73d56115-5f9d-4c31-8556-730c1ccd5ef1"/>
    <xsd:import namespace="b80c6955-2e2b-4f82-840c-265d3ab2c1e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56115-5f9d-4c31-8556-730c1ccd5e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0c6955-2e2b-4f82-840c-265d3ab2c1e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3d56115-5f9d-4c31-8556-730c1ccd5ef1" xsi:nil="true"/>
  </documentManagement>
</p:properties>
</file>

<file path=customXml/itemProps1.xml><?xml version="1.0" encoding="utf-8"?>
<ds:datastoreItem xmlns:ds="http://schemas.openxmlformats.org/officeDocument/2006/customXml" ds:itemID="{676BA479-ECE3-414D-B888-FE4446120A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56115-5f9d-4c31-8556-730c1ccd5ef1"/>
    <ds:schemaRef ds:uri="b80c6955-2e2b-4f82-840c-265d3ab2c1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A7ADEB-8D31-4AE8-B648-D3705DD4B4FE}">
  <ds:schemaRefs>
    <ds:schemaRef ds:uri="http://schemas.microsoft.com/sharepoint/v3/contenttype/forms"/>
  </ds:schemaRefs>
</ds:datastoreItem>
</file>

<file path=customXml/itemProps3.xml><?xml version="1.0" encoding="utf-8"?>
<ds:datastoreItem xmlns:ds="http://schemas.openxmlformats.org/officeDocument/2006/customXml" ds:itemID="{DD5BFEC4-C095-48B4-AB11-B25967DF3B04}">
  <ds:schemaRefs>
    <ds:schemaRef ds:uri="http://schemas.microsoft.com/office/2006/documentManagement/types"/>
    <ds:schemaRef ds:uri="http://purl.org/dc/elements/1.1/"/>
    <ds:schemaRef ds:uri="http://schemas.openxmlformats.org/package/2006/metadata/core-properties"/>
    <ds:schemaRef ds:uri="http://www.w3.org/XML/1998/namespace"/>
    <ds:schemaRef ds:uri="73d56115-5f9d-4c31-8556-730c1ccd5ef1"/>
    <ds:schemaRef ds:uri="http://purl.org/dc/terms/"/>
    <ds:schemaRef ds:uri="http://schemas.microsoft.com/office/infopath/2007/PartnerControls"/>
    <ds:schemaRef ds:uri="b80c6955-2e2b-4f82-840c-265d3ab2c1e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TM04033919[[fn=Circuit]]</Template>
  <TotalTime>2626</TotalTime>
  <Words>2782</Words>
  <Application>Microsoft Office PowerPoint</Application>
  <PresentationFormat>Widescreen</PresentationFormat>
  <Paragraphs>355</Paragraphs>
  <Slides>58</Slides>
  <Notes>18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Circuit</vt:lpstr>
      <vt:lpstr>  Guiding OUR Cataract Patients</vt:lpstr>
      <vt:lpstr>Disclosures and Contact Information</vt:lpstr>
      <vt:lpstr>Objectives</vt:lpstr>
      <vt:lpstr>All About our patients</vt:lpstr>
      <vt:lpstr>            Working Distance</vt:lpstr>
      <vt:lpstr>Preop Refractive Error </vt:lpstr>
      <vt:lpstr>Younger iol Patients </vt:lpstr>
      <vt:lpstr>                     Pathology and IOL selection</vt:lpstr>
      <vt:lpstr>         Patient education</vt:lpstr>
      <vt:lpstr>                          Previous Refractive Surgery </vt:lpstr>
      <vt:lpstr>The 5 W’s!</vt:lpstr>
      <vt:lpstr>Managing Expectations</vt:lpstr>
      <vt:lpstr>Managing Expectations   </vt:lpstr>
      <vt:lpstr>Based on the History and Exam</vt:lpstr>
      <vt:lpstr>Good Multifocal Candidate   </vt:lpstr>
      <vt:lpstr>Patient videos</vt:lpstr>
      <vt:lpstr>Look for Dry eye</vt:lpstr>
      <vt:lpstr>DRY EYE</vt:lpstr>
      <vt:lpstr>Prior to referral</vt:lpstr>
      <vt:lpstr>Pre-Op assessments</vt:lpstr>
      <vt:lpstr>                        Pre-Op assessments</vt:lpstr>
      <vt:lpstr>Words to remember</vt:lpstr>
      <vt:lpstr>                                   IOL OPTIONS</vt:lpstr>
      <vt:lpstr>Pan Optix Trifocal Lens (Alcon)</vt:lpstr>
      <vt:lpstr>Pan Optix Trifocal Lens (Alcon)</vt:lpstr>
      <vt:lpstr>Pan Optix Trifocal Lens (Alcon)</vt:lpstr>
      <vt:lpstr>Vivity Intraocular Lens (Alcon) </vt:lpstr>
      <vt:lpstr>Vivity Intraocular Lens (Alcon) </vt:lpstr>
      <vt:lpstr>Eyhance Tecnis IOL (J&amp;J)</vt:lpstr>
      <vt:lpstr>Odyssey IOL (J&amp;J)</vt:lpstr>
      <vt:lpstr>B&amp;L APTHERA Lens</vt:lpstr>
      <vt:lpstr>AccuraSee™</vt:lpstr>
      <vt:lpstr>ClearView IOL</vt:lpstr>
      <vt:lpstr>PowerPoint Presentation</vt:lpstr>
      <vt:lpstr>Light Adjustable Lens (LAL)</vt:lpstr>
      <vt:lpstr>                              Pupil size</vt:lpstr>
      <vt:lpstr>Who Would Benefit from LAL?</vt:lpstr>
      <vt:lpstr>Fixed vs. Adjustable</vt:lpstr>
      <vt:lpstr>How the Light Adjustable Lens Works </vt:lpstr>
      <vt:lpstr>LAL Options</vt:lpstr>
      <vt:lpstr>PowerPoint Presentation</vt:lpstr>
      <vt:lpstr>What to Expect After Surgery </vt:lpstr>
      <vt:lpstr>What to Expect After Surgery </vt:lpstr>
      <vt:lpstr>UV Protection </vt:lpstr>
      <vt:lpstr>Light Adjustable Lens    --&gt; The Light Adjustable Lens can be adjusted by the LDD up to THREE times!  --&gt; Additionally, the Light Adjustable Lens receives A lock-in treatment to finalize the power</vt:lpstr>
      <vt:lpstr>POST-OP CARE</vt:lpstr>
      <vt:lpstr>Not Normal for the Patient</vt:lpstr>
      <vt:lpstr>Normal but NOT to the Patient</vt:lpstr>
      <vt:lpstr>The 6 C’s For The Unhappy Post-Op patient</vt:lpstr>
      <vt:lpstr>Cornea</vt:lpstr>
      <vt:lpstr>Cylinder</vt:lpstr>
      <vt:lpstr>Importance of Hitting Target with Toric IOLs</vt:lpstr>
      <vt:lpstr>Toric Alignment</vt:lpstr>
      <vt:lpstr>Centration</vt:lpstr>
      <vt:lpstr>Capsule</vt:lpstr>
      <vt:lpstr>CME</vt:lpstr>
      <vt:lpstr>Condensation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Janik</dc:creator>
  <cp:lastModifiedBy>Susan Janik</cp:lastModifiedBy>
  <cp:revision>914</cp:revision>
  <dcterms:created xsi:type="dcterms:W3CDTF">2025-05-26T21:37:53Z</dcterms:created>
  <dcterms:modified xsi:type="dcterms:W3CDTF">2026-03-18T22:19:42Z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0x010100325E48766834AC4FA55104D890213947</vt:lpwstr>
  </property>
</Properties>
</file>