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Lst>
  <p:sldSz cx="12192000" cy="6858000"/>
  <p:notesSz cx="6858000" cy="9144000"/>
  <p:embeddedFontLst>
    <p:embeddedFont>
      <p:font typeface="Barlow" panose="00000500000000000000" pitchFamily="2" charset="0"/>
      <p:regular r:id="rId128"/>
      <p:bold r:id="rId129"/>
      <p:italic r:id="rId130"/>
      <p:boldItalic r:id="rId131"/>
    </p:embeddedFont>
    <p:embeddedFont>
      <p:font typeface="Barlow Light" panose="00000400000000000000" pitchFamily="2" charset="0"/>
      <p:regular r:id="rId132"/>
      <p:bold r:id="rId133"/>
      <p:italic r:id="rId134"/>
      <p:boldItalic r:id="rId135"/>
    </p:embeddedFont>
    <p:embeddedFont>
      <p:font typeface="Oswald" panose="00000500000000000000" pitchFamily="2" charset="0"/>
      <p:regular r:id="rId136"/>
      <p:bold r:id="rId137"/>
    </p:embeddedFont>
    <p:embeddedFont>
      <p:font typeface="Oswald Light" panose="00000400000000000000" pitchFamily="2" charset="0"/>
      <p:regular r:id="rId138"/>
      <p:bold r:id="rId1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3" roundtripDataSignature="AMtx7mhSNqqekx2+9mVCjVRukMC78HW4t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11.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font" Target="fonts/font1.fntdata"/><Relationship Id="rId144"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7.fntdata"/><Relationship Id="rId139" Type="http://schemas.openxmlformats.org/officeDocument/2006/relationships/font" Target="fonts/font12.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font" Target="fonts/font2.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3.fntdata"/><Relationship Id="rId135" Type="http://schemas.openxmlformats.org/officeDocument/2006/relationships/font" Target="fonts/font8.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4.fntdata"/><Relationship Id="rId136" Type="http://schemas.openxmlformats.org/officeDocument/2006/relationships/font" Target="fonts/font9.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5.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6.fntdata"/><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 name="Google Shape;165;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6" name="Google Shape;906;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2" name="Google Shape;912;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Clinical appearance is highly variable</a:t>
            </a:r>
            <a:endParaRPr/>
          </a:p>
          <a:p>
            <a:pPr marL="0" lvl="0" indent="0" algn="l" rtl="0">
              <a:lnSpc>
                <a:spcPct val="100000"/>
              </a:lnSpc>
              <a:spcBef>
                <a:spcPts val="0"/>
              </a:spcBef>
              <a:spcAft>
                <a:spcPts val="0"/>
              </a:spcAft>
              <a:buSzPts val="1400"/>
              <a:buNone/>
            </a:pPr>
            <a:endParaRPr/>
          </a:p>
          <a:p>
            <a:pPr marL="0" marR="0" lvl="1" indent="0" algn="l" rtl="0">
              <a:lnSpc>
                <a:spcPct val="100000"/>
              </a:lnSpc>
              <a:spcBef>
                <a:spcPts val="0"/>
              </a:spcBef>
              <a:spcAft>
                <a:spcPts val="0"/>
              </a:spcAft>
              <a:buClr>
                <a:schemeClr val="dk1"/>
              </a:buClr>
              <a:buSzPts val="1800"/>
              <a:buFont typeface="Calibri"/>
              <a:buNone/>
            </a:pPr>
            <a:r>
              <a:rPr lang="en-US" sz="1800"/>
              <a:t>Open sore or wart that crusts or bleeds and persists for weeks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 get a better photo</a:t>
            </a:r>
            <a:endParaRPr/>
          </a:p>
        </p:txBody>
      </p:sp>
      <p:sp>
        <p:nvSpPr>
          <p:cNvPr id="913" name="Google Shape;913;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2" name="Google Shape;922;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Radiation </a:t>
            </a:r>
            <a:endParaRPr/>
          </a:p>
          <a:p>
            <a:pPr marL="0" lvl="0" indent="0" algn="l" rtl="0">
              <a:lnSpc>
                <a:spcPct val="100000"/>
              </a:lnSpc>
              <a:spcBef>
                <a:spcPts val="0"/>
              </a:spcBef>
              <a:spcAft>
                <a:spcPts val="0"/>
              </a:spcAft>
              <a:buSzPts val="1400"/>
              <a:buNone/>
            </a:pPr>
            <a:endParaRPr sz="1200"/>
          </a:p>
          <a:p>
            <a:pPr marL="457200" lvl="1" indent="0" algn="l" rtl="0">
              <a:lnSpc>
                <a:spcPct val="100000"/>
              </a:lnSpc>
              <a:spcBef>
                <a:spcPts val="0"/>
              </a:spcBef>
              <a:spcAft>
                <a:spcPts val="0"/>
              </a:spcAft>
              <a:buSzPts val="1400"/>
              <a:buNone/>
            </a:pPr>
            <a:r>
              <a:rPr lang="en-US" sz="1800"/>
              <a:t>For tumors that are difficult to manage surgically; for patients in poor health</a:t>
            </a:r>
            <a:endParaRPr/>
          </a:p>
          <a:p>
            <a:pPr marL="457200" lvl="1" indent="0" algn="l" rtl="0">
              <a:lnSpc>
                <a:spcPct val="100000"/>
              </a:lnSpc>
              <a:spcBef>
                <a:spcPts val="0"/>
              </a:spcBef>
              <a:spcAft>
                <a:spcPts val="0"/>
              </a:spcAft>
              <a:buSzPts val="1400"/>
              <a:buNone/>
            </a:pPr>
            <a:r>
              <a:rPr lang="en-US" sz="1800"/>
              <a:t>Histologic margins cannot be evaluated following radiation therapy</a:t>
            </a:r>
            <a:endParaRPr/>
          </a:p>
          <a:p>
            <a:pPr marL="457200" lvl="1" indent="0" algn="l" rtl="0">
              <a:lnSpc>
                <a:spcPct val="100000"/>
              </a:lnSpc>
              <a:spcBef>
                <a:spcPts val="0"/>
              </a:spcBef>
              <a:spcAft>
                <a:spcPts val="0"/>
              </a:spcAft>
              <a:buSzPts val="1400"/>
              <a:buNone/>
            </a:pPr>
            <a:r>
              <a:rPr lang="en-US" sz="1800"/>
              <a:t>Recurrence more difficult to manage surgically because of the altered healing of previously irradiated tissues </a:t>
            </a:r>
            <a:endParaRPr/>
          </a:p>
          <a:p>
            <a:pPr marL="457200" lvl="1" indent="0" algn="l" rtl="0">
              <a:lnSpc>
                <a:spcPct val="100000"/>
              </a:lnSpc>
              <a:spcBef>
                <a:spcPts val="0"/>
              </a:spcBef>
              <a:spcAft>
                <a:spcPts val="0"/>
              </a:spcAft>
              <a:buSzPts val="1400"/>
              <a:buNone/>
            </a:pPr>
            <a:r>
              <a:rPr lang="en-US" sz="1800"/>
              <a:t>Usually requires several treatments per week over a few weeks</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800"/>
              <a:t>Topical medications</a:t>
            </a:r>
            <a:endParaRPr/>
          </a:p>
          <a:p>
            <a:pPr marL="457200" lvl="1" indent="0" algn="l" rtl="0">
              <a:lnSpc>
                <a:spcPct val="100000"/>
              </a:lnSpc>
              <a:spcBef>
                <a:spcPts val="0"/>
              </a:spcBef>
              <a:spcAft>
                <a:spcPts val="0"/>
              </a:spcAft>
              <a:buSzPts val="1400"/>
              <a:buNone/>
            </a:pPr>
            <a:endParaRPr sz="1800"/>
          </a:p>
          <a:p>
            <a:pPr marL="457200" lvl="1" indent="0" algn="l" rtl="0">
              <a:lnSpc>
                <a:spcPct val="100000"/>
              </a:lnSpc>
              <a:spcBef>
                <a:spcPts val="0"/>
              </a:spcBef>
              <a:spcAft>
                <a:spcPts val="0"/>
              </a:spcAft>
              <a:buSzPts val="1400"/>
              <a:buNone/>
            </a:pPr>
            <a:r>
              <a:rPr lang="en-US" sz="1800"/>
              <a:t>Imiquimod 5% cream or 5-fluorouracil 5% ointment</a:t>
            </a:r>
            <a:endParaRPr/>
          </a:p>
          <a:p>
            <a:pPr marL="457200" lvl="1" indent="0" algn="l" rtl="0">
              <a:lnSpc>
                <a:spcPct val="100000"/>
              </a:lnSpc>
              <a:spcBef>
                <a:spcPts val="0"/>
              </a:spcBef>
              <a:spcAft>
                <a:spcPts val="0"/>
              </a:spcAft>
              <a:buSzPts val="1400"/>
              <a:buNone/>
            </a:pPr>
            <a:r>
              <a:rPr lang="en-US" sz="1800"/>
              <a:t>For superficial tumors only </a:t>
            </a:r>
            <a:endParaRPr/>
          </a:p>
          <a:p>
            <a:pPr marL="457200" lvl="1" indent="0" algn="l" rtl="0">
              <a:lnSpc>
                <a:spcPct val="100000"/>
              </a:lnSpc>
              <a:spcBef>
                <a:spcPts val="0"/>
              </a:spcBef>
              <a:spcAft>
                <a:spcPts val="0"/>
              </a:spcAft>
              <a:buSzPts val="1400"/>
              <a:buNone/>
            </a:pPr>
            <a:r>
              <a:rPr lang="en-US" sz="1800"/>
              <a:t>Treatment can last for 6 weeks or more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Cryotherapy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	</a:t>
            </a:r>
            <a:r>
              <a:rPr lang="en-US" sz="1200">
                <a:solidFill>
                  <a:schemeClr val="dk1"/>
                </a:solidFill>
                <a:latin typeface="Calibri"/>
                <a:ea typeface="Calibri"/>
                <a:cs typeface="Calibri"/>
                <a:sym typeface="Calibri"/>
              </a:rPr>
              <a:t>physician destroys the tumor tissue by freezing it with liquid nitrogen, using a cotton-tipped applicator or spray device. There is no cutting or bleeding, and no anesthesia is required. The procedure may be repeated several times at the same session to help ensure destruction of all malignant cells. The growth becomes crusted and scabbed, and usually falls off within weeks. Redness, swelling, blistering and crusting can occur following treatment, and in dark-skinned patients, some pigment may be lost. Inexpensive and easy to administer, cryosurgery may be the treatment of choice for patients with bleeding disorders or intolerance to anesthesia. However, it has a lower overall cure rate than the surgical methods. Depending on the physician's expertise, the 5-year cure rate can be 95 percent or higher with selected, generally superficial squamous cell carcinoma; but cryosurgery is not often used today for invasive squamous cell carcinoma because deeper portions of the tumor may be missed and because scar tissue at the cryotherapy site might obscure a recurrence</a:t>
            </a:r>
            <a:endParaRPr/>
          </a:p>
        </p:txBody>
      </p:sp>
      <p:sp>
        <p:nvSpPr>
          <p:cNvPr id="923" name="Google Shape;923;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0" name="Google Shape;930;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6" name="Google Shape;936;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what is the prevalence of sebaceous cell ca??</a:t>
            </a:r>
            <a:endParaRPr/>
          </a:p>
        </p:txBody>
      </p:sp>
      <p:sp>
        <p:nvSpPr>
          <p:cNvPr id="937" name="Google Shape;937;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4" name="Google Shape;944;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1" name="Google Shape;951;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A chalazion that presents late in life without a prior history or a recurrent chalazion is quite suggestive. Further investigation is also warranted for inflammatory presentations such as blepharitis or keratoconjunctivitis that are unresponsive or only partially responsive to treatment. Clues on physical exam that should raise suspicion include a diffuse lesion or thickening and madarosis. </a:t>
            </a:r>
            <a:endParaRPr/>
          </a:p>
        </p:txBody>
      </p:sp>
      <p:sp>
        <p:nvSpPr>
          <p:cNvPr id="952" name="Google Shape;952;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1" name="Google Shape;961;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2" name="Google Shape;962;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0" name="Google Shape;970;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Photo of full thickness eyelid biopsy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preferred method of confirming margins is through permanent sections. So, most oculoplastic surgeons conduct the excisions over a few days and postpone the reconstruction for later.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Before performing any surgery, however, conjunctival map biopsies are recommended. This is a way of determining the extent of the lesion and detecting pagetoid spread. These conjunctival map biopsies are recommended irrespective of the clinical picture even if there is no blepharoconjunctivitis-like picture that would suggest intraepithelial spread. The procedure involves sampling representative areas throughout the conjunctiva. Usually 4 biopsies are taken from the tarsal conjunctiva, 6 from the bulbar conjunctiva and 1-4 are taken from the limbus. The biopsies are small and should not require sutures. Each biopsy should be placed in a separate container and accompanied by a diagram or map of where the biopsy was taken. If intraepithelial spread is detected, management is controversial. The options include either exenteration or more tissue sparing alternatives such as cryotherapy or topical chemotherapy with Mitomycin C.</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If there is orbital invasion or diffuse, bulky lesions on both eyelids, exenteration is indicated.</a:t>
            </a:r>
            <a:endParaRPr/>
          </a:p>
          <a:p>
            <a:pPr marL="0" lvl="0" indent="0" algn="l" rtl="0">
              <a:lnSpc>
                <a:spcPct val="100000"/>
              </a:lnSpc>
              <a:spcBef>
                <a:spcPts val="0"/>
              </a:spcBef>
              <a:spcAft>
                <a:spcPts val="0"/>
              </a:spcAft>
              <a:buSzPts val="1400"/>
              <a:buNone/>
            </a:pPr>
            <a:endParaRPr/>
          </a:p>
        </p:txBody>
      </p:sp>
      <p:sp>
        <p:nvSpPr>
          <p:cNvPr id="971" name="Google Shape;971;p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9" name="Google Shape;979;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preferred method of confirming margins is through permanent sections. So, most oculoplastic surgeons conduct the excisions over a few days and postpone the reconstruction for later.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Before performing any surgery, however, conjunctival map biopsies are recommended. This is a way of determining the extent of the lesion and detecting pagetoid spread. These conjunctival map biopsies are recommended irrespective of the clinical picture even if there is no blepharoconjunctivitis-like picture that would suggest intraepithelial spread. The procedure involves sampling representative areas throughout the conjunctiva. Usually 4 biopsies are taken from the tarsal conjunctiva, 6 from the bulbar conjunctiva and 1-4 are taken from the limbus. The biopsies are small and should not require sutures. Each biopsy should be placed in a separate container and accompanied by a diagram or map of where the biopsy was taken. If intraepithelial spread is detected, management is controversial. The options include either exenteration or more tissue sparing alternatives such as cryotherapy or topical chemotherapy with Mitomycin C.</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If there is orbital invasion or diffuse, bulky lesions on both eyelids, exenteration is indicated.</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Since regional metastases are possible it is important to check for lymph node involvement through fine needle aspiration biopsy and to continue monitoring for submandibular, preauricular and cervical lymphadenopathy. </a:t>
            </a:r>
            <a:endParaRPr/>
          </a:p>
        </p:txBody>
      </p:sp>
      <p:sp>
        <p:nvSpPr>
          <p:cNvPr id="980" name="Google Shape;980;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p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7" name="Google Shape;987;p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5" name="Google Shape;995;p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2" name="Google Shape;1002;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3" name="Google Shape;1003;p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1" name="Google Shape;1011;p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7" name="Google Shape;1017;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3" name="Google Shape;1023;p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7" name="Google Shape;1037;p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p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4" name="Google Shape;1044;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In recent years, however, efforts to improve and refine the Mohs surgeon’s ability to identify melanoma cells have resulted in the development of special stains that highlight these cells. These special stains are known as immunocytochemistry or immunohistochemistry (IHC) stains and use substances that preferentially stick to pigment cells (melanocytes), where melanoma occurs, making them much easier to see with the microscope.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045" name="Google Shape;1045;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3" name="Google Shape;1053;p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1" name="Google Shape;1061;p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9" name="Google Shape;1069;p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7" name="Google Shape;1077;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3" name="Google Shape;1083;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3" name="Google Shape;1093;p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3" name="Google Shape;1103;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3" name="Google Shape;1113;p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hordeolum is an acute inflammation of the sebaceous glands of the eyelid typically caused by S. epidermidis or S. aureus. These can be further categorized between those originating from an eyelash follicle and the sebaceous glands of Zeis or Moll (external), and those arising from a meibomian gland (internal). They may be associated with blepharitis, seborrheic dermatitis, and rosacea.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Clinical signs include </a:t>
            </a:r>
            <a:r>
              <a:rPr lang="en-US" sz="1200">
                <a:solidFill>
                  <a:schemeClr val="dk1"/>
                </a:solidFill>
                <a:latin typeface="Calibri"/>
                <a:ea typeface="Calibri"/>
                <a:cs typeface="Calibri"/>
                <a:sym typeface="Calibri"/>
              </a:rPr>
              <a:t>eyelid edema, erythema, and tenderness. </a:t>
            </a:r>
            <a:endParaRPr/>
          </a:p>
        </p:txBody>
      </p:sp>
      <p:sp>
        <p:nvSpPr>
          <p:cNvPr id="187" name="Google Shape;18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typical clinical appearance for an external hordeolum will be one of erythema around the root of an eyelash. Purulent material sometimes exudes from the eyelash line. </a:t>
            </a:r>
            <a:endParaRPr sz="1200">
              <a:solidFill>
                <a:schemeClr val="dk1"/>
              </a:solidFill>
              <a:latin typeface="Calibri"/>
              <a:ea typeface="Calibri"/>
              <a:cs typeface="Calibri"/>
              <a:sym typeface="Calibri"/>
            </a:endParaRPr>
          </a:p>
        </p:txBody>
      </p:sp>
      <p:sp>
        <p:nvSpPr>
          <p:cNvPr id="196" name="Google Shape;196;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205" name="Google Shape;205;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In many cases, styes will resolve on their own. Most eventually point and drain by themselves.</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If the lesion points at a lash follicle, removal of that one eyelash hair may promote drainage and healing.</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a:t>Hot compresses are the mainstays of treatment with the recommended duration being 10-15 minutes at a time, 3 to 4 times a day.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Topical antibiotics such as tobramycin or bacitracin ointment are rarely indicated as they have not been shown statistically to improve resolution over conservative measures. They may be used when the inflammation has spread beyond the immediate area of the hordeolum, when there is active draining, and for recurrent lesions but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Surgical drainage of pointed lesions </a:t>
            </a:r>
            <a:r>
              <a:rPr lang="en-US"/>
              <a:t>can facilitate the</a:t>
            </a:r>
            <a:r>
              <a:rPr lang="en-US" sz="1200">
                <a:solidFill>
                  <a:schemeClr val="dk1"/>
                </a:solidFill>
                <a:latin typeface="Calibri"/>
                <a:ea typeface="Calibri"/>
                <a:cs typeface="Calibri"/>
                <a:sym typeface="Calibri"/>
              </a:rPr>
              <a:t> healing process. If the hordeolum is pointing externally, careful horizontal external stab incisions with a large gauge needle or 11 blade will promote drainage. Care should be taken to avoid making incisions very large which can risk scarring.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Antibiotics are rarely indicated, only when inflammation has spread beyond the immediate area of the hordeolum.</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Should resolve within 1-2 weeks.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p:txBody>
      </p:sp>
      <p:sp>
        <p:nvSpPr>
          <p:cNvPr id="214" name="Google Shape;214;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one randomized, prospective study, complete resolution rates were low in each of three treatment groups: hot compresses alone, hot compresses plus tobramycin drops and ointment, and hot compresses plus tobramycin/dexamethasone drops and ointment</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Surgical drainage of pointed lesions speeds the healing process. If the hordeolum is pointing externally, careful horizontal external stab incisions with a large gauge needle or 11 blade will promote drainage. Care should be taken to avoid making incisions very large which can risk scarring.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a:t>Medical therapy is recommended for lesions that are moderate or associated with secondary infection.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Antibiotics are not indicated for the treatment of a chalazion, but what about a hordeolum? Antibiotics are thought to shorten the duration and severity of a hordeolum, but the data do not support this. The addition of an antibiotic, regardless of formulation, to conservative measures was not associated with a significant difference in treatment success.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Oral doxycycline and topical erythromycin were the most commonly prescribed antibiotics. The most commonly prescribed topical steroid/antibiotic combination was neomycin/polymyxin B sulfates/dexamethasone ophthalmic ointment. Neither class of oral antibiotics was associated with a higher rate of treatment success or lower rate of recurrence relative to other oral antibiotics.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Conversely, in a meta-analysis, medical management was associated with a 75.9% success rate among patients diagnosed with chalazia and 93.5% with hordeola.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Given the inflammatory etiology of a chalazion, antibiotics are generally not considered to be an aspect of their management, and the use of conservative measures is typically the mainstay of therapy.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IPL: thermal effects of IPL and bactericidal action along with the ability to clear glandular obstructions and promote lipid secretion, inhibit inflammatory factors</a:t>
            </a:r>
            <a:endParaRPr/>
          </a:p>
        </p:txBody>
      </p:sp>
      <p:sp>
        <p:nvSpPr>
          <p:cNvPr id="223" name="Google Shape;223;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In extreme cases, the infection can spread to involve the entire lid and even the periorbital tissues. Such cases do not respond to normal hordeolum management and must be managed as periorbital cellulitis.</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r>
              <a:rPr lang="en-US"/>
              <a:t>Constitutional signs and symptoms are inconsistent with a hordeolum diagnosis, so in patients with fever, chills, malaise, etc, must consider preseptal cellulitis.</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Systemic antibiotics are indicated if signs of bacteremia are present (fever, chills, etc.) or if the patient has tender preauricular lymph nodes. </a:t>
            </a:r>
            <a:r>
              <a:rPr lang="en-US"/>
              <a:t>I like doxycycline but in children under 8, I will prescribe amoxicillin. For children with allergies, azithromycin is a good alternative. </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r>
              <a:rPr lang="en-US"/>
              <a:t>Doxycycline is also effective for associated meibomian gland dysfunction or rosacea.</a:t>
            </a:r>
            <a:endParaRPr/>
          </a:p>
        </p:txBody>
      </p:sp>
      <p:sp>
        <p:nvSpPr>
          <p:cNvPr id="234" name="Google Shape;234;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chalazion is a subacute, sometimes tender nodule arising from an obstructed meibomian gland. It may start as an internal hordeolum. </a:t>
            </a:r>
            <a:endParaRPr/>
          </a:p>
        </p:txBody>
      </p:sp>
      <p:sp>
        <p:nvSpPr>
          <p:cNvPr id="243" name="Google Shape;243;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chronic lipogranulomatous material that accumulates due to leakage of sebum from an obstructed meibomian gland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may develop from an internal hordeolum. Small chalazia usually resolve with time without any intervention, and hot compresses can be effective at encouraging drainage. Persistent lesions may be surgically removed by incision and curettage.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When the Meibomian gland becomes obstructed, retained sebaceous secretions cause enlargement and local irritation with secondary inflammation and accumulation of lipogranulomatous material within the affected gland.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Initially, there may be little to no pain but as it enlarges, secondary inflammation or infection may occur causing eyelid edema, erythema, and tenderness.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Chalazia are typically painless and do not present with acute inflammation, which distinguishes them from hordeola, which are acute. Chalazia are chronic and often follow the resolution of a hordeolum.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Sometimes as they become inflamed with or without infection they may burst through to the external (skin) or internal (tarsal conjunctiva) surface. </a:t>
            </a:r>
            <a:endParaRPr/>
          </a:p>
          <a:p>
            <a:pPr marL="0" lvl="0" indent="0" algn="l" rtl="0">
              <a:lnSpc>
                <a:spcPct val="100000"/>
              </a:lnSpc>
              <a:spcBef>
                <a:spcPts val="0"/>
              </a:spcBef>
              <a:spcAft>
                <a:spcPts val="0"/>
              </a:spcAft>
              <a:buSzPts val="1400"/>
              <a:buNone/>
            </a:pPr>
            <a:endParaRPr/>
          </a:p>
        </p:txBody>
      </p:sp>
      <p:sp>
        <p:nvSpPr>
          <p:cNvPr id="252" name="Google Shape;252;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findings from this randomized, multi-center clinical study demonstrate similar rates of resolution among: hot compresses alone, hot compresses plus tobramycin drops and ointment, and hot compresses plus tobramycin/dexamethasone drops and ointment.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61" name="Google Shape;261;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2" indent="0" algn="l" rtl="0">
              <a:lnSpc>
                <a:spcPct val="100000"/>
              </a:lnSpc>
              <a:spcBef>
                <a:spcPts val="0"/>
              </a:spcBef>
              <a:spcAft>
                <a:spcPts val="0"/>
              </a:spcAft>
              <a:buSzPts val="1400"/>
              <a:buNone/>
            </a:pPr>
            <a:r>
              <a:rPr lang="en-US"/>
              <a:t>Interestingly, the authors speculated that patients whose chalazion has been present for 2 months or less could be started on a trial of conservative treatment first, whereas those with lesions present greater than 2 months should undergo I&amp;C or TA injection as first line treatment. </a:t>
            </a:r>
            <a:endParaRPr/>
          </a:p>
          <a:p>
            <a:pPr marL="0" lvl="2" indent="0" algn="l" rtl="0">
              <a:lnSpc>
                <a:spcPct val="100000"/>
              </a:lnSpc>
              <a:spcBef>
                <a:spcPts val="0"/>
              </a:spcBef>
              <a:spcAft>
                <a:spcPts val="0"/>
              </a:spcAft>
              <a:buSzPts val="1400"/>
              <a:buNone/>
            </a:pPr>
            <a:endParaRPr sz="1800"/>
          </a:p>
          <a:p>
            <a:pPr marL="0" marR="0" lvl="2" indent="0" algn="l" rtl="0">
              <a:lnSpc>
                <a:spcPct val="100000"/>
              </a:lnSpc>
              <a:spcBef>
                <a:spcPts val="0"/>
              </a:spcBef>
              <a:spcAft>
                <a:spcPts val="0"/>
              </a:spcAft>
              <a:buClr>
                <a:schemeClr val="dk1"/>
              </a:buClr>
              <a:buSzPts val="1800"/>
              <a:buFont typeface="Calibri"/>
              <a:buNone/>
            </a:pPr>
            <a:r>
              <a:rPr lang="en-US" sz="1800"/>
              <a:t>Occasionally, the inflammation is more prominent anteriorly – in these cases, incision through skin, orbicularis, and tarsus is possible</a:t>
            </a:r>
            <a:endParaRPr/>
          </a:p>
          <a:p>
            <a:pPr marL="0" marR="0" lvl="2" indent="0" algn="l" rtl="0">
              <a:lnSpc>
                <a:spcPct val="100000"/>
              </a:lnSpc>
              <a:spcBef>
                <a:spcPts val="0"/>
              </a:spcBef>
              <a:spcAft>
                <a:spcPts val="0"/>
              </a:spcAft>
              <a:buClr>
                <a:schemeClr val="dk1"/>
              </a:buClr>
              <a:buSzPts val="1800"/>
              <a:buFont typeface="Calibri"/>
              <a:buNone/>
            </a:pPr>
            <a:endParaRPr sz="1800"/>
          </a:p>
          <a:p>
            <a:pPr marL="0" lvl="0" indent="0" algn="l" rtl="0">
              <a:lnSpc>
                <a:spcPct val="100000"/>
              </a:lnSpc>
              <a:spcBef>
                <a:spcPts val="0"/>
              </a:spcBef>
              <a:spcAft>
                <a:spcPts val="0"/>
              </a:spcAft>
              <a:buSzPts val="1400"/>
              <a:buNone/>
            </a:pPr>
            <a:endParaRPr/>
          </a:p>
        </p:txBody>
      </p:sp>
      <p:sp>
        <p:nvSpPr>
          <p:cNvPr id="269" name="Google Shape;269;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2" indent="0" algn="l" rtl="0">
              <a:lnSpc>
                <a:spcPct val="100000"/>
              </a:lnSpc>
              <a:spcBef>
                <a:spcPts val="0"/>
              </a:spcBef>
              <a:spcAft>
                <a:spcPts val="0"/>
              </a:spcAft>
              <a:buClr>
                <a:schemeClr val="dk1"/>
              </a:buClr>
              <a:buSzPts val="1800"/>
              <a:buFont typeface="Calibri"/>
              <a:buNone/>
            </a:pPr>
            <a:r>
              <a:rPr lang="en-US" sz="1800"/>
              <a:t>Typically, a vertical incision through tarsus and conjunctiva allows for removal of the inflammatory and necrotic material</a:t>
            </a:r>
            <a:endParaRPr/>
          </a:p>
          <a:p>
            <a:pPr marL="0" marR="0" lvl="2" indent="0" algn="l" rtl="0">
              <a:lnSpc>
                <a:spcPct val="100000"/>
              </a:lnSpc>
              <a:spcBef>
                <a:spcPts val="0"/>
              </a:spcBef>
              <a:spcAft>
                <a:spcPts val="0"/>
              </a:spcAft>
              <a:buClr>
                <a:schemeClr val="dk1"/>
              </a:buClr>
              <a:buSzPts val="1800"/>
              <a:buFont typeface="Calibri"/>
              <a:buNone/>
            </a:pPr>
            <a:endParaRPr sz="1800"/>
          </a:p>
          <a:p>
            <a:pPr marL="0" marR="0" lvl="2" indent="0" algn="l" rtl="0">
              <a:lnSpc>
                <a:spcPct val="100000"/>
              </a:lnSpc>
              <a:spcBef>
                <a:spcPts val="0"/>
              </a:spcBef>
              <a:spcAft>
                <a:spcPts val="0"/>
              </a:spcAft>
              <a:buClr>
                <a:schemeClr val="dk1"/>
              </a:buClr>
              <a:buSzPts val="1800"/>
              <a:buFont typeface="Calibri"/>
              <a:buNone/>
            </a:pPr>
            <a:r>
              <a:rPr lang="en-US" sz="1800"/>
              <a:t>Care should be taken near the eyelid margin to reduce risk of notching, and near the punctum to avoid injury to this structure</a:t>
            </a:r>
            <a:endParaRPr/>
          </a:p>
          <a:p>
            <a:pPr marL="0" marR="0" lvl="2" indent="0" algn="l" rtl="0">
              <a:lnSpc>
                <a:spcPct val="100000"/>
              </a:lnSpc>
              <a:spcBef>
                <a:spcPts val="0"/>
              </a:spcBef>
              <a:spcAft>
                <a:spcPts val="0"/>
              </a:spcAft>
              <a:buClr>
                <a:schemeClr val="dk1"/>
              </a:buClr>
              <a:buSzPts val="1800"/>
              <a:buFont typeface="Calibri"/>
              <a:buNone/>
            </a:pPr>
            <a:endParaRPr sz="1800"/>
          </a:p>
          <a:p>
            <a:pPr marL="0" marR="0" lvl="2" indent="0" algn="l" rtl="0">
              <a:lnSpc>
                <a:spcPct val="100000"/>
              </a:lnSpc>
              <a:spcBef>
                <a:spcPts val="0"/>
              </a:spcBef>
              <a:spcAft>
                <a:spcPts val="0"/>
              </a:spcAft>
              <a:buClr>
                <a:schemeClr val="dk1"/>
              </a:buClr>
              <a:buSzPts val="1800"/>
              <a:buFont typeface="Calibri"/>
              <a:buNone/>
            </a:pPr>
            <a:r>
              <a:rPr lang="en-US" sz="1800"/>
              <a:t>A complication of surgical excision is the formation of a pyogenic granuloma at the incision site that can arise within a few weeks. This may be reduced with the use of steroid-containing medications post-operatively</a:t>
            </a:r>
            <a:endParaRPr/>
          </a:p>
          <a:p>
            <a:pPr marL="0" marR="0" lvl="2" indent="0" algn="l" rtl="0">
              <a:lnSpc>
                <a:spcPct val="100000"/>
              </a:lnSpc>
              <a:spcBef>
                <a:spcPts val="0"/>
              </a:spcBef>
              <a:spcAft>
                <a:spcPts val="0"/>
              </a:spcAft>
              <a:buClr>
                <a:schemeClr val="dk1"/>
              </a:buClr>
              <a:buSzPts val="1800"/>
              <a:buFont typeface="Calibri"/>
              <a:buNone/>
            </a:pPr>
            <a:endParaRPr sz="1800"/>
          </a:p>
          <a:p>
            <a:pPr marL="0" marR="0" lvl="2" indent="0" algn="l" rtl="0">
              <a:lnSpc>
                <a:spcPct val="100000"/>
              </a:lnSpc>
              <a:spcBef>
                <a:spcPts val="0"/>
              </a:spcBef>
              <a:spcAft>
                <a:spcPts val="0"/>
              </a:spcAft>
              <a:buClr>
                <a:schemeClr val="dk1"/>
              </a:buClr>
              <a:buSzPts val="1800"/>
              <a:buFont typeface="Calibri"/>
              <a:buNone/>
            </a:pPr>
            <a:r>
              <a:rPr lang="en-US" sz="1800"/>
              <a:t>Occasionally, the inflammation is more prominent anteriorly – in these cases, incision through skin, orbicularis, and tarsus is possible</a:t>
            </a:r>
            <a:endParaRPr/>
          </a:p>
          <a:p>
            <a:pPr marL="0" marR="0" lvl="2" indent="0" algn="l" rtl="0">
              <a:lnSpc>
                <a:spcPct val="100000"/>
              </a:lnSpc>
              <a:spcBef>
                <a:spcPts val="0"/>
              </a:spcBef>
              <a:spcAft>
                <a:spcPts val="0"/>
              </a:spcAft>
              <a:buClr>
                <a:schemeClr val="dk1"/>
              </a:buClr>
              <a:buSzPts val="1800"/>
              <a:buFont typeface="Calibri"/>
              <a:buNone/>
            </a:pPr>
            <a:endParaRPr sz="1800"/>
          </a:p>
          <a:p>
            <a:pPr marL="0" lvl="0" indent="0" algn="l" rtl="0">
              <a:lnSpc>
                <a:spcPct val="100000"/>
              </a:lnSpc>
              <a:spcBef>
                <a:spcPts val="0"/>
              </a:spcBef>
              <a:spcAft>
                <a:spcPts val="0"/>
              </a:spcAft>
              <a:buSzPts val="1400"/>
              <a:buNone/>
            </a:pPr>
            <a:endParaRPr/>
          </a:p>
        </p:txBody>
      </p:sp>
      <p:sp>
        <p:nvSpPr>
          <p:cNvPr id="278" name="Google Shape;278;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8" name="Google Shape;288;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Despite the name, these lesions are neither “pyogenic” nor are they truly “granuloma.” Typically arise from a chalazion that has ruptured posteriorly.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a:t>Treatment is excision along with excision of the underlying chalazion. </a:t>
            </a:r>
            <a:endParaRPr/>
          </a:p>
          <a:p>
            <a:pPr marL="0" lvl="0" indent="0" algn="l" rtl="0">
              <a:lnSpc>
                <a:spcPct val="100000"/>
              </a:lnSpc>
              <a:spcBef>
                <a:spcPts val="0"/>
              </a:spcBef>
              <a:spcAft>
                <a:spcPts val="0"/>
              </a:spcAft>
              <a:buSzPts val="1400"/>
              <a:buNone/>
            </a:pPr>
            <a:endParaRPr u="sng">
              <a:solidFill>
                <a:schemeClr val="hlink"/>
              </a:solidFill>
              <a:hlinkClick r:id="rId3"/>
            </a:endParaRPr>
          </a:p>
        </p:txBody>
      </p:sp>
      <p:sp>
        <p:nvSpPr>
          <p:cNvPr id="295" name="Google Shape;295;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3" name="Google Shape;303;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5" name="Google Shape;315;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CT appearance is that of a strongly enhancing lobulated mass. The enhancement is typically homogeneous.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MRI appearance of capillary hemangioma is usually slightly hypo-intense on T1, iso- to hyper-intense on T2 with multiple serpiginous flow voids. Enhancement is homogenous with gadolinium with marked enhancement of intra-tumoral vessels. Its lobulated appearance with thin septa is characteristic.</a:t>
            </a:r>
            <a:endParaRPr/>
          </a:p>
          <a:p>
            <a:pPr marL="0" lvl="0" indent="0" algn="l" rtl="0">
              <a:lnSpc>
                <a:spcPct val="100000"/>
              </a:lnSpc>
              <a:spcBef>
                <a:spcPts val="0"/>
              </a:spcBef>
              <a:spcAft>
                <a:spcPts val="0"/>
              </a:spcAft>
              <a:buSzPts val="1400"/>
              <a:buNone/>
            </a:pPr>
            <a:endParaRPr/>
          </a:p>
        </p:txBody>
      </p:sp>
      <p:sp>
        <p:nvSpPr>
          <p:cNvPr id="325" name="Google Shape;325;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 name="Google Shape;109;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Typical course is occurrence within a few weeks after birth, increase in size sometimes dramatically until about 12 months of age, then decrease over next 4-5 years.</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lnSpc>
                <a:spcPct val="100000"/>
              </a:lnSpc>
              <a:spcBef>
                <a:spcPts val="0"/>
              </a:spcBef>
              <a:spcAft>
                <a:spcPts val="0"/>
              </a:spcAft>
              <a:buSzPts val="1400"/>
              <a:buNone/>
            </a:pPr>
            <a:r>
              <a:rPr lang="en-US" sz="1200"/>
              <a:t>Begins to involute after 1</a:t>
            </a:r>
            <a:r>
              <a:rPr lang="en-US" sz="1200" baseline="30000"/>
              <a:t>st</a:t>
            </a:r>
            <a:r>
              <a:rPr lang="en-US" sz="1200"/>
              <a:t> year; 75% of lesions resolve during next 4 years of life</a:t>
            </a:r>
            <a:endParaRPr/>
          </a:p>
          <a:p>
            <a:pPr marL="0" marR="0" lvl="0" indent="0" algn="l" rtl="0">
              <a:lnSpc>
                <a:spcPct val="100000"/>
              </a:lnSpc>
              <a:spcBef>
                <a:spcPts val="0"/>
              </a:spcBef>
              <a:spcAft>
                <a:spcPts val="0"/>
              </a:spcAft>
              <a:buClr>
                <a:schemeClr val="dk1"/>
              </a:buClr>
              <a:buSzPts val="1200"/>
              <a:buFont typeface="Calibri"/>
              <a:buNone/>
            </a:pPr>
            <a:endParaRPr sz="1200"/>
          </a:p>
        </p:txBody>
      </p:sp>
      <p:sp>
        <p:nvSpPr>
          <p:cNvPr id="334" name="Google Shape;334;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Propranolol is typically initiated as a hospital inpatient under the care of a pediatrician or pediatric cardiologist to monitor for bradycardia. The dose is ramped up over 2-3 days, and if the patient tolerates the recommended dosage, treatment as an outpatient is begun. Treatment may last for several months until resolution or for as long as the hemangioma responds to therapy. </a:t>
            </a:r>
            <a:endParaRPr/>
          </a:p>
        </p:txBody>
      </p:sp>
      <p:sp>
        <p:nvSpPr>
          <p:cNvPr id="343" name="Google Shape;343;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0" name="Google Shape;370;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Histologically, the eyelid skin is composed of keratinized stratified squamous epithelium that sits on a basement membrane with underlying subcutaneous connective tissue.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basal layer is a single row of proliferative keratinocytes. Daughter cells are displaced superficially and accumulate keratin as they move towards the surface. The most external layer is the stratum corneum which consists of keratinocytes that have lost their nuclei. This keratin layer prevents dehydration of the skin and also protects against mechanical trauma.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epidermis also contains two types of dendritic cells: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 - Melanocytes produce the pigment melanin which is taken up by the surrounding keratinocytes. This melanin is responsible for what we recognize as skin color.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 - Langerhans cells are antigen-presenting cells that help initiate the immune reaction in the skin. </a:t>
            </a:r>
            <a:endParaRPr/>
          </a:p>
        </p:txBody>
      </p:sp>
      <p:sp>
        <p:nvSpPr>
          <p:cNvPr id="383" name="Google Shape;383;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Clinical evaluation of eyelid tumors begins, of course, with a good history.</a:t>
            </a:r>
            <a:endParaRPr/>
          </a:p>
          <a:p>
            <a:pPr marL="0" marR="0" lvl="1" indent="0" algn="l" rtl="0">
              <a:lnSpc>
                <a:spcPct val="100000"/>
              </a:lnSpc>
              <a:spcBef>
                <a:spcPts val="0"/>
              </a:spcBef>
              <a:spcAft>
                <a:spcPts val="0"/>
              </a:spcAft>
              <a:buClr>
                <a:schemeClr val="dk1"/>
              </a:buClr>
              <a:buSzPts val="1800"/>
              <a:buFont typeface="Calibri"/>
              <a:buNone/>
            </a:pPr>
            <a:r>
              <a:rPr lang="en-US" sz="1800"/>
              <a:t>History of prior skin cancer – this is an often overlooked question, but a simple one that can be very helpful</a:t>
            </a:r>
            <a:endParaRPr/>
          </a:p>
          <a:p>
            <a:pPr marL="0" marR="0" lvl="1" indent="0" algn="l" rtl="0">
              <a:lnSpc>
                <a:spcPct val="100000"/>
              </a:lnSpc>
              <a:spcBef>
                <a:spcPts val="0"/>
              </a:spcBef>
              <a:spcAft>
                <a:spcPts val="0"/>
              </a:spcAft>
              <a:buClr>
                <a:schemeClr val="dk1"/>
              </a:buClr>
              <a:buSzPts val="1800"/>
              <a:buFont typeface="Calibri"/>
              <a:buNone/>
            </a:pPr>
            <a:r>
              <a:rPr lang="en-US" sz="1800"/>
              <a:t>Immunosuppression – genetic condition, induced by medications such as chemotherapy</a:t>
            </a:r>
            <a:endParaRPr/>
          </a:p>
          <a:p>
            <a:pPr marL="0" marR="0" lvl="1" indent="0" algn="l" rtl="0">
              <a:lnSpc>
                <a:spcPct val="100000"/>
              </a:lnSpc>
              <a:spcBef>
                <a:spcPts val="0"/>
              </a:spcBef>
              <a:spcAft>
                <a:spcPts val="0"/>
              </a:spcAft>
              <a:buClr>
                <a:schemeClr val="dk1"/>
              </a:buClr>
              <a:buSzPts val="1800"/>
              <a:buFont typeface="Calibri"/>
              <a:buNone/>
            </a:pPr>
            <a:r>
              <a:rPr lang="en-US" sz="1800"/>
              <a:t>Asking if the lesion has bled spontaneously can be an important clue.</a:t>
            </a:r>
            <a:endParaRPr/>
          </a:p>
          <a:p>
            <a:pPr marL="0" marR="0" lvl="1" indent="0" algn="l" rtl="0">
              <a:lnSpc>
                <a:spcPct val="100000"/>
              </a:lnSpc>
              <a:spcBef>
                <a:spcPts val="0"/>
              </a:spcBef>
              <a:spcAft>
                <a:spcPts val="0"/>
              </a:spcAft>
              <a:buClr>
                <a:schemeClr val="dk1"/>
              </a:buClr>
              <a:buSzPts val="1800"/>
              <a:buFont typeface="Calibri"/>
              <a:buNone/>
            </a:pPr>
            <a:endParaRPr sz="1800"/>
          </a:p>
          <a:p>
            <a:pPr marL="0" lvl="0" indent="0" algn="l" rtl="0">
              <a:lnSpc>
                <a:spcPct val="100000"/>
              </a:lnSpc>
              <a:spcBef>
                <a:spcPts val="0"/>
              </a:spcBef>
              <a:spcAft>
                <a:spcPts val="0"/>
              </a:spcAft>
              <a:buSzPts val="1400"/>
              <a:buNone/>
            </a:pPr>
            <a:r>
              <a:rPr lang="en-US"/>
              <a:t>UV exposure or other mutagenic exposures (stepwise approach to accumulating mutations and co-opted signaling pathways as explained in Mukurjhee’s book)</a:t>
            </a:r>
            <a:endParaRPr/>
          </a:p>
        </p:txBody>
      </p:sp>
      <p:sp>
        <p:nvSpPr>
          <p:cNvPr id="390" name="Google Shape;390;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8" name="Google Shape;398;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7" name="Google Shape;407;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3" name="Google Shape;413;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As they are located superficially, they are typically managed with simple shave excision at the dermal-epidermal junction. </a:t>
            </a:r>
            <a:endParaRPr/>
          </a:p>
          <a:p>
            <a:pPr marL="0" marR="0" lvl="0" indent="0" algn="l" rtl="0">
              <a:lnSpc>
                <a:spcPct val="100000"/>
              </a:lnSpc>
              <a:spcBef>
                <a:spcPts val="0"/>
              </a:spcBef>
              <a:spcAft>
                <a:spcPts val="0"/>
              </a:spcAft>
              <a:buClr>
                <a:schemeClr val="dk1"/>
              </a:buClr>
              <a:buSzPts val="1200"/>
              <a:buFont typeface="Calibri"/>
              <a:buNone/>
            </a:pPr>
            <a:r>
              <a:rPr lang="en-US"/>
              <a:t>It is important to remember, however, that simply shaving these does not remove the entire lesion. At the base of the excision, portions of the lesion will invariably remain. In some cases, the lesion may recur, though this can take months to manifest. </a:t>
            </a:r>
            <a:endParaRPr/>
          </a:p>
          <a:p>
            <a:pPr marL="0" lvl="0" indent="0" algn="l" rtl="0">
              <a:lnSpc>
                <a:spcPct val="100000"/>
              </a:lnSpc>
              <a:spcBef>
                <a:spcPts val="0"/>
              </a:spcBef>
              <a:spcAft>
                <a:spcPts val="0"/>
              </a:spcAft>
              <a:buSzPts val="1400"/>
              <a:buNone/>
            </a:pPr>
            <a:endParaRPr/>
          </a:p>
        </p:txBody>
      </p:sp>
      <p:sp>
        <p:nvSpPr>
          <p:cNvPr id="420" name="Google Shape;420;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Variable clinical appearance from sessile to pedunculated with varying degrees of pigmentation</a:t>
            </a:r>
            <a:endParaRPr/>
          </a:p>
          <a:p>
            <a:pPr marL="0" lvl="0" indent="0" algn="l" rtl="0">
              <a:lnSpc>
                <a:spcPct val="100000"/>
              </a:lnSpc>
              <a:spcBef>
                <a:spcPts val="0"/>
              </a:spcBef>
              <a:spcAft>
                <a:spcPts val="0"/>
              </a:spcAft>
              <a:buSzPts val="1400"/>
              <a:buNone/>
            </a:pPr>
            <a:endParaRPr/>
          </a:p>
        </p:txBody>
      </p:sp>
      <p:sp>
        <p:nvSpPr>
          <p:cNvPr id="428" name="Google Shape;428;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6" name="Google Shape;436;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5" name="Google Shape;445;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Cutaneous horn – descriptive term that describes exuberant hyperkeratosis (excessive keratin production)</a:t>
            </a:r>
            <a:endParaRPr/>
          </a:p>
          <a:p>
            <a:pPr marL="0" lvl="0" indent="0" algn="l" rtl="0">
              <a:lnSpc>
                <a:spcPct val="100000"/>
              </a:lnSpc>
              <a:spcBef>
                <a:spcPts val="0"/>
              </a:spcBef>
              <a:spcAft>
                <a:spcPts val="0"/>
              </a:spcAft>
              <a:buSzPts val="1400"/>
              <a:buNone/>
            </a:pPr>
            <a:endParaRPr/>
          </a:p>
        </p:txBody>
      </p:sp>
      <p:sp>
        <p:nvSpPr>
          <p:cNvPr id="454" name="Google Shape;454;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2" name="Google Shape;462;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8" name="Google Shape;468;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6" name="Google Shape;476;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4" name="Google Shape;484;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More specifically, these lesions exhibit persistent, invasive growth which can lead to destruction of local tissues or even more distant structures</a:t>
            </a:r>
            <a:endParaRPr/>
          </a:p>
        </p:txBody>
      </p:sp>
      <p:sp>
        <p:nvSpPr>
          <p:cNvPr id="125" name="Google Shape;12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3" name="Google Shape;493;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1" name="Google Shape;501;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0" name="Google Shape;510;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Adnexal lesions refer to lesions involving skin appendages that are located within the dermis but communicate through the epidermis to the surface. These structures include oil glands, sweat glands, and hair follicles. In the periorbital region, specialized oil glands include the meibomian glands within the tarsus, the glands of Zeis associated with eyelash follicles, and normal sebaceous glands that are part of the pilosebaceous units in the skin hair. Sweat glands include eccrine sweat glands (found throughout the body) and the glands of Moll, a special type of eccrine gland</a:t>
            </a:r>
            <a:endParaRPr/>
          </a:p>
        </p:txBody>
      </p:sp>
      <p:sp>
        <p:nvSpPr>
          <p:cNvPr id="519" name="Google Shape;519;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Glandular structures within the eyelid include sebaceous glands, sweat glands, and accessory lacrimal glands.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Many of the eyelid lesions we encounter involve the sebaceous and sweat glands, so we’ll focus on those.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Sebaceous glands within the eyelid include the glands of Zeis (which empty into the eyelash follicles) and the meibomian glands within the tarsus.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Interestingly, eyelid skin contains the greatest concentration of sebaceous glands in the body.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Sweat glands within the eyelid include eccrine sweat glands (sweat pores) and apocrine sweat glands (empty into eyelash follicles)</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526" name="Google Shape;526;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p>
        </p:txBody>
      </p:sp>
      <p:sp>
        <p:nvSpPr>
          <p:cNvPr id="541" name="Google Shape;541;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0" name="Google Shape;550;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(vs the retention cyst in an eccrine hidrocystoma)</a:t>
            </a:r>
            <a:endParaRPr/>
          </a:p>
          <a:p>
            <a:pPr marL="0" lvl="0" indent="0" algn="l" rtl="0">
              <a:lnSpc>
                <a:spcPct val="100000"/>
              </a:lnSpc>
              <a:spcBef>
                <a:spcPts val="0"/>
              </a:spcBef>
              <a:spcAft>
                <a:spcPts val="0"/>
              </a:spcAft>
              <a:buSzPts val="1400"/>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Can be multiple</a:t>
            </a:r>
            <a:endParaRPr/>
          </a:p>
          <a:p>
            <a:pPr marL="0" lvl="0" indent="0" algn="l" rtl="0">
              <a:lnSpc>
                <a:spcPct val="100000"/>
              </a:lnSpc>
              <a:spcBef>
                <a:spcPts val="0"/>
              </a:spcBef>
              <a:spcAft>
                <a:spcPts val="0"/>
              </a:spcAft>
              <a:buSzPts val="1400"/>
              <a:buNone/>
            </a:pPr>
            <a:endParaRPr/>
          </a:p>
        </p:txBody>
      </p:sp>
      <p:sp>
        <p:nvSpPr>
          <p:cNvPr id="559" name="Google Shape;559;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7" name="Google Shape;567;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jumping in to discuss specific lid lesions, I’d like to take a moment to review some anatomy.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This drawing is one we’ve all seen before. The eyelid is divided into anterior lamella consisting of skin and orbicularis muscle, and posterior lamella made up of tarsus and conjunctiva.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We also recognize specialized structures such as the meibomian glands and the lacrimal outflow system.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eyelid margin contains a mucocutaneous junction just posterior to the meibomian gland orifices. Here, the keratinized stratified squamous epithelium of the skin becomes the nonkeratinized stratified squamous epithelium of the conjunctiva. This marks the transition from eyelid skin to eyelid mucosa.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Eyelid </a:t>
            </a:r>
            <a:endParaRPr sz="1200">
              <a:solidFill>
                <a:schemeClr val="dk1"/>
              </a:solidFill>
              <a:latin typeface="Calibri"/>
              <a:ea typeface="Calibri"/>
              <a:cs typeface="Calibri"/>
              <a:sym typeface="Calibri"/>
            </a:endParaRPr>
          </a:p>
        </p:txBody>
      </p:sp>
      <p:sp>
        <p:nvSpPr>
          <p:cNvPr id="135" name="Google Shape;135;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rare</a:t>
            </a:r>
            <a:r>
              <a:rPr lang="en-US">
                <a:solidFill>
                  <a:schemeClr val="dk1"/>
                </a:solidFill>
              </a:rPr>
              <a:t>, </a:t>
            </a:r>
            <a:r>
              <a:rPr lang="en-US"/>
              <a:t>benign</a:t>
            </a:r>
            <a:r>
              <a:rPr lang="en-US">
                <a:solidFill>
                  <a:schemeClr val="dk1"/>
                </a:solidFill>
              </a:rPr>
              <a:t>, </a:t>
            </a:r>
            <a:r>
              <a:rPr lang="en-US"/>
              <a:t>typically solitary skin tumor </a:t>
            </a:r>
            <a:r>
              <a:rPr lang="en-US">
                <a:solidFill>
                  <a:schemeClr val="dk1"/>
                </a:solidFill>
              </a:rPr>
              <a:t>that </a:t>
            </a:r>
            <a:r>
              <a:rPr lang="en-US"/>
              <a:t>appears as </a:t>
            </a:r>
            <a:r>
              <a:rPr lang="en-US">
                <a:solidFill>
                  <a:schemeClr val="dk1"/>
                </a:solidFill>
              </a:rPr>
              <a:t>a </a:t>
            </a:r>
            <a:r>
              <a:rPr lang="en-US"/>
              <a:t>firm nodule</a:t>
            </a:r>
            <a:r>
              <a:rPr lang="en-US">
                <a:solidFill>
                  <a:schemeClr val="dk1"/>
                </a:solidFill>
              </a:rPr>
              <a:t>, </a:t>
            </a:r>
            <a:r>
              <a:rPr lang="en-US"/>
              <a:t>papule</a:t>
            </a:r>
            <a:r>
              <a:rPr lang="en-US">
                <a:solidFill>
                  <a:schemeClr val="dk1"/>
                </a:solidFill>
              </a:rPr>
              <a:t>, or </a:t>
            </a:r>
            <a:r>
              <a:rPr lang="en-US"/>
              <a:t>plaque</a:t>
            </a:r>
            <a:r>
              <a:rPr lang="en-US">
                <a:solidFill>
                  <a:schemeClr val="dk1"/>
                </a:solidFill>
              </a:rPr>
              <a:t>. </a:t>
            </a:r>
            <a:r>
              <a:rPr lang="en-US"/>
              <a:t>Arises from </a:t>
            </a:r>
            <a:r>
              <a:rPr lang="en-US">
                <a:solidFill>
                  <a:schemeClr val="dk1"/>
                </a:solidFill>
              </a:rPr>
              <a:t>the </a:t>
            </a:r>
            <a:r>
              <a:rPr lang="en-US"/>
              <a:t>hair germ cells within </a:t>
            </a:r>
            <a:r>
              <a:rPr lang="en-US">
                <a:solidFill>
                  <a:schemeClr val="dk1"/>
                </a:solidFill>
              </a:rPr>
              <a:t>the </a:t>
            </a:r>
            <a:r>
              <a:rPr lang="en-US"/>
              <a:t>follicle</a:t>
            </a:r>
            <a:r>
              <a:rPr lang="en-US">
                <a:solidFill>
                  <a:schemeClr val="dk1"/>
                </a:solidFill>
              </a:rPr>
              <a:t>.</a:t>
            </a:r>
            <a:r>
              <a:rPr lang="en-US"/>
              <a:t> It is often misdiagnosed </a:t>
            </a:r>
            <a:r>
              <a:rPr lang="en-US">
                <a:solidFill>
                  <a:schemeClr val="dk1"/>
                </a:solidFill>
              </a:rPr>
              <a:t>as </a:t>
            </a:r>
            <a:r>
              <a:rPr lang="en-US"/>
              <a:t>basal cell carcinoma. Surgical excision is usually curative though asymptomatic lesions </a:t>
            </a:r>
            <a:r>
              <a:rPr lang="en-US">
                <a:solidFill>
                  <a:schemeClr val="dk1"/>
                </a:solidFill>
              </a:rPr>
              <a:t>may be </a:t>
            </a:r>
            <a:r>
              <a:rPr lang="en-US"/>
              <a:t>left alone</a:t>
            </a:r>
            <a:r>
              <a:rPr lang="en-US">
                <a:solidFill>
                  <a:schemeClr val="dk1"/>
                </a:solidFill>
              </a:rPr>
              <a:t>. </a:t>
            </a:r>
            <a:r>
              <a:rPr lang="en-US"/>
              <a:t>Prognosis is excellent</a:t>
            </a:r>
            <a:r>
              <a:rPr lang="en-US">
                <a:solidFill>
                  <a:schemeClr val="dk1"/>
                </a:solidFill>
              </a:rPr>
              <a:t>.</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576" name="Google Shape;576;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Melanocytes - normally distributed throughout the skin at the dermal-epidermal junction; produce melanin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Nevus cells - Incompletely differentiated melanocytes that are larger than melanocytes and lack dendrites. Also unlike melanocytes, nevus cells tend to be arranged in clusters.</a:t>
            </a:r>
            <a:endParaRPr/>
          </a:p>
          <a:p>
            <a:pPr marL="0" lvl="0" indent="0" algn="l" rtl="0">
              <a:lnSpc>
                <a:spcPct val="100000"/>
              </a:lnSpc>
              <a:spcBef>
                <a:spcPts val="0"/>
              </a:spcBef>
              <a:spcAft>
                <a:spcPts val="0"/>
              </a:spcAft>
              <a:buSzPts val="1400"/>
              <a:buNone/>
            </a:pPr>
            <a:endParaRPr/>
          </a:p>
        </p:txBody>
      </p:sp>
      <p:sp>
        <p:nvSpPr>
          <p:cNvPr id="584" name="Google Shape;584;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1" name="Google Shape;591;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Laser treatment is an option to improve appearance, but it doesn’t completely eliminate the pigmentation</a:t>
            </a:r>
            <a:endParaRPr/>
          </a:p>
        </p:txBody>
      </p:sp>
      <p:sp>
        <p:nvSpPr>
          <p:cNvPr id="598" name="Google Shape;598;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6" name="Google Shape;606;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5" name="Google Shape;615;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3" name="Google Shape;623;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1" name="Google Shape;631;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9" name="Google Shape;639;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Hyperplasia of melanocytes in a linear fashion along the basement membrane of the epidermis where melanocytes normally reside (in contrast to nevi in which nests of melanocytes are found above and below this epidermal basement membrane)</a:t>
            </a:r>
            <a:endParaRPr/>
          </a:p>
          <a:p>
            <a:pPr marL="0" lvl="0" indent="0" algn="l" rtl="0">
              <a:lnSpc>
                <a:spcPct val="100000"/>
              </a:lnSpc>
              <a:spcBef>
                <a:spcPts val="0"/>
              </a:spcBef>
              <a:spcAft>
                <a:spcPts val="0"/>
              </a:spcAft>
              <a:buSzPts val="1400"/>
              <a:buNone/>
            </a:pPr>
            <a:endParaRPr/>
          </a:p>
        </p:txBody>
      </p:sp>
      <p:sp>
        <p:nvSpPr>
          <p:cNvPr id="648" name="Google Shape;648;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we see a representation of the general anatomy of the skin. It’s not necessary to memorize or know the specifics, but a basic understanding of the various structures helps when thinking about how to categorize lid lesions.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Overall, eyelid skin is similar to skin in other areas, but there are some notable differences. </a:t>
            </a:r>
            <a:r>
              <a:rPr lang="en-US"/>
              <a:t>One is that it is</a:t>
            </a:r>
            <a:r>
              <a:rPr lang="en-US" sz="1200">
                <a:solidFill>
                  <a:schemeClr val="dk1"/>
                </a:solidFill>
                <a:latin typeface="Calibri"/>
                <a:ea typeface="Calibri"/>
                <a:cs typeface="Calibri"/>
                <a:sym typeface="Calibri"/>
              </a:rPr>
              <a:t> among the thinnest in the body. Eyelid skin contains no subcutaneous fat which contributes to its thin profile.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a:t>However, eyelid skin Is still susceptible to dermatologic and systemic conditions that affect skin elsewhere. These include conditions such as eczema, psoriasis, and lupus among others.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dermis of the eyelid is very thin and is composed mostly of loose collagenous fibers and an elastic fiber network. There are a few glands and hair follicles in the eyelid dermis.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144" name="Google Shape;144;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5" name="Google Shape;655;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3" name="Google Shape;663;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1" name="Google Shape;671;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Eyelid malignancies make up 5-10% of all skin cancers</a:t>
            </a:r>
            <a:endParaRPr/>
          </a:p>
        </p:txBody>
      </p:sp>
      <p:sp>
        <p:nvSpPr>
          <p:cNvPr id="681" name="Google Shape;681;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9" name="Google Shape;689;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5" name="Google Shape;695;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4" name="Google Shape;704;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chemeClr val="dk1"/>
              </a:buClr>
              <a:buSzPts val="1800"/>
              <a:buFont typeface="Calibri"/>
              <a:buNone/>
            </a:pPr>
            <a:r>
              <a:rPr lang="en-US" sz="1800"/>
              <a:t>Liquid nitrogen used to destroy tumor tissue by freezing</a:t>
            </a:r>
            <a:endParaRPr/>
          </a:p>
          <a:p>
            <a:pPr marL="0" lvl="0" indent="0" algn="l" rtl="0">
              <a:lnSpc>
                <a:spcPct val="100000"/>
              </a:lnSpc>
              <a:spcBef>
                <a:spcPts val="0"/>
              </a:spcBef>
              <a:spcAft>
                <a:spcPts val="0"/>
              </a:spcAft>
              <a:buSzPts val="1400"/>
              <a:buNone/>
            </a:pPr>
            <a:endParaRPr/>
          </a:p>
        </p:txBody>
      </p:sp>
      <p:sp>
        <p:nvSpPr>
          <p:cNvPr id="705" name="Google Shape;705;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3" name="Google Shape;713;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1" name="Google Shape;721;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9" name="Google Shape;729;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Histologically, the eyelid skin is composed of keratinized stratified squamous epithelium that sits on a basement membrane with underlying subcutaneous connective tissue.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epidermis is the outermost section of the skin. It consists of several layers of cells that are constantly moving towards the surface and ultimately being shed. The skin cells that are lost are, in turn, replaced by newer skin cells. The basal layer of the epidermis is a single row of proliferative keratinocytes that continuously replicates and provides the constant supply of daughter skin cells.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[Daughter cells are displaced superficially and accumulate keratin as they move towards the surface. The most external layer is the stratum corneum which consists of keratinocytes that have lost their nuclei. This keratin layer prevents dehydration of the skin and also protects against mechanical trauma.]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epidermis also contains two types of dendritic cells: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 - Melanocytes produce the pigment melanin which is taken up by the surrounding keratinocytes. This melanin is responsible for what we recognize as skin color and is thought to help protect skin cells against UVB radiation.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 - Langerhans cells are antigen-presenting cells that help initiate the immune reaction in the skin. </a:t>
            </a:r>
            <a:endParaRPr/>
          </a:p>
        </p:txBody>
      </p:sp>
      <p:sp>
        <p:nvSpPr>
          <p:cNvPr id="152" name="Google Shape;152;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7" name="Google Shape;737;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Increasingly seen in younger patients. </a:t>
            </a:r>
            <a:endParaRPr/>
          </a:p>
        </p:txBody>
      </p:sp>
      <p:sp>
        <p:nvSpPr>
          <p:cNvPr id="738" name="Google Shape;738;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6" name="Google Shape;746;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Young patients and those with a positive family history should be asked about possible systemic associations</a:t>
            </a:r>
            <a:endParaRPr/>
          </a:p>
          <a:p>
            <a:pPr marL="0" lvl="0" indent="0" algn="l" rtl="0">
              <a:lnSpc>
                <a:spcPct val="100000"/>
              </a:lnSpc>
              <a:spcBef>
                <a:spcPts val="0"/>
              </a:spcBef>
              <a:spcAft>
                <a:spcPts val="0"/>
              </a:spcAft>
              <a:buSzPts val="1400"/>
              <a:buNone/>
            </a:pPr>
            <a:endParaRPr/>
          </a:p>
        </p:txBody>
      </p:sp>
      <p:sp>
        <p:nvSpPr>
          <p:cNvPr id="747" name="Google Shape;747;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4" name="Google Shape;754;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3" name="Google Shape;763;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3d09126d96e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5" name="Google Shape;775;g3d09126d96e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4" name="Google Shape;784;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3" indent="0" algn="l" rtl="0">
              <a:lnSpc>
                <a:spcPct val="100000"/>
              </a:lnSpc>
              <a:spcBef>
                <a:spcPts val="0"/>
              </a:spcBef>
              <a:spcAft>
                <a:spcPts val="0"/>
              </a:spcAft>
              <a:buClr>
                <a:schemeClr val="dk1"/>
              </a:buClr>
              <a:buSzPts val="1800"/>
              <a:buFont typeface="Calibri"/>
              <a:buNone/>
            </a:pPr>
            <a:r>
              <a:rPr lang="en-US" sz="1800"/>
              <a:t>**Get a picture of incisional biopsy technique</a:t>
            </a:r>
            <a:endParaRPr/>
          </a:p>
          <a:p>
            <a:pPr marL="0" marR="0" lvl="3" indent="0" algn="l" rtl="0">
              <a:lnSpc>
                <a:spcPct val="100000"/>
              </a:lnSpc>
              <a:spcBef>
                <a:spcPts val="0"/>
              </a:spcBef>
              <a:spcAft>
                <a:spcPts val="0"/>
              </a:spcAft>
              <a:buClr>
                <a:schemeClr val="dk1"/>
              </a:buClr>
              <a:buSzPts val="1800"/>
              <a:buFont typeface="Calibri"/>
              <a:buNone/>
            </a:pPr>
            <a:endParaRPr sz="1800"/>
          </a:p>
          <a:p>
            <a:pPr marL="0" marR="0" lvl="3" indent="0" algn="l" rtl="0">
              <a:lnSpc>
                <a:spcPct val="100000"/>
              </a:lnSpc>
              <a:spcBef>
                <a:spcPts val="0"/>
              </a:spcBef>
              <a:spcAft>
                <a:spcPts val="0"/>
              </a:spcAft>
              <a:buClr>
                <a:schemeClr val="dk1"/>
              </a:buClr>
              <a:buSzPts val="1800"/>
              <a:buFont typeface="Calibri"/>
              <a:buNone/>
            </a:pPr>
            <a:r>
              <a:rPr lang="en-US" sz="1800"/>
              <a:t>Should be directed vertically in the lower eyelid to reduce risk of vertical traction</a:t>
            </a:r>
            <a:endParaRPr/>
          </a:p>
          <a:p>
            <a:pPr marL="0" lvl="0" indent="0" algn="l" rtl="0">
              <a:lnSpc>
                <a:spcPct val="100000"/>
              </a:lnSpc>
              <a:spcBef>
                <a:spcPts val="0"/>
              </a:spcBef>
              <a:spcAft>
                <a:spcPts val="0"/>
              </a:spcAft>
              <a:buSzPts val="1400"/>
              <a:buNone/>
            </a:pPr>
            <a:endParaRPr/>
          </a:p>
        </p:txBody>
      </p:sp>
      <p:sp>
        <p:nvSpPr>
          <p:cNvPr id="785" name="Google Shape;785;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7" name="Google Shape;797;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endParaRPr sz="1200"/>
          </a:p>
        </p:txBody>
      </p:sp>
      <p:sp>
        <p:nvSpPr>
          <p:cNvPr id="798" name="Google Shape;798;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4" name="Google Shape;804;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Technique developed by Dr. Frederic Mohs, a general surgeon, in which segments of tissue are excised and examined by a pathologist for cancer cells</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In this technique, the surgeon performing the procedure is also the pathologist reading the specimen slides (typically a dermatologist with Mohs surgery training and pathology training)</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Because the Mohs procedure is micrographically controlled, it provides precise removal of the cancerous tissue, while healthy tissue is spared</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Mohs surgery is reserved for the treatment of skin cancers in anatomic areas where tissue preservation is of utmost importance (ex: face, hands)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805" name="Google Shape;805;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1" name="Google Shape;811;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3d09126d96e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g3d09126d96e_1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This is beyond the scope of this talk, but here are a few examples of techniques used to reconstruct various eyelid defects.</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The choice of technique depends on the specific region, depth and extent of surgical excision. </a:t>
            </a:r>
            <a:endParaRPr sz="1200"/>
          </a:p>
        </p:txBody>
      </p:sp>
      <p:sp>
        <p:nvSpPr>
          <p:cNvPr id="818" name="Google Shape;818;g3d09126d96e_1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Glandular structures within the eyelid include sebaceous glands, sweat glands on the skin side, and accessory lacrimal glands on the conjunctival side.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Many of the eyelid lesions we encounter involve the sebaceous and sweat glands, so we’ll focus on those.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Sebaceous glands within the eyelid include the glands of Zeis (which empty into the eyelash follicles) and the meibomian glands within the tarsus. </a:t>
            </a:r>
            <a:r>
              <a:rPr lang="en-US"/>
              <a:t>Glands of Zeis produce oil that serves to stop the eyelashes from becoming brittle, so healthy eyelashes should have a mild sheen.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Interestingly, eyelid skin contains the greatest concentration of sebaceous glands in the body.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Sweat glands within the eyelid include eccrine sweat glands (sweat pores) and apocrine sweat glands (empty into eyelash follicles)</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159" name="Google Shape;159;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This is beyond the scope of this talk, but here are a few examples of techniques used to reconstruct various eyelid defects.</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The choice of technique depends on the specific region, depth and extent of surgical excision. </a:t>
            </a:r>
            <a:endParaRPr sz="1200"/>
          </a:p>
        </p:txBody>
      </p:sp>
      <p:sp>
        <p:nvSpPr>
          <p:cNvPr id="825" name="Google Shape;825;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3d09126d96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1" name="Google Shape;831;g3d09126d96e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This is beyond the scope of this talk, but here are a few examples of techniques used to reconstruct various eyelid defects.</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The choice of technique depends on the specific region, depth and extent of surgical excision. </a:t>
            </a:r>
            <a:endParaRPr sz="1200"/>
          </a:p>
        </p:txBody>
      </p:sp>
      <p:sp>
        <p:nvSpPr>
          <p:cNvPr id="832" name="Google Shape;832;g3d09126d96e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8" name="Google Shape;838;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6" name="Google Shape;846;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7" name="Google Shape;857;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7" name="Google Shape;867;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8" name="Google Shape;878;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Getting back to treatment options for BCCa, in addition to surgery, there are other, typically less preferred treatment options.</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lnSpc>
                <a:spcPct val="100000"/>
              </a:lnSpc>
              <a:spcBef>
                <a:spcPts val="0"/>
              </a:spcBef>
              <a:spcAft>
                <a:spcPts val="0"/>
              </a:spcAft>
              <a:buSzPts val="1400"/>
              <a:buNone/>
            </a:pPr>
            <a:endParaRPr/>
          </a:p>
        </p:txBody>
      </p:sp>
      <p:sp>
        <p:nvSpPr>
          <p:cNvPr id="887" name="Google Shape;887;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3" name="Google Shape;893;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9" name="Google Shape;899;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25"/>
          <p:cNvSpPr txBox="1">
            <a:spLocks noGrp="1"/>
          </p:cNvSpPr>
          <p:nvPr>
            <p:ph type="ctrTitle"/>
          </p:nvPr>
        </p:nvSpPr>
        <p:spPr>
          <a:xfrm>
            <a:off x="1429612" y="1013984"/>
            <a:ext cx="7714388" cy="3260635"/>
          </a:xfrm>
          <a:prstGeom prst="rect">
            <a:avLst/>
          </a:prstGeom>
          <a:noFill/>
          <a:ln>
            <a:noFill/>
          </a:ln>
        </p:spPr>
        <p:txBody>
          <a:bodyPr spcFirstLastPara="1" wrap="square" lIns="91425" tIns="45700" rIns="91425" bIns="45700" anchor="b" anchorCtr="0">
            <a:noAutofit/>
          </a:bodyPr>
          <a:lstStyle>
            <a:lvl1pPr lvl="0" algn="l">
              <a:lnSpc>
                <a:spcPct val="120000"/>
              </a:lnSpc>
              <a:spcBef>
                <a:spcPts val="0"/>
              </a:spcBef>
              <a:spcAft>
                <a:spcPts val="0"/>
              </a:spcAft>
              <a:buClr>
                <a:schemeClr val="lt1"/>
              </a:buClr>
              <a:buSzPts val="2800"/>
              <a:buFont typeface="Oswald"/>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25"/>
          <p:cNvSpPr txBox="1">
            <a:spLocks noGrp="1"/>
          </p:cNvSpPr>
          <p:nvPr>
            <p:ph type="subTitle" idx="1"/>
          </p:nvPr>
        </p:nvSpPr>
        <p:spPr>
          <a:xfrm>
            <a:off x="1429612" y="4848464"/>
            <a:ext cx="7714388" cy="1085849"/>
          </a:xfrm>
          <a:prstGeom prst="rect">
            <a:avLst/>
          </a:prstGeom>
          <a:noFill/>
          <a:ln>
            <a:noFill/>
          </a:ln>
        </p:spPr>
        <p:txBody>
          <a:bodyPr spcFirstLastPara="1" wrap="square" lIns="91425" tIns="45700" rIns="91425" bIns="45700" anchor="t" anchorCtr="0">
            <a:normAutofit/>
          </a:bodyPr>
          <a:lstStyle>
            <a:lvl1pPr lvl="0" algn="l">
              <a:lnSpc>
                <a:spcPct val="130000"/>
              </a:lnSpc>
              <a:spcBef>
                <a:spcPts val="1000"/>
              </a:spcBef>
              <a:spcAft>
                <a:spcPts val="0"/>
              </a:spcAft>
              <a:buClr>
                <a:schemeClr val="lt1"/>
              </a:buClr>
              <a:buSzPts val="1530"/>
              <a:buNone/>
              <a:defRPr sz="1800"/>
            </a:lvl1pPr>
            <a:lvl2pPr lvl="1" algn="ctr">
              <a:lnSpc>
                <a:spcPct val="130000"/>
              </a:lnSpc>
              <a:spcBef>
                <a:spcPts val="500"/>
              </a:spcBef>
              <a:spcAft>
                <a:spcPts val="0"/>
              </a:spcAft>
              <a:buClr>
                <a:schemeClr val="lt1"/>
              </a:buClr>
              <a:buSzPts val="1530"/>
              <a:buFont typeface="Oswald Light"/>
              <a:buNone/>
              <a:defRPr sz="1800"/>
            </a:lvl2pPr>
            <a:lvl3pPr lvl="2" algn="ctr">
              <a:lnSpc>
                <a:spcPct val="130000"/>
              </a:lnSpc>
              <a:spcBef>
                <a:spcPts val="500"/>
              </a:spcBef>
              <a:spcAft>
                <a:spcPts val="0"/>
              </a:spcAft>
              <a:buClr>
                <a:schemeClr val="lt1"/>
              </a:buClr>
              <a:buSzPts val="1530"/>
              <a:buNone/>
              <a:defRPr sz="1800"/>
            </a:lvl3pPr>
            <a:lvl4pPr lvl="3" algn="ctr">
              <a:lnSpc>
                <a:spcPct val="130000"/>
              </a:lnSpc>
              <a:spcBef>
                <a:spcPts val="500"/>
              </a:spcBef>
              <a:spcAft>
                <a:spcPts val="0"/>
              </a:spcAft>
              <a:buClr>
                <a:schemeClr val="lt1"/>
              </a:buClr>
              <a:buSzPts val="1360"/>
              <a:buFont typeface="Oswald Light"/>
              <a:buNone/>
              <a:defRPr sz="1600"/>
            </a:lvl4pPr>
            <a:lvl5pPr lvl="4" algn="ctr">
              <a:lnSpc>
                <a:spcPct val="130000"/>
              </a:lnSpc>
              <a:spcBef>
                <a:spcPts val="500"/>
              </a:spcBef>
              <a:spcAft>
                <a:spcPts val="0"/>
              </a:spcAft>
              <a:buClr>
                <a:schemeClr val="lt1"/>
              </a:buClr>
              <a:buSzPts val="136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8" name="Google Shape;18;p125"/>
          <p:cNvSpPr txBox="1">
            <a:spLocks noGrp="1"/>
          </p:cNvSpPr>
          <p:nvPr>
            <p:ph type="dt" idx="10"/>
          </p:nvPr>
        </p:nvSpPr>
        <p:spPr>
          <a:xfrm rot="5400000">
            <a:off x="10471087" y="4891318"/>
            <a:ext cx="267329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25"/>
          <p:cNvSpPr txBox="1">
            <a:spLocks noGrp="1"/>
          </p:cNvSpPr>
          <p:nvPr>
            <p:ph type="ftr" idx="11"/>
          </p:nvPr>
        </p:nvSpPr>
        <p:spPr>
          <a:xfrm rot="5400000">
            <a:off x="10473021" y="1609893"/>
            <a:ext cx="2669427"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25"/>
          <p:cNvSpPr txBox="1">
            <a:spLocks noGrp="1"/>
          </p:cNvSpPr>
          <p:nvPr>
            <p:ph type="sldNum" idx="12"/>
          </p:nvPr>
        </p:nvSpPr>
        <p:spPr>
          <a:xfrm>
            <a:off x="11492908" y="3219853"/>
            <a:ext cx="629653" cy="42983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9pPr>
          </a:lstStyle>
          <a:p>
            <a:pPr marL="0" lvl="0" indent="0" algn="ctr" rtl="0">
              <a:spcBef>
                <a:spcPts val="0"/>
              </a:spcBef>
              <a:spcAft>
                <a:spcPts val="0"/>
              </a:spcAft>
              <a:buNone/>
            </a:pPr>
            <a:fld id="{00000000-1234-1234-1234-123412341234}" type="slidenum">
              <a:rPr lang="en-US"/>
              <a:t>‹#›</a:t>
            </a:fld>
            <a:endParaRPr/>
          </a:p>
        </p:txBody>
      </p:sp>
      <p:cxnSp>
        <p:nvCxnSpPr>
          <p:cNvPr id="21" name="Google Shape;21;p125"/>
          <p:cNvCxnSpPr/>
          <p:nvPr/>
        </p:nvCxnSpPr>
        <p:spPr>
          <a:xfrm>
            <a:off x="1524000" y="4571506"/>
            <a:ext cx="971155" cy="0"/>
          </a:xfrm>
          <a:prstGeom prst="straightConnector1">
            <a:avLst/>
          </a:prstGeom>
          <a:noFill/>
          <a:ln w="31750" cap="flat" cmpd="sng">
            <a:solidFill>
              <a:schemeClr val="lt1"/>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7"/>
        <p:cNvGrpSpPr/>
        <p:nvPr/>
      </p:nvGrpSpPr>
      <p:grpSpPr>
        <a:xfrm>
          <a:off x="0" y="0"/>
          <a:ext cx="0" cy="0"/>
          <a:chOff x="0" y="0"/>
          <a:chExt cx="0" cy="0"/>
        </a:xfrm>
      </p:grpSpPr>
      <p:sp>
        <p:nvSpPr>
          <p:cNvPr id="78" name="Google Shape;78;p134"/>
          <p:cNvSpPr txBox="1">
            <a:spLocks noGrp="1"/>
          </p:cNvSpPr>
          <p:nvPr>
            <p:ph type="title"/>
          </p:nvPr>
        </p:nvSpPr>
        <p:spPr>
          <a:xfrm>
            <a:off x="1433543" y="1383126"/>
            <a:ext cx="3289886" cy="2045874"/>
          </a:xfrm>
          <a:prstGeom prst="rect">
            <a:avLst/>
          </a:prstGeom>
          <a:noFill/>
          <a:ln>
            <a:noFill/>
          </a:ln>
        </p:spPr>
        <p:txBody>
          <a:bodyPr spcFirstLastPara="1" wrap="square" lIns="91425" tIns="45700" rIns="91425" bIns="45700" anchor="b" anchorCtr="0">
            <a:noAutofit/>
          </a:bodyPr>
          <a:lstStyle>
            <a:lvl1pPr lvl="0" algn="r">
              <a:lnSpc>
                <a:spcPct val="120000"/>
              </a:lnSpc>
              <a:spcBef>
                <a:spcPts val="0"/>
              </a:spcBef>
              <a:spcAft>
                <a:spcPts val="0"/>
              </a:spcAft>
              <a:buClr>
                <a:schemeClr val="lt1"/>
              </a:buClr>
              <a:buSzPts val="2800"/>
              <a:buFont typeface="Oswald"/>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34"/>
          <p:cNvSpPr>
            <a:spLocks noGrp="1"/>
          </p:cNvSpPr>
          <p:nvPr>
            <p:ph type="pic" idx="2"/>
          </p:nvPr>
        </p:nvSpPr>
        <p:spPr>
          <a:xfrm>
            <a:off x="5334001" y="762000"/>
            <a:ext cx="5333999" cy="5334000"/>
          </a:xfrm>
          <a:prstGeom prst="rect">
            <a:avLst/>
          </a:prstGeom>
          <a:noFill/>
          <a:ln>
            <a:noFill/>
          </a:ln>
        </p:spPr>
      </p:sp>
      <p:sp>
        <p:nvSpPr>
          <p:cNvPr id="80" name="Google Shape;80;p134"/>
          <p:cNvSpPr txBox="1">
            <a:spLocks noGrp="1"/>
          </p:cNvSpPr>
          <p:nvPr>
            <p:ph type="body" idx="1"/>
          </p:nvPr>
        </p:nvSpPr>
        <p:spPr>
          <a:xfrm>
            <a:off x="1433544" y="3649682"/>
            <a:ext cx="3243292" cy="1684317"/>
          </a:xfrm>
          <a:prstGeom prst="rect">
            <a:avLst/>
          </a:prstGeom>
          <a:noFill/>
          <a:ln>
            <a:noFill/>
          </a:ln>
        </p:spPr>
        <p:txBody>
          <a:bodyPr spcFirstLastPara="1" wrap="square" lIns="91425" tIns="45700" rIns="91425" bIns="45700" anchor="t" anchorCtr="0">
            <a:normAutofit/>
          </a:bodyPr>
          <a:lstStyle>
            <a:lvl1pPr marL="457200" lvl="0" indent="-228600" algn="r">
              <a:lnSpc>
                <a:spcPct val="130000"/>
              </a:lnSpc>
              <a:spcBef>
                <a:spcPts val="1000"/>
              </a:spcBef>
              <a:spcAft>
                <a:spcPts val="0"/>
              </a:spcAft>
              <a:buClr>
                <a:schemeClr val="lt1"/>
              </a:buClr>
              <a:buSzPts val="1360"/>
              <a:buNone/>
              <a:defRPr sz="1600">
                <a:solidFill>
                  <a:schemeClr val="lt1"/>
                </a:solidFill>
              </a:defRPr>
            </a:lvl1pPr>
            <a:lvl2pPr marL="914400" lvl="1" indent="-228600" algn="l">
              <a:lnSpc>
                <a:spcPct val="130000"/>
              </a:lnSpc>
              <a:spcBef>
                <a:spcPts val="500"/>
              </a:spcBef>
              <a:spcAft>
                <a:spcPts val="0"/>
              </a:spcAft>
              <a:buClr>
                <a:schemeClr val="lt1"/>
              </a:buClr>
              <a:buSzPts val="1190"/>
              <a:buFont typeface="Oswald Light"/>
              <a:buNone/>
              <a:defRPr sz="1400"/>
            </a:lvl2pPr>
            <a:lvl3pPr marL="1371600" lvl="2" indent="-228600" algn="l">
              <a:lnSpc>
                <a:spcPct val="130000"/>
              </a:lnSpc>
              <a:spcBef>
                <a:spcPts val="500"/>
              </a:spcBef>
              <a:spcAft>
                <a:spcPts val="0"/>
              </a:spcAft>
              <a:buClr>
                <a:schemeClr val="lt1"/>
              </a:buClr>
              <a:buSzPts val="1020"/>
              <a:buNone/>
              <a:defRPr sz="1200"/>
            </a:lvl3pPr>
            <a:lvl4pPr marL="1828800" lvl="3" indent="-228600" algn="l">
              <a:lnSpc>
                <a:spcPct val="130000"/>
              </a:lnSpc>
              <a:spcBef>
                <a:spcPts val="500"/>
              </a:spcBef>
              <a:spcAft>
                <a:spcPts val="0"/>
              </a:spcAft>
              <a:buClr>
                <a:schemeClr val="lt1"/>
              </a:buClr>
              <a:buSzPts val="850"/>
              <a:buFont typeface="Oswald Light"/>
              <a:buNone/>
              <a:defRPr sz="1000"/>
            </a:lvl4pPr>
            <a:lvl5pPr marL="2286000" lvl="4" indent="-228600" algn="l">
              <a:lnSpc>
                <a:spcPct val="130000"/>
              </a:lnSpc>
              <a:spcBef>
                <a:spcPts val="500"/>
              </a:spcBef>
              <a:spcAft>
                <a:spcPts val="0"/>
              </a:spcAft>
              <a:buClr>
                <a:schemeClr val="lt1"/>
              </a:buClr>
              <a:buSzPts val="85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81" name="Google Shape;81;p134"/>
          <p:cNvSpPr txBox="1">
            <a:spLocks noGrp="1"/>
          </p:cNvSpPr>
          <p:nvPr>
            <p:ph type="dt" idx="10"/>
          </p:nvPr>
        </p:nvSpPr>
        <p:spPr>
          <a:xfrm rot="5400000">
            <a:off x="10471087" y="4891318"/>
            <a:ext cx="267329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34"/>
          <p:cNvSpPr txBox="1">
            <a:spLocks noGrp="1"/>
          </p:cNvSpPr>
          <p:nvPr>
            <p:ph type="ftr" idx="11"/>
          </p:nvPr>
        </p:nvSpPr>
        <p:spPr>
          <a:xfrm rot="5400000">
            <a:off x="10473021" y="1609893"/>
            <a:ext cx="2669427"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34"/>
          <p:cNvSpPr txBox="1">
            <a:spLocks noGrp="1"/>
          </p:cNvSpPr>
          <p:nvPr>
            <p:ph type="sldNum" idx="12"/>
          </p:nvPr>
        </p:nvSpPr>
        <p:spPr>
          <a:xfrm>
            <a:off x="11492908" y="3219853"/>
            <a:ext cx="629653" cy="42983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4"/>
        <p:cNvGrpSpPr/>
        <p:nvPr/>
      </p:nvGrpSpPr>
      <p:grpSpPr>
        <a:xfrm>
          <a:off x="0" y="0"/>
          <a:ext cx="0" cy="0"/>
          <a:chOff x="0" y="0"/>
          <a:chExt cx="0" cy="0"/>
        </a:xfrm>
      </p:grpSpPr>
      <p:sp>
        <p:nvSpPr>
          <p:cNvPr id="85" name="Google Shape;85;p135"/>
          <p:cNvSpPr txBox="1">
            <a:spLocks noGrp="1"/>
          </p:cNvSpPr>
          <p:nvPr>
            <p:ph type="title"/>
          </p:nvPr>
        </p:nvSpPr>
        <p:spPr>
          <a:xfrm>
            <a:off x="1429566" y="1041621"/>
            <a:ext cx="9238434" cy="861383"/>
          </a:xfrm>
          <a:prstGeom prst="rect">
            <a:avLst/>
          </a:prstGeom>
          <a:noFill/>
          <a:ln>
            <a:noFill/>
          </a:ln>
        </p:spPr>
        <p:txBody>
          <a:bodyPr spcFirstLastPara="1" wrap="square" lIns="91425" tIns="45700" rIns="91425" bIns="45700" anchor="b" anchorCtr="0">
            <a:noAutofit/>
          </a:bodyPr>
          <a:lstStyle>
            <a:lvl1pPr lvl="0" algn="l">
              <a:lnSpc>
                <a:spcPct val="120000"/>
              </a:lnSpc>
              <a:spcBef>
                <a:spcPts val="0"/>
              </a:spcBef>
              <a:spcAft>
                <a:spcPts val="0"/>
              </a:spcAft>
              <a:buClr>
                <a:schemeClr val="lt1"/>
              </a:buClr>
              <a:buSzPts val="2800"/>
              <a:buFont typeface="Oswald"/>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35"/>
          <p:cNvSpPr txBox="1">
            <a:spLocks noGrp="1"/>
          </p:cNvSpPr>
          <p:nvPr>
            <p:ph type="body" idx="1"/>
          </p:nvPr>
        </p:nvSpPr>
        <p:spPr>
          <a:xfrm rot="5400000">
            <a:off x="4115762" y="-456238"/>
            <a:ext cx="3866043" cy="9238434"/>
          </a:xfrm>
          <a:prstGeom prst="rect">
            <a:avLst/>
          </a:prstGeom>
          <a:noFill/>
          <a:ln>
            <a:noFill/>
          </a:ln>
        </p:spPr>
        <p:txBody>
          <a:bodyPr spcFirstLastPara="1" wrap="square" lIns="91425" tIns="45700" rIns="91425" bIns="45700" anchor="t" anchorCtr="0">
            <a:normAutofit/>
          </a:bodyPr>
          <a:lstStyle>
            <a:lvl1pPr marL="457200" lvl="0" indent="-325755" algn="l">
              <a:lnSpc>
                <a:spcPct val="130000"/>
              </a:lnSpc>
              <a:spcBef>
                <a:spcPts val="1000"/>
              </a:spcBef>
              <a:spcAft>
                <a:spcPts val="0"/>
              </a:spcAft>
              <a:buClr>
                <a:schemeClr val="lt1"/>
              </a:buClr>
              <a:buSzPts val="1530"/>
              <a:buChar char="•"/>
              <a:defRPr>
                <a:solidFill>
                  <a:schemeClr val="lt1"/>
                </a:solidFill>
              </a:defRPr>
            </a:lvl1pPr>
            <a:lvl2pPr marL="914400" lvl="1" indent="-228600" algn="l">
              <a:lnSpc>
                <a:spcPct val="130000"/>
              </a:lnSpc>
              <a:spcBef>
                <a:spcPts val="500"/>
              </a:spcBef>
              <a:spcAft>
                <a:spcPts val="0"/>
              </a:spcAft>
              <a:buClr>
                <a:schemeClr val="lt1"/>
              </a:buClr>
              <a:buSzPts val="1360"/>
              <a:buFont typeface="Oswald Light"/>
              <a:buNone/>
              <a:defRPr>
                <a:solidFill>
                  <a:schemeClr val="lt1"/>
                </a:solidFill>
              </a:defRPr>
            </a:lvl2pPr>
            <a:lvl3pPr marL="1371600" lvl="2" indent="-304164" algn="l">
              <a:lnSpc>
                <a:spcPct val="130000"/>
              </a:lnSpc>
              <a:spcBef>
                <a:spcPts val="500"/>
              </a:spcBef>
              <a:spcAft>
                <a:spcPts val="0"/>
              </a:spcAft>
              <a:buClr>
                <a:schemeClr val="lt1"/>
              </a:buClr>
              <a:buSzPts val="1190"/>
              <a:buChar char="•"/>
              <a:defRPr>
                <a:solidFill>
                  <a:schemeClr val="lt1"/>
                </a:solidFill>
              </a:defRPr>
            </a:lvl3pPr>
            <a:lvl4pPr marL="1828800" lvl="3" indent="-228600" algn="l">
              <a:lnSpc>
                <a:spcPct val="130000"/>
              </a:lnSpc>
              <a:spcBef>
                <a:spcPts val="500"/>
              </a:spcBef>
              <a:spcAft>
                <a:spcPts val="0"/>
              </a:spcAft>
              <a:buClr>
                <a:schemeClr val="lt1"/>
              </a:buClr>
              <a:buSzPts val="1020"/>
              <a:buFont typeface="Oswald Light"/>
              <a:buNone/>
              <a:defRPr>
                <a:solidFill>
                  <a:schemeClr val="lt1"/>
                </a:solidFill>
              </a:defRPr>
            </a:lvl4pPr>
            <a:lvl5pPr marL="2286000" lvl="4" indent="-293370" algn="l">
              <a:lnSpc>
                <a:spcPct val="130000"/>
              </a:lnSpc>
              <a:spcBef>
                <a:spcPts val="500"/>
              </a:spcBef>
              <a:spcAft>
                <a:spcPts val="0"/>
              </a:spcAft>
              <a:buClr>
                <a:schemeClr val="lt1"/>
              </a:buClr>
              <a:buSzPts val="1020"/>
              <a:buChar char="•"/>
              <a:defRPr>
                <a:solidFill>
                  <a:schemeClr val="lt1"/>
                </a:solidFill>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87" name="Google Shape;87;p135"/>
          <p:cNvSpPr txBox="1">
            <a:spLocks noGrp="1"/>
          </p:cNvSpPr>
          <p:nvPr>
            <p:ph type="dt" idx="10"/>
          </p:nvPr>
        </p:nvSpPr>
        <p:spPr>
          <a:xfrm rot="5400000">
            <a:off x="10471087" y="4891318"/>
            <a:ext cx="267329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35"/>
          <p:cNvSpPr txBox="1">
            <a:spLocks noGrp="1"/>
          </p:cNvSpPr>
          <p:nvPr>
            <p:ph type="ftr" idx="11"/>
          </p:nvPr>
        </p:nvSpPr>
        <p:spPr>
          <a:xfrm rot="5400000">
            <a:off x="10473021" y="1609893"/>
            <a:ext cx="2669427"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35"/>
          <p:cNvSpPr txBox="1">
            <a:spLocks noGrp="1"/>
          </p:cNvSpPr>
          <p:nvPr>
            <p:ph type="sldNum" idx="12"/>
          </p:nvPr>
        </p:nvSpPr>
        <p:spPr>
          <a:xfrm>
            <a:off x="11492908" y="3219853"/>
            <a:ext cx="629653" cy="42983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0"/>
        <p:cNvGrpSpPr/>
        <p:nvPr/>
      </p:nvGrpSpPr>
      <p:grpSpPr>
        <a:xfrm>
          <a:off x="0" y="0"/>
          <a:ext cx="0" cy="0"/>
          <a:chOff x="0" y="0"/>
          <a:chExt cx="0" cy="0"/>
        </a:xfrm>
      </p:grpSpPr>
      <p:sp>
        <p:nvSpPr>
          <p:cNvPr id="91" name="Google Shape;91;p136"/>
          <p:cNvSpPr txBox="1">
            <a:spLocks noGrp="1"/>
          </p:cNvSpPr>
          <p:nvPr>
            <p:ph type="title"/>
          </p:nvPr>
        </p:nvSpPr>
        <p:spPr>
          <a:xfrm rot="5400000">
            <a:off x="7709080" y="2902619"/>
            <a:ext cx="4628301" cy="1758461"/>
          </a:xfrm>
          <a:prstGeom prst="rect">
            <a:avLst/>
          </a:prstGeom>
          <a:noFill/>
          <a:ln>
            <a:noFill/>
          </a:ln>
        </p:spPr>
        <p:txBody>
          <a:bodyPr spcFirstLastPara="1" wrap="square" lIns="91425" tIns="45700" rIns="91425" bIns="45700" anchor="b" anchorCtr="0">
            <a:noAutofit/>
          </a:bodyPr>
          <a:lstStyle>
            <a:lvl1pPr lvl="0" algn="l">
              <a:lnSpc>
                <a:spcPct val="120000"/>
              </a:lnSpc>
              <a:spcBef>
                <a:spcPts val="0"/>
              </a:spcBef>
              <a:spcAft>
                <a:spcPts val="0"/>
              </a:spcAft>
              <a:buClr>
                <a:schemeClr val="lt1"/>
              </a:buClr>
              <a:buSzPts val="2800"/>
              <a:buFont typeface="Oswald"/>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36"/>
          <p:cNvSpPr txBox="1">
            <a:spLocks noGrp="1"/>
          </p:cNvSpPr>
          <p:nvPr>
            <p:ph type="body" idx="1"/>
          </p:nvPr>
        </p:nvSpPr>
        <p:spPr>
          <a:xfrm rot="5400000">
            <a:off x="2787851" y="-137840"/>
            <a:ext cx="4628301" cy="7839379"/>
          </a:xfrm>
          <a:prstGeom prst="rect">
            <a:avLst/>
          </a:prstGeom>
          <a:noFill/>
          <a:ln>
            <a:noFill/>
          </a:ln>
        </p:spPr>
        <p:txBody>
          <a:bodyPr spcFirstLastPara="1" wrap="square" lIns="91425" tIns="45700" rIns="91425" bIns="45700" anchor="t" anchorCtr="0">
            <a:normAutofit/>
          </a:bodyPr>
          <a:lstStyle>
            <a:lvl1pPr marL="457200" lvl="0" indent="-325755" algn="l">
              <a:lnSpc>
                <a:spcPct val="130000"/>
              </a:lnSpc>
              <a:spcBef>
                <a:spcPts val="1000"/>
              </a:spcBef>
              <a:spcAft>
                <a:spcPts val="0"/>
              </a:spcAft>
              <a:buClr>
                <a:schemeClr val="lt1"/>
              </a:buClr>
              <a:buSzPts val="1530"/>
              <a:buChar char="•"/>
              <a:defRPr>
                <a:solidFill>
                  <a:schemeClr val="lt1"/>
                </a:solidFill>
              </a:defRPr>
            </a:lvl1pPr>
            <a:lvl2pPr marL="914400" lvl="1" indent="-228600" algn="l">
              <a:lnSpc>
                <a:spcPct val="130000"/>
              </a:lnSpc>
              <a:spcBef>
                <a:spcPts val="500"/>
              </a:spcBef>
              <a:spcAft>
                <a:spcPts val="0"/>
              </a:spcAft>
              <a:buClr>
                <a:schemeClr val="lt1"/>
              </a:buClr>
              <a:buSzPts val="1360"/>
              <a:buFont typeface="Oswald Light"/>
              <a:buNone/>
              <a:defRPr>
                <a:solidFill>
                  <a:schemeClr val="lt1"/>
                </a:solidFill>
              </a:defRPr>
            </a:lvl2pPr>
            <a:lvl3pPr marL="1371600" lvl="2" indent="-304164" algn="l">
              <a:lnSpc>
                <a:spcPct val="130000"/>
              </a:lnSpc>
              <a:spcBef>
                <a:spcPts val="500"/>
              </a:spcBef>
              <a:spcAft>
                <a:spcPts val="0"/>
              </a:spcAft>
              <a:buClr>
                <a:schemeClr val="lt1"/>
              </a:buClr>
              <a:buSzPts val="1190"/>
              <a:buChar char="•"/>
              <a:defRPr>
                <a:solidFill>
                  <a:schemeClr val="lt1"/>
                </a:solidFill>
              </a:defRPr>
            </a:lvl3pPr>
            <a:lvl4pPr marL="1828800" lvl="3" indent="-228600" algn="l">
              <a:lnSpc>
                <a:spcPct val="130000"/>
              </a:lnSpc>
              <a:spcBef>
                <a:spcPts val="500"/>
              </a:spcBef>
              <a:spcAft>
                <a:spcPts val="0"/>
              </a:spcAft>
              <a:buClr>
                <a:schemeClr val="lt1"/>
              </a:buClr>
              <a:buSzPts val="1020"/>
              <a:buFont typeface="Oswald Light"/>
              <a:buNone/>
              <a:defRPr>
                <a:solidFill>
                  <a:schemeClr val="lt1"/>
                </a:solidFill>
              </a:defRPr>
            </a:lvl4pPr>
            <a:lvl5pPr marL="2286000" lvl="4" indent="-293370" algn="l">
              <a:lnSpc>
                <a:spcPct val="130000"/>
              </a:lnSpc>
              <a:spcBef>
                <a:spcPts val="500"/>
              </a:spcBef>
              <a:spcAft>
                <a:spcPts val="0"/>
              </a:spcAft>
              <a:buClr>
                <a:schemeClr val="lt1"/>
              </a:buClr>
              <a:buSzPts val="1020"/>
              <a:buChar char="•"/>
              <a:defRPr>
                <a:solidFill>
                  <a:schemeClr val="lt1"/>
                </a:solidFill>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3" name="Google Shape;93;p136"/>
          <p:cNvSpPr txBox="1">
            <a:spLocks noGrp="1"/>
          </p:cNvSpPr>
          <p:nvPr>
            <p:ph type="dt" idx="10"/>
          </p:nvPr>
        </p:nvSpPr>
        <p:spPr>
          <a:xfrm rot="5400000">
            <a:off x="10471087" y="4891318"/>
            <a:ext cx="267329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36"/>
          <p:cNvSpPr txBox="1">
            <a:spLocks noGrp="1"/>
          </p:cNvSpPr>
          <p:nvPr>
            <p:ph type="ftr" idx="11"/>
          </p:nvPr>
        </p:nvSpPr>
        <p:spPr>
          <a:xfrm rot="5400000">
            <a:off x="10473021" y="1609893"/>
            <a:ext cx="2669427"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36"/>
          <p:cNvSpPr txBox="1">
            <a:spLocks noGrp="1"/>
          </p:cNvSpPr>
          <p:nvPr>
            <p:ph type="sldNum" idx="12"/>
          </p:nvPr>
        </p:nvSpPr>
        <p:spPr>
          <a:xfrm>
            <a:off x="11492908" y="3219853"/>
            <a:ext cx="629653" cy="42983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2"/>
        <p:cNvGrpSpPr/>
        <p:nvPr/>
      </p:nvGrpSpPr>
      <p:grpSpPr>
        <a:xfrm>
          <a:off x="0" y="0"/>
          <a:ext cx="0" cy="0"/>
          <a:chOff x="0" y="0"/>
          <a:chExt cx="0" cy="0"/>
        </a:xfrm>
      </p:grpSpPr>
      <p:sp>
        <p:nvSpPr>
          <p:cNvPr id="23" name="Google Shape;23;p126"/>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lvl1pPr lvl="0" algn="l">
              <a:lnSpc>
                <a:spcPct val="120000"/>
              </a:lnSpc>
              <a:spcBef>
                <a:spcPts val="0"/>
              </a:spcBef>
              <a:spcAft>
                <a:spcPts val="0"/>
              </a:spcAft>
              <a:buClr>
                <a:schemeClr val="lt1"/>
              </a:buClr>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24" name="Google Shape;24;p126"/>
          <p:cNvSpPr txBox="1">
            <a:spLocks noGrp="1"/>
          </p:cNvSpPr>
          <p:nvPr>
            <p:ph type="dt" idx="10"/>
          </p:nvPr>
        </p:nvSpPr>
        <p:spPr>
          <a:xfrm rot="5400000">
            <a:off x="10471087" y="4891318"/>
            <a:ext cx="267329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26"/>
          <p:cNvSpPr txBox="1">
            <a:spLocks noGrp="1"/>
          </p:cNvSpPr>
          <p:nvPr>
            <p:ph type="ftr" idx="11"/>
          </p:nvPr>
        </p:nvSpPr>
        <p:spPr>
          <a:xfrm rot="5400000">
            <a:off x="10473021" y="1609893"/>
            <a:ext cx="2669427"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26"/>
          <p:cNvSpPr txBox="1">
            <a:spLocks noGrp="1"/>
          </p:cNvSpPr>
          <p:nvPr>
            <p:ph type="sldNum" idx="12"/>
          </p:nvPr>
        </p:nvSpPr>
        <p:spPr>
          <a:xfrm>
            <a:off x="11492908" y="3219853"/>
            <a:ext cx="629653" cy="42983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9pPr>
          </a:lstStyle>
          <a:p>
            <a:pPr marL="0" lvl="0" indent="0" algn="ctr" rtl="0">
              <a:spcBef>
                <a:spcPts val="0"/>
              </a:spcBef>
              <a:spcAft>
                <a:spcPts val="0"/>
              </a:spcAft>
              <a:buNone/>
            </a:pPr>
            <a:fld id="{00000000-1234-1234-1234-123412341234}" type="slidenum">
              <a:rPr lang="en-US"/>
              <a:t>‹#›</a:t>
            </a:fld>
            <a:endParaRPr/>
          </a:p>
        </p:txBody>
      </p:sp>
      <p:sp>
        <p:nvSpPr>
          <p:cNvPr id="27" name="Google Shape;27;p126"/>
          <p:cNvSpPr txBox="1">
            <a:spLocks noGrp="1"/>
          </p:cNvSpPr>
          <p:nvPr>
            <p:ph type="body" idx="1"/>
          </p:nvPr>
        </p:nvSpPr>
        <p:spPr>
          <a:xfrm>
            <a:off x="812800" y="1600200"/>
            <a:ext cx="10566400" cy="4114800"/>
          </a:xfrm>
          <a:prstGeom prst="rect">
            <a:avLst/>
          </a:prstGeom>
          <a:noFill/>
          <a:ln>
            <a:noFill/>
          </a:ln>
        </p:spPr>
        <p:txBody>
          <a:bodyPr spcFirstLastPara="1" wrap="square" lIns="91425" tIns="45700" rIns="91425" bIns="45700" anchor="t" anchorCtr="0">
            <a:normAutofit/>
          </a:bodyPr>
          <a:lstStyle>
            <a:lvl1pPr marL="457200" lvl="0" indent="-381000" algn="l">
              <a:lnSpc>
                <a:spcPct val="115000"/>
              </a:lnSpc>
              <a:spcBef>
                <a:spcPts val="1000"/>
              </a:spcBef>
              <a:spcAft>
                <a:spcPts val="0"/>
              </a:spcAft>
              <a:buClr>
                <a:schemeClr val="lt1"/>
              </a:buClr>
              <a:buSzPts val="2400"/>
              <a:buFont typeface="Barlow"/>
              <a:buChar char="•"/>
              <a:defRPr sz="2400">
                <a:latin typeface="Barlow"/>
                <a:ea typeface="Barlow"/>
                <a:cs typeface="Barlow"/>
                <a:sym typeface="Barlow"/>
              </a:defRPr>
            </a:lvl1pPr>
            <a:lvl2pPr marL="914400" lvl="1" indent="-228600" algn="l">
              <a:lnSpc>
                <a:spcPct val="115000"/>
              </a:lnSpc>
              <a:spcBef>
                <a:spcPts val="1500"/>
              </a:spcBef>
              <a:spcAft>
                <a:spcPts val="0"/>
              </a:spcAft>
              <a:buClr>
                <a:schemeClr val="lt1"/>
              </a:buClr>
              <a:buSzPts val="2400"/>
              <a:buFont typeface="Barlow"/>
              <a:buNone/>
              <a:defRPr sz="2400" b="0">
                <a:latin typeface="Barlow"/>
                <a:ea typeface="Barlow"/>
                <a:cs typeface="Barlow"/>
                <a:sym typeface="Barlow"/>
              </a:defRPr>
            </a:lvl2pPr>
            <a:lvl3pPr marL="1371600" lvl="2" indent="-381000" algn="l">
              <a:lnSpc>
                <a:spcPct val="115000"/>
              </a:lnSpc>
              <a:spcBef>
                <a:spcPts val="1500"/>
              </a:spcBef>
              <a:spcAft>
                <a:spcPts val="0"/>
              </a:spcAft>
              <a:buClr>
                <a:schemeClr val="lt1"/>
              </a:buClr>
              <a:buSzPts val="2400"/>
              <a:buFont typeface="Barlow"/>
              <a:buChar char="•"/>
              <a:defRPr sz="2400">
                <a:latin typeface="Barlow"/>
                <a:ea typeface="Barlow"/>
                <a:cs typeface="Barlow"/>
                <a:sym typeface="Barlow"/>
              </a:defRPr>
            </a:lvl3pPr>
            <a:lvl4pPr marL="1828800" lvl="3" indent="-228600" algn="l">
              <a:lnSpc>
                <a:spcPct val="115000"/>
              </a:lnSpc>
              <a:spcBef>
                <a:spcPts val="1500"/>
              </a:spcBef>
              <a:spcAft>
                <a:spcPts val="0"/>
              </a:spcAft>
              <a:buClr>
                <a:schemeClr val="lt1"/>
              </a:buClr>
              <a:buSzPts val="2400"/>
              <a:buFont typeface="Barlow"/>
              <a:buNone/>
              <a:defRPr sz="2400" b="0">
                <a:latin typeface="Barlow"/>
                <a:ea typeface="Barlow"/>
                <a:cs typeface="Barlow"/>
                <a:sym typeface="Barlow"/>
              </a:defRPr>
            </a:lvl4pPr>
            <a:lvl5pPr marL="2286000" lvl="4" indent="-381000" algn="l">
              <a:lnSpc>
                <a:spcPct val="115000"/>
              </a:lnSpc>
              <a:spcBef>
                <a:spcPts val="1500"/>
              </a:spcBef>
              <a:spcAft>
                <a:spcPts val="0"/>
              </a:spcAft>
              <a:buClr>
                <a:schemeClr val="lt1"/>
              </a:buClr>
              <a:buSzPts val="2400"/>
              <a:buFont typeface="Barlow"/>
              <a:buChar char="•"/>
              <a:defRPr sz="2400">
                <a:latin typeface="Barlow"/>
                <a:ea typeface="Barlow"/>
                <a:cs typeface="Barlow"/>
                <a:sym typeface="Barlow"/>
              </a:defRPr>
            </a:lvl5pPr>
            <a:lvl6pPr marL="2743200" lvl="5" indent="-381000" algn="l">
              <a:lnSpc>
                <a:spcPct val="115000"/>
              </a:lnSpc>
              <a:spcBef>
                <a:spcPts val="1500"/>
              </a:spcBef>
              <a:spcAft>
                <a:spcPts val="0"/>
              </a:spcAft>
              <a:buClr>
                <a:schemeClr val="lt1"/>
              </a:buClr>
              <a:buSzPts val="2400"/>
              <a:buFont typeface="Barlow"/>
              <a:buChar char="•"/>
              <a:defRPr sz="2400">
                <a:latin typeface="Barlow"/>
                <a:ea typeface="Barlow"/>
                <a:cs typeface="Barlow"/>
                <a:sym typeface="Barlow"/>
              </a:defRPr>
            </a:lvl6pPr>
            <a:lvl7pPr marL="3200400" lvl="6" indent="-381000" algn="l">
              <a:lnSpc>
                <a:spcPct val="115000"/>
              </a:lnSpc>
              <a:spcBef>
                <a:spcPts val="1500"/>
              </a:spcBef>
              <a:spcAft>
                <a:spcPts val="0"/>
              </a:spcAft>
              <a:buClr>
                <a:schemeClr val="lt1"/>
              </a:buClr>
              <a:buSzPts val="2400"/>
              <a:buFont typeface="Barlow"/>
              <a:buChar char="•"/>
              <a:defRPr sz="2400">
                <a:latin typeface="Barlow"/>
                <a:ea typeface="Barlow"/>
                <a:cs typeface="Barlow"/>
                <a:sym typeface="Barlow"/>
              </a:defRPr>
            </a:lvl7pPr>
            <a:lvl8pPr marL="3657600" lvl="7" indent="-381000" algn="l">
              <a:lnSpc>
                <a:spcPct val="115000"/>
              </a:lnSpc>
              <a:spcBef>
                <a:spcPts val="1500"/>
              </a:spcBef>
              <a:spcAft>
                <a:spcPts val="0"/>
              </a:spcAft>
              <a:buClr>
                <a:schemeClr val="lt1"/>
              </a:buClr>
              <a:buSzPts val="2400"/>
              <a:buFont typeface="Barlow"/>
              <a:buChar char="•"/>
              <a:defRPr sz="2400">
                <a:latin typeface="Barlow"/>
                <a:ea typeface="Barlow"/>
                <a:cs typeface="Barlow"/>
                <a:sym typeface="Barlow"/>
              </a:defRPr>
            </a:lvl8pPr>
            <a:lvl9pPr marL="4114800" lvl="8" indent="-381000" algn="l">
              <a:lnSpc>
                <a:spcPct val="115000"/>
              </a:lnSpc>
              <a:spcBef>
                <a:spcPts val="1500"/>
              </a:spcBef>
              <a:spcAft>
                <a:spcPts val="1500"/>
              </a:spcAft>
              <a:buClr>
                <a:schemeClr val="lt1"/>
              </a:buClr>
              <a:buSzPts val="2400"/>
              <a:buFont typeface="Barlow"/>
              <a:buChar char="•"/>
              <a:defRPr sz="2400">
                <a:latin typeface="Barlow"/>
                <a:ea typeface="Barlow"/>
                <a:cs typeface="Barlow"/>
                <a:sym typeface="Barlow"/>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8"/>
        <p:cNvGrpSpPr/>
        <p:nvPr/>
      </p:nvGrpSpPr>
      <p:grpSpPr>
        <a:xfrm>
          <a:off x="0" y="0"/>
          <a:ext cx="0" cy="0"/>
          <a:chOff x="0" y="0"/>
          <a:chExt cx="0" cy="0"/>
        </a:xfrm>
      </p:grpSpPr>
      <p:sp>
        <p:nvSpPr>
          <p:cNvPr id="29" name="Google Shape;29;p127"/>
          <p:cNvSpPr txBox="1">
            <a:spLocks noGrp="1"/>
          </p:cNvSpPr>
          <p:nvPr>
            <p:ph type="title"/>
          </p:nvPr>
        </p:nvSpPr>
        <p:spPr>
          <a:xfrm>
            <a:off x="1429566" y="1045445"/>
            <a:ext cx="9238434" cy="857559"/>
          </a:xfrm>
          <a:prstGeom prst="rect">
            <a:avLst/>
          </a:prstGeom>
          <a:noFill/>
          <a:ln>
            <a:noFill/>
          </a:ln>
        </p:spPr>
        <p:txBody>
          <a:bodyPr spcFirstLastPara="1" wrap="square" lIns="91425" tIns="45700" rIns="91425" bIns="45700" anchor="b" anchorCtr="0">
            <a:noAutofit/>
          </a:bodyPr>
          <a:lstStyle>
            <a:lvl1pPr lvl="0" algn="l">
              <a:lnSpc>
                <a:spcPct val="120000"/>
              </a:lnSpc>
              <a:spcBef>
                <a:spcPts val="0"/>
              </a:spcBef>
              <a:spcAft>
                <a:spcPts val="0"/>
              </a:spcAft>
              <a:buClr>
                <a:schemeClr val="lt1"/>
              </a:buClr>
              <a:buSzPts val="2800"/>
              <a:buFont typeface="Oswald"/>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27"/>
          <p:cNvSpPr txBox="1">
            <a:spLocks noGrp="1"/>
          </p:cNvSpPr>
          <p:nvPr>
            <p:ph type="body" idx="1"/>
          </p:nvPr>
        </p:nvSpPr>
        <p:spPr>
          <a:xfrm>
            <a:off x="1429566" y="2286000"/>
            <a:ext cx="9238434" cy="3810000"/>
          </a:xfrm>
          <a:prstGeom prst="rect">
            <a:avLst/>
          </a:prstGeom>
          <a:noFill/>
          <a:ln>
            <a:noFill/>
          </a:ln>
        </p:spPr>
        <p:txBody>
          <a:bodyPr spcFirstLastPara="1" wrap="square" lIns="91425" tIns="45700" rIns="91425" bIns="45700" anchor="t" anchorCtr="0">
            <a:normAutofit/>
          </a:bodyPr>
          <a:lstStyle>
            <a:lvl1pPr marL="457200" lvl="0" indent="-325755" algn="l">
              <a:lnSpc>
                <a:spcPct val="130000"/>
              </a:lnSpc>
              <a:spcBef>
                <a:spcPts val="1000"/>
              </a:spcBef>
              <a:spcAft>
                <a:spcPts val="0"/>
              </a:spcAft>
              <a:buClr>
                <a:schemeClr val="lt1"/>
              </a:buClr>
              <a:buSzPts val="1530"/>
              <a:buChar char="•"/>
              <a:defRPr>
                <a:solidFill>
                  <a:schemeClr val="lt1"/>
                </a:solidFill>
              </a:defRPr>
            </a:lvl1pPr>
            <a:lvl2pPr marL="914400" lvl="1" indent="-228600" algn="l">
              <a:lnSpc>
                <a:spcPct val="130000"/>
              </a:lnSpc>
              <a:spcBef>
                <a:spcPts val="500"/>
              </a:spcBef>
              <a:spcAft>
                <a:spcPts val="0"/>
              </a:spcAft>
              <a:buClr>
                <a:schemeClr val="lt1"/>
              </a:buClr>
              <a:buSzPts val="1360"/>
              <a:buFont typeface="Oswald Light"/>
              <a:buNone/>
              <a:defRPr>
                <a:solidFill>
                  <a:schemeClr val="lt1"/>
                </a:solidFill>
              </a:defRPr>
            </a:lvl2pPr>
            <a:lvl3pPr marL="1371600" lvl="2" indent="-304164" algn="l">
              <a:lnSpc>
                <a:spcPct val="130000"/>
              </a:lnSpc>
              <a:spcBef>
                <a:spcPts val="500"/>
              </a:spcBef>
              <a:spcAft>
                <a:spcPts val="0"/>
              </a:spcAft>
              <a:buClr>
                <a:schemeClr val="lt1"/>
              </a:buClr>
              <a:buSzPts val="1190"/>
              <a:buChar char="•"/>
              <a:defRPr>
                <a:solidFill>
                  <a:schemeClr val="lt1"/>
                </a:solidFill>
              </a:defRPr>
            </a:lvl3pPr>
            <a:lvl4pPr marL="1828800" lvl="3" indent="-228600" algn="l">
              <a:lnSpc>
                <a:spcPct val="130000"/>
              </a:lnSpc>
              <a:spcBef>
                <a:spcPts val="500"/>
              </a:spcBef>
              <a:spcAft>
                <a:spcPts val="0"/>
              </a:spcAft>
              <a:buClr>
                <a:schemeClr val="lt1"/>
              </a:buClr>
              <a:buSzPts val="1020"/>
              <a:buFont typeface="Oswald Light"/>
              <a:buNone/>
              <a:defRPr>
                <a:solidFill>
                  <a:schemeClr val="lt1"/>
                </a:solidFill>
              </a:defRPr>
            </a:lvl4pPr>
            <a:lvl5pPr marL="2286000" lvl="4" indent="-293370" algn="l">
              <a:lnSpc>
                <a:spcPct val="130000"/>
              </a:lnSpc>
              <a:spcBef>
                <a:spcPts val="500"/>
              </a:spcBef>
              <a:spcAft>
                <a:spcPts val="0"/>
              </a:spcAft>
              <a:buClr>
                <a:schemeClr val="lt1"/>
              </a:buClr>
              <a:buSzPts val="1020"/>
              <a:buChar char="•"/>
              <a:defRPr>
                <a:solidFill>
                  <a:schemeClr val="lt1"/>
                </a:solidFill>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1" name="Google Shape;31;p127"/>
          <p:cNvSpPr txBox="1">
            <a:spLocks noGrp="1"/>
          </p:cNvSpPr>
          <p:nvPr>
            <p:ph type="dt" idx="10"/>
          </p:nvPr>
        </p:nvSpPr>
        <p:spPr>
          <a:xfrm rot="5400000">
            <a:off x="10471087" y="4891318"/>
            <a:ext cx="267329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27"/>
          <p:cNvSpPr txBox="1">
            <a:spLocks noGrp="1"/>
          </p:cNvSpPr>
          <p:nvPr>
            <p:ph type="ftr" idx="11"/>
          </p:nvPr>
        </p:nvSpPr>
        <p:spPr>
          <a:xfrm rot="5400000">
            <a:off x="10473021" y="1609893"/>
            <a:ext cx="2669427"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27"/>
          <p:cNvSpPr txBox="1">
            <a:spLocks noGrp="1"/>
          </p:cNvSpPr>
          <p:nvPr>
            <p:ph type="sldNum" idx="12"/>
          </p:nvPr>
        </p:nvSpPr>
        <p:spPr>
          <a:xfrm>
            <a:off x="11492908" y="3219853"/>
            <a:ext cx="629653" cy="42983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128"/>
          <p:cNvSpPr/>
          <p:nvPr/>
        </p:nvSpPr>
        <p:spPr>
          <a:xfrm>
            <a:off x="0" y="0"/>
            <a:ext cx="12192000" cy="6858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128"/>
          <p:cNvSpPr txBox="1">
            <a:spLocks noGrp="1"/>
          </p:cNvSpPr>
          <p:nvPr>
            <p:ph type="title"/>
          </p:nvPr>
        </p:nvSpPr>
        <p:spPr>
          <a:xfrm>
            <a:off x="1421745" y="1287554"/>
            <a:ext cx="8284963" cy="3113064"/>
          </a:xfrm>
          <a:prstGeom prst="rect">
            <a:avLst/>
          </a:prstGeom>
          <a:noFill/>
          <a:ln>
            <a:noFill/>
          </a:ln>
        </p:spPr>
        <p:txBody>
          <a:bodyPr spcFirstLastPara="1" wrap="square" lIns="91425" tIns="45700" rIns="91425" bIns="45700" anchor="t" anchorCtr="0">
            <a:noAutofit/>
          </a:bodyPr>
          <a:lstStyle>
            <a:lvl1pPr lvl="0" algn="l">
              <a:lnSpc>
                <a:spcPct val="120000"/>
              </a:lnSpc>
              <a:spcBef>
                <a:spcPts val="0"/>
              </a:spcBef>
              <a:spcAft>
                <a:spcPts val="0"/>
              </a:spcAft>
              <a:buClr>
                <a:schemeClr val="lt1"/>
              </a:buClr>
              <a:buSzPts val="4400"/>
              <a:buFont typeface="Oswald"/>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28"/>
          <p:cNvSpPr txBox="1">
            <a:spLocks noGrp="1"/>
          </p:cNvSpPr>
          <p:nvPr>
            <p:ph type="body" idx="1"/>
          </p:nvPr>
        </p:nvSpPr>
        <p:spPr>
          <a:xfrm>
            <a:off x="1421744" y="4619707"/>
            <a:ext cx="7722256" cy="1476293"/>
          </a:xfrm>
          <a:prstGeom prst="rect">
            <a:avLst/>
          </a:prstGeom>
          <a:noFill/>
          <a:ln>
            <a:noFill/>
          </a:ln>
        </p:spPr>
        <p:txBody>
          <a:bodyPr spcFirstLastPara="1" wrap="square" lIns="91425" tIns="45700" rIns="91425" bIns="45700" anchor="b" anchorCtr="0">
            <a:normAutofit/>
          </a:bodyPr>
          <a:lstStyle>
            <a:lvl1pPr marL="457200" lvl="0" indent="-228600" algn="l">
              <a:lnSpc>
                <a:spcPct val="130000"/>
              </a:lnSpc>
              <a:spcBef>
                <a:spcPts val="1000"/>
              </a:spcBef>
              <a:spcAft>
                <a:spcPts val="0"/>
              </a:spcAft>
              <a:buClr>
                <a:schemeClr val="lt1"/>
              </a:buClr>
              <a:buSzPts val="1530"/>
              <a:buNone/>
              <a:defRPr sz="1800">
                <a:solidFill>
                  <a:schemeClr val="lt1"/>
                </a:solidFill>
              </a:defRPr>
            </a:lvl1pPr>
            <a:lvl2pPr marL="914400" lvl="1" indent="-228600" algn="l">
              <a:lnSpc>
                <a:spcPct val="130000"/>
              </a:lnSpc>
              <a:spcBef>
                <a:spcPts val="500"/>
              </a:spcBef>
              <a:spcAft>
                <a:spcPts val="0"/>
              </a:spcAft>
              <a:buClr>
                <a:schemeClr val="lt1"/>
              </a:buClr>
              <a:buSzPts val="1530"/>
              <a:buFont typeface="Oswald Light"/>
              <a:buNone/>
              <a:defRPr sz="1800">
                <a:solidFill>
                  <a:schemeClr val="lt1"/>
                </a:solidFill>
              </a:defRPr>
            </a:lvl2pPr>
            <a:lvl3pPr marL="1371600" lvl="2" indent="-228600" algn="l">
              <a:lnSpc>
                <a:spcPct val="130000"/>
              </a:lnSpc>
              <a:spcBef>
                <a:spcPts val="500"/>
              </a:spcBef>
              <a:spcAft>
                <a:spcPts val="0"/>
              </a:spcAft>
              <a:buClr>
                <a:schemeClr val="lt1"/>
              </a:buClr>
              <a:buSzPts val="1530"/>
              <a:buNone/>
              <a:defRPr sz="1800">
                <a:solidFill>
                  <a:schemeClr val="lt1"/>
                </a:solidFill>
              </a:defRPr>
            </a:lvl3pPr>
            <a:lvl4pPr marL="1828800" lvl="3" indent="-228600" algn="l">
              <a:lnSpc>
                <a:spcPct val="130000"/>
              </a:lnSpc>
              <a:spcBef>
                <a:spcPts val="500"/>
              </a:spcBef>
              <a:spcAft>
                <a:spcPts val="0"/>
              </a:spcAft>
              <a:buClr>
                <a:schemeClr val="lt1"/>
              </a:buClr>
              <a:buSzPts val="1360"/>
              <a:buFont typeface="Oswald Light"/>
              <a:buNone/>
              <a:defRPr sz="1600">
                <a:solidFill>
                  <a:schemeClr val="lt1"/>
                </a:solidFill>
              </a:defRPr>
            </a:lvl4pPr>
            <a:lvl5pPr marL="2286000" lvl="4" indent="-228600" algn="l">
              <a:lnSpc>
                <a:spcPct val="130000"/>
              </a:lnSpc>
              <a:spcBef>
                <a:spcPts val="500"/>
              </a:spcBef>
              <a:spcAft>
                <a:spcPts val="0"/>
              </a:spcAft>
              <a:buClr>
                <a:schemeClr val="lt1"/>
              </a:buClr>
              <a:buSzPts val="136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8" name="Google Shape;38;p128"/>
          <p:cNvSpPr txBox="1">
            <a:spLocks noGrp="1"/>
          </p:cNvSpPr>
          <p:nvPr>
            <p:ph type="dt" idx="10"/>
          </p:nvPr>
        </p:nvSpPr>
        <p:spPr>
          <a:xfrm rot="5400000">
            <a:off x="10471087" y="4891318"/>
            <a:ext cx="267329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28"/>
          <p:cNvSpPr txBox="1">
            <a:spLocks noGrp="1"/>
          </p:cNvSpPr>
          <p:nvPr>
            <p:ph type="ftr" idx="11"/>
          </p:nvPr>
        </p:nvSpPr>
        <p:spPr>
          <a:xfrm rot="5400000">
            <a:off x="10473021" y="1609893"/>
            <a:ext cx="2669427"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28"/>
          <p:cNvSpPr txBox="1">
            <a:spLocks noGrp="1"/>
          </p:cNvSpPr>
          <p:nvPr>
            <p:ph type="sldNum" idx="12"/>
          </p:nvPr>
        </p:nvSpPr>
        <p:spPr>
          <a:xfrm>
            <a:off x="11492908" y="3219853"/>
            <a:ext cx="629653" cy="42983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129"/>
          <p:cNvSpPr txBox="1">
            <a:spLocks noGrp="1"/>
          </p:cNvSpPr>
          <p:nvPr>
            <p:ph type="title"/>
          </p:nvPr>
        </p:nvSpPr>
        <p:spPr>
          <a:xfrm>
            <a:off x="1429566" y="1013411"/>
            <a:ext cx="9238434" cy="889592"/>
          </a:xfrm>
          <a:prstGeom prst="rect">
            <a:avLst/>
          </a:prstGeom>
          <a:noFill/>
          <a:ln>
            <a:noFill/>
          </a:ln>
        </p:spPr>
        <p:txBody>
          <a:bodyPr spcFirstLastPara="1" wrap="square" lIns="91425" tIns="45700" rIns="91425" bIns="45700" anchor="b" anchorCtr="0">
            <a:noAutofit/>
          </a:bodyPr>
          <a:lstStyle>
            <a:lvl1pPr lvl="0" algn="l">
              <a:lnSpc>
                <a:spcPct val="120000"/>
              </a:lnSpc>
              <a:spcBef>
                <a:spcPts val="0"/>
              </a:spcBef>
              <a:spcAft>
                <a:spcPts val="0"/>
              </a:spcAft>
              <a:buClr>
                <a:schemeClr val="lt1"/>
              </a:buClr>
              <a:buSzPts val="2800"/>
              <a:buFont typeface="Oswald"/>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29"/>
          <p:cNvSpPr txBox="1">
            <a:spLocks noGrp="1"/>
          </p:cNvSpPr>
          <p:nvPr>
            <p:ph type="body" idx="1"/>
          </p:nvPr>
        </p:nvSpPr>
        <p:spPr>
          <a:xfrm>
            <a:off x="1429566" y="2135565"/>
            <a:ext cx="4495800" cy="3960435"/>
          </a:xfrm>
          <a:prstGeom prst="rect">
            <a:avLst/>
          </a:prstGeom>
          <a:noFill/>
          <a:ln>
            <a:noFill/>
          </a:ln>
        </p:spPr>
        <p:txBody>
          <a:bodyPr spcFirstLastPara="1" wrap="square" lIns="91425" tIns="45700" rIns="91425" bIns="45700" anchor="t" anchorCtr="0">
            <a:normAutofit/>
          </a:bodyPr>
          <a:lstStyle>
            <a:lvl1pPr marL="457200" lvl="0" indent="-325755" algn="l">
              <a:lnSpc>
                <a:spcPct val="130000"/>
              </a:lnSpc>
              <a:spcBef>
                <a:spcPts val="1000"/>
              </a:spcBef>
              <a:spcAft>
                <a:spcPts val="0"/>
              </a:spcAft>
              <a:buClr>
                <a:schemeClr val="lt1"/>
              </a:buClr>
              <a:buSzPts val="1530"/>
              <a:buChar char="•"/>
              <a:defRPr>
                <a:solidFill>
                  <a:schemeClr val="lt1"/>
                </a:solidFill>
              </a:defRPr>
            </a:lvl1pPr>
            <a:lvl2pPr marL="914400" lvl="1" indent="-228600" algn="l">
              <a:lnSpc>
                <a:spcPct val="130000"/>
              </a:lnSpc>
              <a:spcBef>
                <a:spcPts val="500"/>
              </a:spcBef>
              <a:spcAft>
                <a:spcPts val="0"/>
              </a:spcAft>
              <a:buClr>
                <a:schemeClr val="lt1"/>
              </a:buClr>
              <a:buSzPts val="1360"/>
              <a:buFont typeface="Oswald Light"/>
              <a:buNone/>
              <a:defRPr>
                <a:solidFill>
                  <a:schemeClr val="lt1"/>
                </a:solidFill>
              </a:defRPr>
            </a:lvl2pPr>
            <a:lvl3pPr marL="1371600" lvl="2" indent="-304164" algn="l">
              <a:lnSpc>
                <a:spcPct val="130000"/>
              </a:lnSpc>
              <a:spcBef>
                <a:spcPts val="500"/>
              </a:spcBef>
              <a:spcAft>
                <a:spcPts val="0"/>
              </a:spcAft>
              <a:buClr>
                <a:schemeClr val="lt1"/>
              </a:buClr>
              <a:buSzPts val="1190"/>
              <a:buChar char="•"/>
              <a:defRPr>
                <a:solidFill>
                  <a:schemeClr val="lt1"/>
                </a:solidFill>
              </a:defRPr>
            </a:lvl3pPr>
            <a:lvl4pPr marL="1828800" lvl="3" indent="-228600" algn="l">
              <a:lnSpc>
                <a:spcPct val="130000"/>
              </a:lnSpc>
              <a:spcBef>
                <a:spcPts val="500"/>
              </a:spcBef>
              <a:spcAft>
                <a:spcPts val="0"/>
              </a:spcAft>
              <a:buClr>
                <a:schemeClr val="lt1"/>
              </a:buClr>
              <a:buSzPts val="1020"/>
              <a:buFont typeface="Oswald Light"/>
              <a:buNone/>
              <a:defRPr>
                <a:solidFill>
                  <a:schemeClr val="lt1"/>
                </a:solidFill>
              </a:defRPr>
            </a:lvl4pPr>
            <a:lvl5pPr marL="2286000" lvl="4" indent="-293370" algn="l">
              <a:lnSpc>
                <a:spcPct val="130000"/>
              </a:lnSpc>
              <a:spcBef>
                <a:spcPts val="500"/>
              </a:spcBef>
              <a:spcAft>
                <a:spcPts val="0"/>
              </a:spcAft>
              <a:buClr>
                <a:schemeClr val="lt1"/>
              </a:buClr>
              <a:buSzPts val="1020"/>
              <a:buChar char="•"/>
              <a:defRPr>
                <a:solidFill>
                  <a:schemeClr val="lt1"/>
                </a:solidFill>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4" name="Google Shape;44;p129"/>
          <p:cNvSpPr txBox="1">
            <a:spLocks noGrp="1"/>
          </p:cNvSpPr>
          <p:nvPr>
            <p:ph type="body" idx="2"/>
          </p:nvPr>
        </p:nvSpPr>
        <p:spPr>
          <a:xfrm>
            <a:off x="6172200" y="2135565"/>
            <a:ext cx="4495800" cy="3960435"/>
          </a:xfrm>
          <a:prstGeom prst="rect">
            <a:avLst/>
          </a:prstGeom>
          <a:noFill/>
          <a:ln>
            <a:noFill/>
          </a:ln>
        </p:spPr>
        <p:txBody>
          <a:bodyPr spcFirstLastPara="1" wrap="square" lIns="91425" tIns="45700" rIns="91425" bIns="45700" anchor="t" anchorCtr="0">
            <a:normAutofit/>
          </a:bodyPr>
          <a:lstStyle>
            <a:lvl1pPr marL="457200" lvl="0" indent="-325755" algn="l">
              <a:lnSpc>
                <a:spcPct val="130000"/>
              </a:lnSpc>
              <a:spcBef>
                <a:spcPts val="1000"/>
              </a:spcBef>
              <a:spcAft>
                <a:spcPts val="0"/>
              </a:spcAft>
              <a:buClr>
                <a:schemeClr val="lt1"/>
              </a:buClr>
              <a:buSzPts val="1530"/>
              <a:buChar char="•"/>
              <a:defRPr>
                <a:solidFill>
                  <a:schemeClr val="lt1"/>
                </a:solidFill>
              </a:defRPr>
            </a:lvl1pPr>
            <a:lvl2pPr marL="914400" lvl="1" indent="-228600" algn="l">
              <a:lnSpc>
                <a:spcPct val="130000"/>
              </a:lnSpc>
              <a:spcBef>
                <a:spcPts val="500"/>
              </a:spcBef>
              <a:spcAft>
                <a:spcPts val="0"/>
              </a:spcAft>
              <a:buClr>
                <a:schemeClr val="lt1"/>
              </a:buClr>
              <a:buSzPts val="1360"/>
              <a:buFont typeface="Oswald Light"/>
              <a:buNone/>
              <a:defRPr>
                <a:solidFill>
                  <a:schemeClr val="lt1"/>
                </a:solidFill>
              </a:defRPr>
            </a:lvl2pPr>
            <a:lvl3pPr marL="1371600" lvl="2" indent="-304164" algn="l">
              <a:lnSpc>
                <a:spcPct val="130000"/>
              </a:lnSpc>
              <a:spcBef>
                <a:spcPts val="500"/>
              </a:spcBef>
              <a:spcAft>
                <a:spcPts val="0"/>
              </a:spcAft>
              <a:buClr>
                <a:schemeClr val="lt1"/>
              </a:buClr>
              <a:buSzPts val="1190"/>
              <a:buChar char="•"/>
              <a:defRPr>
                <a:solidFill>
                  <a:schemeClr val="lt1"/>
                </a:solidFill>
              </a:defRPr>
            </a:lvl3pPr>
            <a:lvl4pPr marL="1828800" lvl="3" indent="-228600" algn="l">
              <a:lnSpc>
                <a:spcPct val="130000"/>
              </a:lnSpc>
              <a:spcBef>
                <a:spcPts val="500"/>
              </a:spcBef>
              <a:spcAft>
                <a:spcPts val="0"/>
              </a:spcAft>
              <a:buClr>
                <a:schemeClr val="lt1"/>
              </a:buClr>
              <a:buSzPts val="1020"/>
              <a:buFont typeface="Oswald Light"/>
              <a:buNone/>
              <a:defRPr>
                <a:solidFill>
                  <a:schemeClr val="lt1"/>
                </a:solidFill>
              </a:defRPr>
            </a:lvl4pPr>
            <a:lvl5pPr marL="2286000" lvl="4" indent="-293370" algn="l">
              <a:lnSpc>
                <a:spcPct val="130000"/>
              </a:lnSpc>
              <a:spcBef>
                <a:spcPts val="500"/>
              </a:spcBef>
              <a:spcAft>
                <a:spcPts val="0"/>
              </a:spcAft>
              <a:buClr>
                <a:schemeClr val="lt1"/>
              </a:buClr>
              <a:buSzPts val="1020"/>
              <a:buChar char="•"/>
              <a:defRPr>
                <a:solidFill>
                  <a:schemeClr val="lt1"/>
                </a:solidFill>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5" name="Google Shape;45;p129"/>
          <p:cNvSpPr txBox="1">
            <a:spLocks noGrp="1"/>
          </p:cNvSpPr>
          <p:nvPr>
            <p:ph type="dt" idx="10"/>
          </p:nvPr>
        </p:nvSpPr>
        <p:spPr>
          <a:xfrm rot="5400000">
            <a:off x="10471087" y="4891318"/>
            <a:ext cx="267329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29"/>
          <p:cNvSpPr txBox="1">
            <a:spLocks noGrp="1"/>
          </p:cNvSpPr>
          <p:nvPr>
            <p:ph type="ftr" idx="11"/>
          </p:nvPr>
        </p:nvSpPr>
        <p:spPr>
          <a:xfrm rot="5400000">
            <a:off x="10473021" y="1609893"/>
            <a:ext cx="2669427"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29"/>
          <p:cNvSpPr txBox="1">
            <a:spLocks noGrp="1"/>
          </p:cNvSpPr>
          <p:nvPr>
            <p:ph type="sldNum" idx="12"/>
          </p:nvPr>
        </p:nvSpPr>
        <p:spPr>
          <a:xfrm>
            <a:off x="11492908" y="3219853"/>
            <a:ext cx="629653" cy="42983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130"/>
          <p:cNvSpPr txBox="1">
            <a:spLocks noGrp="1"/>
          </p:cNvSpPr>
          <p:nvPr>
            <p:ph type="title"/>
          </p:nvPr>
        </p:nvSpPr>
        <p:spPr>
          <a:xfrm>
            <a:off x="1429566" y="1079150"/>
            <a:ext cx="9238434" cy="823912"/>
          </a:xfrm>
          <a:prstGeom prst="rect">
            <a:avLst/>
          </a:prstGeom>
          <a:noFill/>
          <a:ln>
            <a:noFill/>
          </a:ln>
        </p:spPr>
        <p:txBody>
          <a:bodyPr spcFirstLastPara="1" wrap="square" lIns="91425" tIns="45700" rIns="91425" bIns="45700" anchor="b" anchorCtr="0">
            <a:noAutofit/>
          </a:bodyPr>
          <a:lstStyle>
            <a:lvl1pPr lvl="0" algn="l">
              <a:lnSpc>
                <a:spcPct val="120000"/>
              </a:lnSpc>
              <a:spcBef>
                <a:spcPts val="0"/>
              </a:spcBef>
              <a:spcAft>
                <a:spcPts val="0"/>
              </a:spcAft>
              <a:buClr>
                <a:schemeClr val="lt1"/>
              </a:buClr>
              <a:buSzPts val="2800"/>
              <a:buFont typeface="Oswald"/>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30"/>
          <p:cNvSpPr txBox="1">
            <a:spLocks noGrp="1"/>
          </p:cNvSpPr>
          <p:nvPr>
            <p:ph type="body" idx="1"/>
          </p:nvPr>
        </p:nvSpPr>
        <p:spPr>
          <a:xfrm>
            <a:off x="1429567" y="2013217"/>
            <a:ext cx="4495799" cy="70423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lt1"/>
              </a:buClr>
              <a:buSzPts val="1530"/>
              <a:buNone/>
              <a:defRPr sz="1800" b="0" cap="none">
                <a:solidFill>
                  <a:schemeClr val="lt1"/>
                </a:solidFill>
                <a:latin typeface="Oswald"/>
                <a:ea typeface="Oswald"/>
                <a:cs typeface="Oswald"/>
                <a:sym typeface="Oswald"/>
              </a:defRPr>
            </a:lvl1pPr>
            <a:lvl2pPr marL="914400" lvl="1" indent="-228600" algn="l">
              <a:lnSpc>
                <a:spcPct val="130000"/>
              </a:lnSpc>
              <a:spcBef>
                <a:spcPts val="500"/>
              </a:spcBef>
              <a:spcAft>
                <a:spcPts val="0"/>
              </a:spcAft>
              <a:buClr>
                <a:schemeClr val="lt1"/>
              </a:buClr>
              <a:buSzPts val="1530"/>
              <a:buFont typeface="Oswald Light"/>
              <a:buNone/>
              <a:defRPr sz="1800" b="1"/>
            </a:lvl2pPr>
            <a:lvl3pPr marL="1371600" lvl="2" indent="-228600" algn="l">
              <a:lnSpc>
                <a:spcPct val="130000"/>
              </a:lnSpc>
              <a:spcBef>
                <a:spcPts val="500"/>
              </a:spcBef>
              <a:spcAft>
                <a:spcPts val="0"/>
              </a:spcAft>
              <a:buClr>
                <a:schemeClr val="lt1"/>
              </a:buClr>
              <a:buSzPts val="1530"/>
              <a:buNone/>
              <a:defRPr sz="1800" b="1"/>
            </a:lvl3pPr>
            <a:lvl4pPr marL="1828800" lvl="3" indent="-228600" algn="l">
              <a:lnSpc>
                <a:spcPct val="130000"/>
              </a:lnSpc>
              <a:spcBef>
                <a:spcPts val="500"/>
              </a:spcBef>
              <a:spcAft>
                <a:spcPts val="0"/>
              </a:spcAft>
              <a:buClr>
                <a:schemeClr val="lt1"/>
              </a:buClr>
              <a:buSzPts val="1360"/>
              <a:buFont typeface="Oswald Light"/>
              <a:buNone/>
              <a:defRPr sz="1600" b="1"/>
            </a:lvl4pPr>
            <a:lvl5pPr marL="2286000" lvl="4" indent="-228600" algn="l">
              <a:lnSpc>
                <a:spcPct val="130000"/>
              </a:lnSpc>
              <a:spcBef>
                <a:spcPts val="500"/>
              </a:spcBef>
              <a:spcAft>
                <a:spcPts val="0"/>
              </a:spcAft>
              <a:buClr>
                <a:schemeClr val="lt1"/>
              </a:buClr>
              <a:buSzPts val="136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51" name="Google Shape;51;p130"/>
          <p:cNvSpPr txBox="1">
            <a:spLocks noGrp="1"/>
          </p:cNvSpPr>
          <p:nvPr>
            <p:ph type="body" idx="2"/>
          </p:nvPr>
        </p:nvSpPr>
        <p:spPr>
          <a:xfrm>
            <a:off x="1429567" y="3048000"/>
            <a:ext cx="4495800" cy="3048000"/>
          </a:xfrm>
          <a:prstGeom prst="rect">
            <a:avLst/>
          </a:prstGeom>
          <a:noFill/>
          <a:ln>
            <a:noFill/>
          </a:ln>
        </p:spPr>
        <p:txBody>
          <a:bodyPr spcFirstLastPara="1" wrap="square" lIns="91425" tIns="45700" rIns="91425" bIns="45700" anchor="t" anchorCtr="0">
            <a:normAutofit/>
          </a:bodyPr>
          <a:lstStyle>
            <a:lvl1pPr marL="457200" lvl="0" indent="-325755" algn="l">
              <a:lnSpc>
                <a:spcPct val="130000"/>
              </a:lnSpc>
              <a:spcBef>
                <a:spcPts val="1000"/>
              </a:spcBef>
              <a:spcAft>
                <a:spcPts val="0"/>
              </a:spcAft>
              <a:buClr>
                <a:schemeClr val="lt1"/>
              </a:buClr>
              <a:buSzPts val="1530"/>
              <a:buChar char="•"/>
              <a:defRPr>
                <a:solidFill>
                  <a:schemeClr val="lt1"/>
                </a:solidFill>
              </a:defRPr>
            </a:lvl1pPr>
            <a:lvl2pPr marL="914400" lvl="1" indent="-228600" algn="l">
              <a:lnSpc>
                <a:spcPct val="130000"/>
              </a:lnSpc>
              <a:spcBef>
                <a:spcPts val="500"/>
              </a:spcBef>
              <a:spcAft>
                <a:spcPts val="0"/>
              </a:spcAft>
              <a:buClr>
                <a:schemeClr val="lt1"/>
              </a:buClr>
              <a:buSzPts val="1360"/>
              <a:buFont typeface="Oswald Light"/>
              <a:buNone/>
              <a:defRPr>
                <a:solidFill>
                  <a:schemeClr val="lt1"/>
                </a:solidFill>
              </a:defRPr>
            </a:lvl2pPr>
            <a:lvl3pPr marL="1371600" lvl="2" indent="-304164" algn="l">
              <a:lnSpc>
                <a:spcPct val="130000"/>
              </a:lnSpc>
              <a:spcBef>
                <a:spcPts val="500"/>
              </a:spcBef>
              <a:spcAft>
                <a:spcPts val="0"/>
              </a:spcAft>
              <a:buClr>
                <a:schemeClr val="lt1"/>
              </a:buClr>
              <a:buSzPts val="1190"/>
              <a:buChar char="•"/>
              <a:defRPr>
                <a:solidFill>
                  <a:schemeClr val="lt1"/>
                </a:solidFill>
              </a:defRPr>
            </a:lvl3pPr>
            <a:lvl4pPr marL="1828800" lvl="3" indent="-228600" algn="l">
              <a:lnSpc>
                <a:spcPct val="130000"/>
              </a:lnSpc>
              <a:spcBef>
                <a:spcPts val="500"/>
              </a:spcBef>
              <a:spcAft>
                <a:spcPts val="0"/>
              </a:spcAft>
              <a:buClr>
                <a:schemeClr val="lt1"/>
              </a:buClr>
              <a:buSzPts val="1020"/>
              <a:buFont typeface="Oswald Light"/>
              <a:buNone/>
              <a:defRPr>
                <a:solidFill>
                  <a:schemeClr val="lt1"/>
                </a:solidFill>
              </a:defRPr>
            </a:lvl4pPr>
            <a:lvl5pPr marL="2286000" lvl="4" indent="-293370" algn="l">
              <a:lnSpc>
                <a:spcPct val="130000"/>
              </a:lnSpc>
              <a:spcBef>
                <a:spcPts val="500"/>
              </a:spcBef>
              <a:spcAft>
                <a:spcPts val="0"/>
              </a:spcAft>
              <a:buClr>
                <a:schemeClr val="lt1"/>
              </a:buClr>
              <a:buSzPts val="1020"/>
              <a:buChar char="•"/>
              <a:defRPr>
                <a:solidFill>
                  <a:schemeClr val="lt1"/>
                </a:solidFill>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2" name="Google Shape;52;p130"/>
          <p:cNvSpPr txBox="1">
            <a:spLocks noGrp="1"/>
          </p:cNvSpPr>
          <p:nvPr>
            <p:ph type="body" idx="3"/>
          </p:nvPr>
        </p:nvSpPr>
        <p:spPr>
          <a:xfrm>
            <a:off x="6172200" y="2013215"/>
            <a:ext cx="4495800" cy="70423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lt1"/>
              </a:buClr>
              <a:buSzPts val="1530"/>
              <a:buNone/>
              <a:defRPr sz="1800" b="0" cap="none">
                <a:solidFill>
                  <a:schemeClr val="lt1"/>
                </a:solidFill>
                <a:latin typeface="Oswald"/>
                <a:ea typeface="Oswald"/>
                <a:cs typeface="Oswald"/>
                <a:sym typeface="Oswald"/>
              </a:defRPr>
            </a:lvl1pPr>
            <a:lvl2pPr marL="914400" lvl="1" indent="-228600" algn="l">
              <a:lnSpc>
                <a:spcPct val="130000"/>
              </a:lnSpc>
              <a:spcBef>
                <a:spcPts val="500"/>
              </a:spcBef>
              <a:spcAft>
                <a:spcPts val="0"/>
              </a:spcAft>
              <a:buClr>
                <a:schemeClr val="lt1"/>
              </a:buClr>
              <a:buSzPts val="1530"/>
              <a:buFont typeface="Oswald Light"/>
              <a:buNone/>
              <a:defRPr sz="1800" b="1"/>
            </a:lvl2pPr>
            <a:lvl3pPr marL="1371600" lvl="2" indent="-228600" algn="l">
              <a:lnSpc>
                <a:spcPct val="130000"/>
              </a:lnSpc>
              <a:spcBef>
                <a:spcPts val="500"/>
              </a:spcBef>
              <a:spcAft>
                <a:spcPts val="0"/>
              </a:spcAft>
              <a:buClr>
                <a:schemeClr val="lt1"/>
              </a:buClr>
              <a:buSzPts val="1530"/>
              <a:buNone/>
              <a:defRPr sz="1800" b="1"/>
            </a:lvl3pPr>
            <a:lvl4pPr marL="1828800" lvl="3" indent="-228600" algn="l">
              <a:lnSpc>
                <a:spcPct val="130000"/>
              </a:lnSpc>
              <a:spcBef>
                <a:spcPts val="500"/>
              </a:spcBef>
              <a:spcAft>
                <a:spcPts val="0"/>
              </a:spcAft>
              <a:buClr>
                <a:schemeClr val="lt1"/>
              </a:buClr>
              <a:buSzPts val="1360"/>
              <a:buFont typeface="Oswald Light"/>
              <a:buNone/>
              <a:defRPr sz="1600" b="1"/>
            </a:lvl4pPr>
            <a:lvl5pPr marL="2286000" lvl="4" indent="-228600" algn="l">
              <a:lnSpc>
                <a:spcPct val="130000"/>
              </a:lnSpc>
              <a:spcBef>
                <a:spcPts val="500"/>
              </a:spcBef>
              <a:spcAft>
                <a:spcPts val="0"/>
              </a:spcAft>
              <a:buClr>
                <a:schemeClr val="lt1"/>
              </a:buClr>
              <a:buSzPts val="136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53" name="Google Shape;53;p130"/>
          <p:cNvSpPr txBox="1">
            <a:spLocks noGrp="1"/>
          </p:cNvSpPr>
          <p:nvPr>
            <p:ph type="body" idx="4"/>
          </p:nvPr>
        </p:nvSpPr>
        <p:spPr>
          <a:xfrm>
            <a:off x="6172200" y="3048000"/>
            <a:ext cx="4495800" cy="3048000"/>
          </a:xfrm>
          <a:prstGeom prst="rect">
            <a:avLst/>
          </a:prstGeom>
          <a:noFill/>
          <a:ln>
            <a:noFill/>
          </a:ln>
        </p:spPr>
        <p:txBody>
          <a:bodyPr spcFirstLastPara="1" wrap="square" lIns="91425" tIns="45700" rIns="91425" bIns="45700" anchor="t" anchorCtr="0">
            <a:normAutofit/>
          </a:bodyPr>
          <a:lstStyle>
            <a:lvl1pPr marL="457200" lvl="0" indent="-325755" algn="l">
              <a:lnSpc>
                <a:spcPct val="130000"/>
              </a:lnSpc>
              <a:spcBef>
                <a:spcPts val="1000"/>
              </a:spcBef>
              <a:spcAft>
                <a:spcPts val="0"/>
              </a:spcAft>
              <a:buClr>
                <a:schemeClr val="lt1"/>
              </a:buClr>
              <a:buSzPts val="1530"/>
              <a:buChar char="•"/>
              <a:defRPr>
                <a:solidFill>
                  <a:schemeClr val="lt1"/>
                </a:solidFill>
              </a:defRPr>
            </a:lvl1pPr>
            <a:lvl2pPr marL="914400" lvl="1" indent="-228600" algn="l">
              <a:lnSpc>
                <a:spcPct val="130000"/>
              </a:lnSpc>
              <a:spcBef>
                <a:spcPts val="500"/>
              </a:spcBef>
              <a:spcAft>
                <a:spcPts val="0"/>
              </a:spcAft>
              <a:buClr>
                <a:schemeClr val="lt1"/>
              </a:buClr>
              <a:buSzPts val="1360"/>
              <a:buFont typeface="Oswald Light"/>
              <a:buNone/>
              <a:defRPr>
                <a:solidFill>
                  <a:schemeClr val="lt1"/>
                </a:solidFill>
              </a:defRPr>
            </a:lvl2pPr>
            <a:lvl3pPr marL="1371600" lvl="2" indent="-304164" algn="l">
              <a:lnSpc>
                <a:spcPct val="130000"/>
              </a:lnSpc>
              <a:spcBef>
                <a:spcPts val="500"/>
              </a:spcBef>
              <a:spcAft>
                <a:spcPts val="0"/>
              </a:spcAft>
              <a:buClr>
                <a:schemeClr val="lt1"/>
              </a:buClr>
              <a:buSzPts val="1190"/>
              <a:buChar char="•"/>
              <a:defRPr>
                <a:solidFill>
                  <a:schemeClr val="lt1"/>
                </a:solidFill>
              </a:defRPr>
            </a:lvl3pPr>
            <a:lvl4pPr marL="1828800" lvl="3" indent="-228600" algn="l">
              <a:lnSpc>
                <a:spcPct val="130000"/>
              </a:lnSpc>
              <a:spcBef>
                <a:spcPts val="500"/>
              </a:spcBef>
              <a:spcAft>
                <a:spcPts val="0"/>
              </a:spcAft>
              <a:buClr>
                <a:schemeClr val="lt1"/>
              </a:buClr>
              <a:buSzPts val="1020"/>
              <a:buFont typeface="Oswald Light"/>
              <a:buNone/>
              <a:defRPr>
                <a:solidFill>
                  <a:schemeClr val="lt1"/>
                </a:solidFill>
              </a:defRPr>
            </a:lvl4pPr>
            <a:lvl5pPr marL="2286000" lvl="4" indent="-293370" algn="l">
              <a:lnSpc>
                <a:spcPct val="130000"/>
              </a:lnSpc>
              <a:spcBef>
                <a:spcPts val="500"/>
              </a:spcBef>
              <a:spcAft>
                <a:spcPts val="0"/>
              </a:spcAft>
              <a:buClr>
                <a:schemeClr val="lt1"/>
              </a:buClr>
              <a:buSzPts val="1020"/>
              <a:buChar char="•"/>
              <a:defRPr>
                <a:solidFill>
                  <a:schemeClr val="lt1"/>
                </a:solidFill>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4" name="Google Shape;54;p130"/>
          <p:cNvSpPr txBox="1">
            <a:spLocks noGrp="1"/>
          </p:cNvSpPr>
          <p:nvPr>
            <p:ph type="dt" idx="10"/>
          </p:nvPr>
        </p:nvSpPr>
        <p:spPr>
          <a:xfrm rot="5400000">
            <a:off x="10471087" y="4891318"/>
            <a:ext cx="267329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30"/>
          <p:cNvSpPr txBox="1">
            <a:spLocks noGrp="1"/>
          </p:cNvSpPr>
          <p:nvPr>
            <p:ph type="ftr" idx="11"/>
          </p:nvPr>
        </p:nvSpPr>
        <p:spPr>
          <a:xfrm rot="5400000">
            <a:off x="10473021" y="1609893"/>
            <a:ext cx="2669427"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30"/>
          <p:cNvSpPr txBox="1">
            <a:spLocks noGrp="1"/>
          </p:cNvSpPr>
          <p:nvPr>
            <p:ph type="sldNum" idx="12"/>
          </p:nvPr>
        </p:nvSpPr>
        <p:spPr>
          <a:xfrm>
            <a:off x="11492908" y="3219853"/>
            <a:ext cx="629653" cy="42983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9pPr>
          </a:lstStyle>
          <a:p>
            <a:pPr marL="0" lvl="0" indent="0" algn="ctr" rtl="0">
              <a:spcBef>
                <a:spcPts val="0"/>
              </a:spcBef>
              <a:spcAft>
                <a:spcPts val="0"/>
              </a:spcAft>
              <a:buNone/>
            </a:pPr>
            <a:fld id="{00000000-1234-1234-1234-123412341234}" type="slidenum">
              <a:rPr lang="en-US"/>
              <a:t>‹#›</a:t>
            </a:fld>
            <a:endParaRPr/>
          </a:p>
        </p:txBody>
      </p:sp>
      <p:cxnSp>
        <p:nvCxnSpPr>
          <p:cNvPr id="57" name="Google Shape;57;p130"/>
          <p:cNvCxnSpPr/>
          <p:nvPr/>
        </p:nvCxnSpPr>
        <p:spPr>
          <a:xfrm>
            <a:off x="6270727" y="2876662"/>
            <a:ext cx="971155" cy="0"/>
          </a:xfrm>
          <a:prstGeom prst="straightConnector1">
            <a:avLst/>
          </a:prstGeom>
          <a:noFill/>
          <a:ln w="31750" cap="flat" cmpd="sng">
            <a:solidFill>
              <a:schemeClr val="lt1"/>
            </a:solidFill>
            <a:prstDash val="solid"/>
            <a:miter lim="800000"/>
            <a:headEnd type="none" w="sm" len="sm"/>
            <a:tailEnd type="none" w="sm" len="sm"/>
          </a:ln>
        </p:spPr>
      </p:cxnSp>
      <p:sp>
        <p:nvSpPr>
          <p:cNvPr id="58" name="Google Shape;58;p130"/>
          <p:cNvSpPr/>
          <p:nvPr/>
        </p:nvSpPr>
        <p:spPr>
          <a:xfrm>
            <a:off x="-1171838" y="4592406"/>
            <a:ext cx="808262" cy="389711"/>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9" name="Google Shape;59;p130"/>
          <p:cNvCxnSpPr/>
          <p:nvPr/>
        </p:nvCxnSpPr>
        <p:spPr>
          <a:xfrm>
            <a:off x="1524000" y="2876662"/>
            <a:ext cx="971155" cy="0"/>
          </a:xfrm>
          <a:prstGeom prst="straightConnector1">
            <a:avLst/>
          </a:prstGeom>
          <a:noFill/>
          <a:ln w="31750" cap="flat" cmpd="sng">
            <a:solidFill>
              <a:schemeClr val="lt1"/>
            </a:solidFill>
            <a:prstDash val="solid"/>
            <a:miter lim="800000"/>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131"/>
          <p:cNvSpPr/>
          <p:nvPr/>
        </p:nvSpPr>
        <p:spPr>
          <a:xfrm>
            <a:off x="0" y="0"/>
            <a:ext cx="12192000" cy="6858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131"/>
          <p:cNvSpPr txBox="1">
            <a:spLocks noGrp="1"/>
          </p:cNvSpPr>
          <p:nvPr>
            <p:ph type="title"/>
          </p:nvPr>
        </p:nvSpPr>
        <p:spPr>
          <a:xfrm>
            <a:off x="1429566" y="1041621"/>
            <a:ext cx="9238434" cy="861383"/>
          </a:xfrm>
          <a:prstGeom prst="rect">
            <a:avLst/>
          </a:prstGeom>
          <a:noFill/>
          <a:ln>
            <a:noFill/>
          </a:ln>
        </p:spPr>
        <p:txBody>
          <a:bodyPr spcFirstLastPara="1" wrap="square" lIns="91425" tIns="45700" rIns="91425" bIns="45700" anchor="b" anchorCtr="0">
            <a:noAutofit/>
          </a:bodyPr>
          <a:lstStyle>
            <a:lvl1pPr lvl="0" algn="l">
              <a:lnSpc>
                <a:spcPct val="12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31"/>
          <p:cNvSpPr txBox="1">
            <a:spLocks noGrp="1"/>
          </p:cNvSpPr>
          <p:nvPr>
            <p:ph type="dt" idx="10"/>
          </p:nvPr>
        </p:nvSpPr>
        <p:spPr>
          <a:xfrm rot="5400000">
            <a:off x="10471087" y="4891318"/>
            <a:ext cx="267329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31"/>
          <p:cNvSpPr txBox="1">
            <a:spLocks noGrp="1"/>
          </p:cNvSpPr>
          <p:nvPr>
            <p:ph type="ftr" idx="11"/>
          </p:nvPr>
        </p:nvSpPr>
        <p:spPr>
          <a:xfrm rot="5400000">
            <a:off x="10473021" y="1609893"/>
            <a:ext cx="2669427"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31"/>
          <p:cNvSpPr txBox="1">
            <a:spLocks noGrp="1"/>
          </p:cNvSpPr>
          <p:nvPr>
            <p:ph type="sldNum" idx="12"/>
          </p:nvPr>
        </p:nvSpPr>
        <p:spPr>
          <a:xfrm>
            <a:off x="11492908" y="3219853"/>
            <a:ext cx="629653" cy="42983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32"/>
          <p:cNvSpPr txBox="1">
            <a:spLocks noGrp="1"/>
          </p:cNvSpPr>
          <p:nvPr>
            <p:ph type="dt" idx="10"/>
          </p:nvPr>
        </p:nvSpPr>
        <p:spPr>
          <a:xfrm rot="5400000">
            <a:off x="10471087" y="4891318"/>
            <a:ext cx="267329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32"/>
          <p:cNvSpPr txBox="1">
            <a:spLocks noGrp="1"/>
          </p:cNvSpPr>
          <p:nvPr>
            <p:ph type="ftr" idx="11"/>
          </p:nvPr>
        </p:nvSpPr>
        <p:spPr>
          <a:xfrm rot="5400000">
            <a:off x="10473021" y="1609893"/>
            <a:ext cx="2669427"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32"/>
          <p:cNvSpPr txBox="1">
            <a:spLocks noGrp="1"/>
          </p:cNvSpPr>
          <p:nvPr>
            <p:ph type="sldNum" idx="12"/>
          </p:nvPr>
        </p:nvSpPr>
        <p:spPr>
          <a:xfrm>
            <a:off x="11492908" y="3219853"/>
            <a:ext cx="629653" cy="42983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133"/>
          <p:cNvSpPr txBox="1">
            <a:spLocks noGrp="1"/>
          </p:cNvSpPr>
          <p:nvPr>
            <p:ph type="title"/>
          </p:nvPr>
        </p:nvSpPr>
        <p:spPr>
          <a:xfrm>
            <a:off x="1443740" y="1558944"/>
            <a:ext cx="3279689" cy="1864196"/>
          </a:xfrm>
          <a:prstGeom prst="rect">
            <a:avLst/>
          </a:prstGeom>
          <a:noFill/>
          <a:ln>
            <a:noFill/>
          </a:ln>
        </p:spPr>
        <p:txBody>
          <a:bodyPr spcFirstLastPara="1" wrap="square" lIns="91425" tIns="45700" rIns="91425" bIns="45700" anchor="b" anchorCtr="0">
            <a:noAutofit/>
          </a:bodyPr>
          <a:lstStyle>
            <a:lvl1pPr lvl="0" algn="r">
              <a:lnSpc>
                <a:spcPct val="120000"/>
              </a:lnSpc>
              <a:spcBef>
                <a:spcPts val="0"/>
              </a:spcBef>
              <a:spcAft>
                <a:spcPts val="0"/>
              </a:spcAft>
              <a:buClr>
                <a:schemeClr val="lt1"/>
              </a:buClr>
              <a:buSzPts val="2800"/>
              <a:buFont typeface="Oswald"/>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33"/>
          <p:cNvSpPr txBox="1">
            <a:spLocks noGrp="1"/>
          </p:cNvSpPr>
          <p:nvPr>
            <p:ph type="body" idx="1"/>
          </p:nvPr>
        </p:nvSpPr>
        <p:spPr>
          <a:xfrm>
            <a:off x="5334000" y="762000"/>
            <a:ext cx="5333999" cy="5334000"/>
          </a:xfrm>
          <a:prstGeom prst="rect">
            <a:avLst/>
          </a:prstGeom>
          <a:noFill/>
          <a:ln>
            <a:noFill/>
          </a:ln>
        </p:spPr>
        <p:txBody>
          <a:bodyPr spcFirstLastPara="1" wrap="square" lIns="91425" tIns="45700" rIns="91425" bIns="45700" anchor="ctr" anchorCtr="0">
            <a:normAutofit/>
          </a:bodyPr>
          <a:lstStyle>
            <a:lvl1pPr marL="457200" lvl="0" indent="-379730" algn="l">
              <a:lnSpc>
                <a:spcPct val="130000"/>
              </a:lnSpc>
              <a:spcBef>
                <a:spcPts val="1000"/>
              </a:spcBef>
              <a:spcAft>
                <a:spcPts val="0"/>
              </a:spcAft>
              <a:buClr>
                <a:schemeClr val="lt1"/>
              </a:buClr>
              <a:buSzPts val="2380"/>
              <a:buChar char="•"/>
              <a:defRPr sz="2800">
                <a:solidFill>
                  <a:schemeClr val="lt1"/>
                </a:solidFill>
              </a:defRPr>
            </a:lvl1pPr>
            <a:lvl2pPr marL="914400" lvl="1" indent="-228600" algn="l">
              <a:lnSpc>
                <a:spcPct val="130000"/>
              </a:lnSpc>
              <a:spcBef>
                <a:spcPts val="500"/>
              </a:spcBef>
              <a:spcAft>
                <a:spcPts val="0"/>
              </a:spcAft>
              <a:buClr>
                <a:schemeClr val="lt1"/>
              </a:buClr>
              <a:buSzPts val="2040"/>
              <a:buFont typeface="Oswald Light"/>
              <a:buNone/>
              <a:defRPr sz="2400">
                <a:solidFill>
                  <a:schemeClr val="lt1"/>
                </a:solidFill>
              </a:defRPr>
            </a:lvl2pPr>
            <a:lvl3pPr marL="1371600" lvl="2" indent="-336550" algn="l">
              <a:lnSpc>
                <a:spcPct val="130000"/>
              </a:lnSpc>
              <a:spcBef>
                <a:spcPts val="500"/>
              </a:spcBef>
              <a:spcAft>
                <a:spcPts val="0"/>
              </a:spcAft>
              <a:buClr>
                <a:schemeClr val="lt1"/>
              </a:buClr>
              <a:buSzPts val="1700"/>
              <a:buChar char="•"/>
              <a:defRPr sz="2000">
                <a:solidFill>
                  <a:schemeClr val="lt1"/>
                </a:solidFill>
              </a:defRPr>
            </a:lvl3pPr>
            <a:lvl4pPr marL="1828800" lvl="3" indent="-228600" algn="l">
              <a:lnSpc>
                <a:spcPct val="130000"/>
              </a:lnSpc>
              <a:spcBef>
                <a:spcPts val="500"/>
              </a:spcBef>
              <a:spcAft>
                <a:spcPts val="0"/>
              </a:spcAft>
              <a:buClr>
                <a:schemeClr val="lt1"/>
              </a:buClr>
              <a:buSzPts val="1530"/>
              <a:buFont typeface="Oswald Light"/>
              <a:buNone/>
              <a:defRPr sz="1800">
                <a:solidFill>
                  <a:schemeClr val="lt1"/>
                </a:solidFill>
              </a:defRPr>
            </a:lvl4pPr>
            <a:lvl5pPr marL="2286000" lvl="4" indent="-325754" algn="l">
              <a:lnSpc>
                <a:spcPct val="130000"/>
              </a:lnSpc>
              <a:spcBef>
                <a:spcPts val="500"/>
              </a:spcBef>
              <a:spcAft>
                <a:spcPts val="0"/>
              </a:spcAft>
              <a:buClr>
                <a:schemeClr val="lt1"/>
              </a:buClr>
              <a:buSzPts val="1530"/>
              <a:buChar char="•"/>
              <a:defRPr sz="1800">
                <a:solidFill>
                  <a:schemeClr val="lt1"/>
                </a:solidFill>
              </a:defRPr>
            </a:lvl5pPr>
            <a:lvl6pPr marL="2743200" lvl="5" indent="-342900" algn="l">
              <a:lnSpc>
                <a:spcPct val="90000"/>
              </a:lnSpc>
              <a:spcBef>
                <a:spcPts val="500"/>
              </a:spcBef>
              <a:spcAft>
                <a:spcPts val="0"/>
              </a:spcAft>
              <a:buClr>
                <a:schemeClr val="lt1"/>
              </a:buClr>
              <a:buSzPts val="1800"/>
              <a:buChar char="•"/>
              <a:defRPr sz="1800"/>
            </a:lvl6pPr>
            <a:lvl7pPr marL="3200400" lvl="6" indent="-342900" algn="l">
              <a:lnSpc>
                <a:spcPct val="90000"/>
              </a:lnSpc>
              <a:spcBef>
                <a:spcPts val="500"/>
              </a:spcBef>
              <a:spcAft>
                <a:spcPts val="0"/>
              </a:spcAft>
              <a:buClr>
                <a:schemeClr val="lt1"/>
              </a:buClr>
              <a:buSzPts val="1800"/>
              <a:buChar char="•"/>
              <a:defRPr sz="1800"/>
            </a:lvl7pPr>
            <a:lvl8pPr marL="3657600" lvl="7" indent="-342900" algn="l">
              <a:lnSpc>
                <a:spcPct val="90000"/>
              </a:lnSpc>
              <a:spcBef>
                <a:spcPts val="500"/>
              </a:spcBef>
              <a:spcAft>
                <a:spcPts val="0"/>
              </a:spcAft>
              <a:buClr>
                <a:schemeClr val="lt1"/>
              </a:buClr>
              <a:buSzPts val="1800"/>
              <a:buChar char="•"/>
              <a:defRPr sz="1800"/>
            </a:lvl8pPr>
            <a:lvl9pPr marL="4114800" lvl="8" indent="-342900" algn="l">
              <a:lnSpc>
                <a:spcPct val="90000"/>
              </a:lnSpc>
              <a:spcBef>
                <a:spcPts val="500"/>
              </a:spcBef>
              <a:spcAft>
                <a:spcPts val="0"/>
              </a:spcAft>
              <a:buClr>
                <a:schemeClr val="lt1"/>
              </a:buClr>
              <a:buSzPts val="1800"/>
              <a:buChar char="•"/>
              <a:defRPr sz="1800"/>
            </a:lvl9pPr>
          </a:lstStyle>
          <a:p>
            <a:endParaRPr/>
          </a:p>
        </p:txBody>
      </p:sp>
      <p:sp>
        <p:nvSpPr>
          <p:cNvPr id="73" name="Google Shape;73;p133"/>
          <p:cNvSpPr txBox="1">
            <a:spLocks noGrp="1"/>
          </p:cNvSpPr>
          <p:nvPr>
            <p:ph type="body" idx="2"/>
          </p:nvPr>
        </p:nvSpPr>
        <p:spPr>
          <a:xfrm>
            <a:off x="1443741" y="3649682"/>
            <a:ext cx="3233096" cy="1933605"/>
          </a:xfrm>
          <a:prstGeom prst="rect">
            <a:avLst/>
          </a:prstGeom>
          <a:noFill/>
          <a:ln>
            <a:noFill/>
          </a:ln>
        </p:spPr>
        <p:txBody>
          <a:bodyPr spcFirstLastPara="1" wrap="square" lIns="91425" tIns="45700" rIns="91425" bIns="45700" anchor="t" anchorCtr="0">
            <a:normAutofit/>
          </a:bodyPr>
          <a:lstStyle>
            <a:lvl1pPr marL="457200" lvl="0" indent="-228600" algn="r">
              <a:lnSpc>
                <a:spcPct val="130000"/>
              </a:lnSpc>
              <a:spcBef>
                <a:spcPts val="1000"/>
              </a:spcBef>
              <a:spcAft>
                <a:spcPts val="0"/>
              </a:spcAft>
              <a:buClr>
                <a:schemeClr val="lt1"/>
              </a:buClr>
              <a:buSzPts val="1360"/>
              <a:buNone/>
              <a:defRPr sz="1600">
                <a:solidFill>
                  <a:schemeClr val="lt1"/>
                </a:solidFill>
              </a:defRPr>
            </a:lvl1pPr>
            <a:lvl2pPr marL="914400" lvl="1" indent="-228600" algn="l">
              <a:lnSpc>
                <a:spcPct val="130000"/>
              </a:lnSpc>
              <a:spcBef>
                <a:spcPts val="500"/>
              </a:spcBef>
              <a:spcAft>
                <a:spcPts val="0"/>
              </a:spcAft>
              <a:buClr>
                <a:schemeClr val="lt1"/>
              </a:buClr>
              <a:buSzPts val="1190"/>
              <a:buFont typeface="Oswald Light"/>
              <a:buNone/>
              <a:defRPr sz="1400"/>
            </a:lvl2pPr>
            <a:lvl3pPr marL="1371600" lvl="2" indent="-228600" algn="l">
              <a:lnSpc>
                <a:spcPct val="130000"/>
              </a:lnSpc>
              <a:spcBef>
                <a:spcPts val="500"/>
              </a:spcBef>
              <a:spcAft>
                <a:spcPts val="0"/>
              </a:spcAft>
              <a:buClr>
                <a:schemeClr val="lt1"/>
              </a:buClr>
              <a:buSzPts val="1020"/>
              <a:buNone/>
              <a:defRPr sz="1200"/>
            </a:lvl3pPr>
            <a:lvl4pPr marL="1828800" lvl="3" indent="-228600" algn="l">
              <a:lnSpc>
                <a:spcPct val="130000"/>
              </a:lnSpc>
              <a:spcBef>
                <a:spcPts val="500"/>
              </a:spcBef>
              <a:spcAft>
                <a:spcPts val="0"/>
              </a:spcAft>
              <a:buClr>
                <a:schemeClr val="lt1"/>
              </a:buClr>
              <a:buSzPts val="850"/>
              <a:buFont typeface="Oswald Light"/>
              <a:buNone/>
              <a:defRPr sz="1000"/>
            </a:lvl4pPr>
            <a:lvl5pPr marL="2286000" lvl="4" indent="-228600" algn="l">
              <a:lnSpc>
                <a:spcPct val="130000"/>
              </a:lnSpc>
              <a:spcBef>
                <a:spcPts val="500"/>
              </a:spcBef>
              <a:spcAft>
                <a:spcPts val="0"/>
              </a:spcAft>
              <a:buClr>
                <a:schemeClr val="lt1"/>
              </a:buClr>
              <a:buSzPts val="85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74" name="Google Shape;74;p133"/>
          <p:cNvSpPr txBox="1">
            <a:spLocks noGrp="1"/>
          </p:cNvSpPr>
          <p:nvPr>
            <p:ph type="dt" idx="10"/>
          </p:nvPr>
        </p:nvSpPr>
        <p:spPr>
          <a:xfrm rot="5400000">
            <a:off x="10471087" y="4891318"/>
            <a:ext cx="267329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33"/>
          <p:cNvSpPr txBox="1">
            <a:spLocks noGrp="1"/>
          </p:cNvSpPr>
          <p:nvPr>
            <p:ph type="ftr" idx="11"/>
          </p:nvPr>
        </p:nvSpPr>
        <p:spPr>
          <a:xfrm rot="5400000">
            <a:off x="10473021" y="1609893"/>
            <a:ext cx="2669427"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33"/>
          <p:cNvSpPr txBox="1">
            <a:spLocks noGrp="1"/>
          </p:cNvSpPr>
          <p:nvPr>
            <p:ph type="sldNum" idx="12"/>
          </p:nvPr>
        </p:nvSpPr>
        <p:spPr>
          <a:xfrm>
            <a:off x="11492908" y="3219853"/>
            <a:ext cx="629653" cy="42983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24"/>
          <p:cNvSpPr txBox="1">
            <a:spLocks noGrp="1"/>
          </p:cNvSpPr>
          <p:nvPr>
            <p:ph type="title"/>
          </p:nvPr>
        </p:nvSpPr>
        <p:spPr>
          <a:xfrm>
            <a:off x="1429566" y="1041621"/>
            <a:ext cx="9238434" cy="861383"/>
          </a:xfrm>
          <a:prstGeom prst="rect">
            <a:avLst/>
          </a:prstGeom>
          <a:noFill/>
          <a:ln>
            <a:noFill/>
          </a:ln>
        </p:spPr>
        <p:txBody>
          <a:bodyPr spcFirstLastPara="1" wrap="square" lIns="91425" tIns="45700" rIns="91425" bIns="45700" anchor="b" anchorCtr="0">
            <a:noAutofit/>
          </a:bodyPr>
          <a:lstStyle>
            <a:lvl1pPr marR="0" lvl="0" algn="l" rtl="0">
              <a:lnSpc>
                <a:spcPct val="120000"/>
              </a:lnSpc>
              <a:spcBef>
                <a:spcPts val="0"/>
              </a:spcBef>
              <a:spcAft>
                <a:spcPts val="0"/>
              </a:spcAft>
              <a:buClr>
                <a:schemeClr val="lt1"/>
              </a:buClr>
              <a:buSzPts val="2800"/>
              <a:buFont typeface="Oswald"/>
              <a:buNone/>
              <a:defRPr sz="2800" b="1" i="0" u="none" strike="noStrike" cap="none">
                <a:solidFill>
                  <a:schemeClr val="lt1"/>
                </a:solidFill>
                <a:latin typeface="Oswald"/>
                <a:ea typeface="Oswald"/>
                <a:cs typeface="Oswald"/>
                <a:sym typeface="Oswa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24"/>
          <p:cNvSpPr txBox="1">
            <a:spLocks noGrp="1"/>
          </p:cNvSpPr>
          <p:nvPr>
            <p:ph type="body" idx="1"/>
          </p:nvPr>
        </p:nvSpPr>
        <p:spPr>
          <a:xfrm>
            <a:off x="1429566" y="2285999"/>
            <a:ext cx="9238434" cy="3810001"/>
          </a:xfrm>
          <a:prstGeom prst="rect">
            <a:avLst/>
          </a:prstGeom>
          <a:noFill/>
          <a:ln>
            <a:noFill/>
          </a:ln>
        </p:spPr>
        <p:txBody>
          <a:bodyPr spcFirstLastPara="1" wrap="square" lIns="91425" tIns="45700" rIns="91425" bIns="45700" anchor="t" anchorCtr="0">
            <a:normAutofit/>
          </a:bodyPr>
          <a:lstStyle>
            <a:lvl1pPr marL="457200" marR="0" lvl="0" indent="-325755" algn="l" rtl="0">
              <a:lnSpc>
                <a:spcPct val="130000"/>
              </a:lnSpc>
              <a:spcBef>
                <a:spcPts val="1000"/>
              </a:spcBef>
              <a:spcAft>
                <a:spcPts val="0"/>
              </a:spcAft>
              <a:buClr>
                <a:schemeClr val="lt1"/>
              </a:buClr>
              <a:buSzPts val="1530"/>
              <a:buFont typeface="Arial"/>
              <a:buChar char="•"/>
              <a:defRPr sz="1800" b="0" i="0" u="none" strike="noStrike" cap="none">
                <a:solidFill>
                  <a:schemeClr val="lt1"/>
                </a:solidFill>
                <a:latin typeface="Oswald Light"/>
                <a:ea typeface="Oswald Light"/>
                <a:cs typeface="Oswald Light"/>
                <a:sym typeface="Oswald Light"/>
              </a:defRPr>
            </a:lvl1pPr>
            <a:lvl2pPr marL="914400" marR="0" lvl="1" indent="-228600" algn="l" rtl="0">
              <a:lnSpc>
                <a:spcPct val="130000"/>
              </a:lnSpc>
              <a:spcBef>
                <a:spcPts val="500"/>
              </a:spcBef>
              <a:spcAft>
                <a:spcPts val="0"/>
              </a:spcAft>
              <a:buClr>
                <a:schemeClr val="lt1"/>
              </a:buClr>
              <a:buSzPts val="1360"/>
              <a:buFont typeface="Oswald Light"/>
              <a:buNone/>
              <a:defRPr sz="1600" b="1" i="0" u="none" strike="noStrike" cap="none">
                <a:solidFill>
                  <a:schemeClr val="lt1"/>
                </a:solidFill>
                <a:latin typeface="Oswald Light"/>
                <a:ea typeface="Oswald Light"/>
                <a:cs typeface="Oswald Light"/>
                <a:sym typeface="Oswald Light"/>
              </a:defRPr>
            </a:lvl2pPr>
            <a:lvl3pPr marL="1371600" marR="0" lvl="2" indent="-304164" algn="l" rtl="0">
              <a:lnSpc>
                <a:spcPct val="130000"/>
              </a:lnSpc>
              <a:spcBef>
                <a:spcPts val="500"/>
              </a:spcBef>
              <a:spcAft>
                <a:spcPts val="0"/>
              </a:spcAft>
              <a:buClr>
                <a:schemeClr val="lt1"/>
              </a:buClr>
              <a:buSzPts val="1190"/>
              <a:buFont typeface="Arial"/>
              <a:buChar char="•"/>
              <a:defRPr sz="1400" b="0" i="0" u="none" strike="noStrike" cap="none">
                <a:solidFill>
                  <a:schemeClr val="lt1"/>
                </a:solidFill>
                <a:latin typeface="Oswald Light"/>
                <a:ea typeface="Oswald Light"/>
                <a:cs typeface="Oswald Light"/>
                <a:sym typeface="Oswald Light"/>
              </a:defRPr>
            </a:lvl3pPr>
            <a:lvl4pPr marL="1828800" marR="0" lvl="3" indent="-228600" algn="l" rtl="0">
              <a:lnSpc>
                <a:spcPct val="130000"/>
              </a:lnSpc>
              <a:spcBef>
                <a:spcPts val="500"/>
              </a:spcBef>
              <a:spcAft>
                <a:spcPts val="0"/>
              </a:spcAft>
              <a:buClr>
                <a:schemeClr val="lt1"/>
              </a:buClr>
              <a:buSzPts val="1020"/>
              <a:buFont typeface="Oswald Light"/>
              <a:buNone/>
              <a:defRPr sz="1200" b="1" i="0" u="none" strike="noStrike" cap="none">
                <a:solidFill>
                  <a:schemeClr val="lt1"/>
                </a:solidFill>
                <a:latin typeface="Oswald Light"/>
                <a:ea typeface="Oswald Light"/>
                <a:cs typeface="Oswald Light"/>
                <a:sym typeface="Oswald Light"/>
              </a:defRPr>
            </a:lvl4pPr>
            <a:lvl5pPr marL="2286000" marR="0" lvl="4" indent="-293370" algn="l" rtl="0">
              <a:lnSpc>
                <a:spcPct val="130000"/>
              </a:lnSpc>
              <a:spcBef>
                <a:spcPts val="500"/>
              </a:spcBef>
              <a:spcAft>
                <a:spcPts val="0"/>
              </a:spcAft>
              <a:buClr>
                <a:schemeClr val="lt1"/>
              </a:buClr>
              <a:buSzPts val="1020"/>
              <a:buFont typeface="Arial"/>
              <a:buChar char="•"/>
              <a:defRPr sz="1200" b="0" i="0" u="none" strike="noStrike" cap="none">
                <a:solidFill>
                  <a:schemeClr val="lt1"/>
                </a:solidFill>
                <a:latin typeface="Oswald Light"/>
                <a:ea typeface="Oswald Light"/>
                <a:cs typeface="Oswald Light"/>
                <a:sym typeface="Oswald Light"/>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Oswald Light"/>
                <a:ea typeface="Oswald Light"/>
                <a:cs typeface="Oswald Light"/>
                <a:sym typeface="Oswald Light"/>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Oswald Light"/>
                <a:ea typeface="Oswald Light"/>
                <a:cs typeface="Oswald Light"/>
                <a:sym typeface="Oswald Light"/>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Oswald Light"/>
                <a:ea typeface="Oswald Light"/>
                <a:cs typeface="Oswald Light"/>
                <a:sym typeface="Oswald Light"/>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Oswald Light"/>
                <a:ea typeface="Oswald Light"/>
                <a:cs typeface="Oswald Light"/>
                <a:sym typeface="Oswald Light"/>
              </a:defRPr>
            </a:lvl9pPr>
          </a:lstStyle>
          <a:p>
            <a:endParaRPr/>
          </a:p>
        </p:txBody>
      </p:sp>
      <p:sp>
        <p:nvSpPr>
          <p:cNvPr id="12" name="Google Shape;12;p124"/>
          <p:cNvSpPr txBox="1">
            <a:spLocks noGrp="1"/>
          </p:cNvSpPr>
          <p:nvPr>
            <p:ph type="dt" idx="10"/>
          </p:nvPr>
        </p:nvSpPr>
        <p:spPr>
          <a:xfrm rot="5400000">
            <a:off x="10471087" y="4891318"/>
            <a:ext cx="2673295"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700" b="1" i="0" u="none" strike="noStrike" cap="none">
                <a:solidFill>
                  <a:schemeClr val="lt1"/>
                </a:solidFill>
                <a:latin typeface="Oswald Light"/>
                <a:ea typeface="Oswald Light"/>
                <a:cs typeface="Oswald Light"/>
                <a:sym typeface="Oswald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Oswald Light"/>
                <a:ea typeface="Oswald Light"/>
                <a:cs typeface="Oswald Light"/>
                <a:sym typeface="Oswald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Oswald Light"/>
                <a:ea typeface="Oswald Light"/>
                <a:cs typeface="Oswald Light"/>
                <a:sym typeface="Oswald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Oswald Light"/>
                <a:ea typeface="Oswald Light"/>
                <a:cs typeface="Oswald Light"/>
                <a:sym typeface="Oswald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Oswald Light"/>
                <a:ea typeface="Oswald Light"/>
                <a:cs typeface="Oswald Light"/>
                <a:sym typeface="Oswald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Oswald Light"/>
                <a:ea typeface="Oswald Light"/>
                <a:cs typeface="Oswald Light"/>
                <a:sym typeface="Oswald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Oswald Light"/>
                <a:ea typeface="Oswald Light"/>
                <a:cs typeface="Oswald Light"/>
                <a:sym typeface="Oswald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Oswald Light"/>
                <a:ea typeface="Oswald Light"/>
                <a:cs typeface="Oswald Light"/>
                <a:sym typeface="Oswald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Oswald Light"/>
                <a:ea typeface="Oswald Light"/>
                <a:cs typeface="Oswald Light"/>
                <a:sym typeface="Oswald Light"/>
              </a:defRPr>
            </a:lvl9pPr>
          </a:lstStyle>
          <a:p>
            <a:endParaRPr/>
          </a:p>
        </p:txBody>
      </p:sp>
      <p:sp>
        <p:nvSpPr>
          <p:cNvPr id="13" name="Google Shape;13;p124"/>
          <p:cNvSpPr txBox="1">
            <a:spLocks noGrp="1"/>
          </p:cNvSpPr>
          <p:nvPr>
            <p:ph type="ftr" idx="11"/>
          </p:nvPr>
        </p:nvSpPr>
        <p:spPr>
          <a:xfrm rot="5400000">
            <a:off x="10473021" y="1609893"/>
            <a:ext cx="2669427"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700" b="1" i="0" u="none" strike="noStrike" cap="none">
                <a:solidFill>
                  <a:schemeClr val="lt1"/>
                </a:solidFill>
                <a:latin typeface="Oswald Light"/>
                <a:ea typeface="Oswald Light"/>
                <a:cs typeface="Oswald Light"/>
                <a:sym typeface="Oswald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Oswald Light"/>
                <a:ea typeface="Oswald Light"/>
                <a:cs typeface="Oswald Light"/>
                <a:sym typeface="Oswald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Oswald Light"/>
                <a:ea typeface="Oswald Light"/>
                <a:cs typeface="Oswald Light"/>
                <a:sym typeface="Oswald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Oswald Light"/>
                <a:ea typeface="Oswald Light"/>
                <a:cs typeface="Oswald Light"/>
                <a:sym typeface="Oswald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Oswald Light"/>
                <a:ea typeface="Oswald Light"/>
                <a:cs typeface="Oswald Light"/>
                <a:sym typeface="Oswald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Oswald Light"/>
                <a:ea typeface="Oswald Light"/>
                <a:cs typeface="Oswald Light"/>
                <a:sym typeface="Oswald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Oswald Light"/>
                <a:ea typeface="Oswald Light"/>
                <a:cs typeface="Oswald Light"/>
                <a:sym typeface="Oswald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Oswald Light"/>
                <a:ea typeface="Oswald Light"/>
                <a:cs typeface="Oswald Light"/>
                <a:sym typeface="Oswald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Oswald Light"/>
                <a:ea typeface="Oswald Light"/>
                <a:cs typeface="Oswald Light"/>
                <a:sym typeface="Oswald Light"/>
              </a:defRPr>
            </a:lvl9pPr>
          </a:lstStyle>
          <a:p>
            <a:endParaRPr/>
          </a:p>
        </p:txBody>
      </p:sp>
      <p:sp>
        <p:nvSpPr>
          <p:cNvPr id="14" name="Google Shape;14;p124"/>
          <p:cNvSpPr txBox="1">
            <a:spLocks noGrp="1"/>
          </p:cNvSpPr>
          <p:nvPr>
            <p:ph type="sldNum" idx="12"/>
          </p:nvPr>
        </p:nvSpPr>
        <p:spPr>
          <a:xfrm>
            <a:off x="11492908" y="3219853"/>
            <a:ext cx="629653" cy="42983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1pPr>
            <a:lvl2pPr marL="0" marR="0" lvl="1"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2pPr>
            <a:lvl3pPr marL="0" marR="0" lvl="2"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3pPr>
            <a:lvl4pPr marL="0" marR="0" lvl="3"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4pPr>
            <a:lvl5pPr marL="0" marR="0" lvl="4"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5pPr>
            <a:lvl6pPr marL="0" marR="0" lvl="5"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6pPr>
            <a:lvl7pPr marL="0" marR="0" lvl="6"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7pPr>
            <a:lvl8pPr marL="0" marR="0" lvl="7"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8pPr>
            <a:lvl9pPr marL="0" marR="0" lvl="8"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Oswald"/>
                <a:ea typeface="Oswald"/>
                <a:cs typeface="Oswald"/>
                <a:sym typeface="Oswald"/>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80">
          <p15:clr>
            <a:srgbClr val="F26B43"/>
          </p15:clr>
        </p15:guide>
        <p15:guide id="2" pos="3840">
          <p15:clr>
            <a:srgbClr val="F26B43"/>
          </p15:clr>
        </p15:guide>
        <p15:guide id="3" pos="7200">
          <p15:clr>
            <a:srgbClr val="F26B43"/>
          </p15:clr>
        </p15:guide>
        <p15:guide id="4" pos="6720">
          <p15:clr>
            <a:srgbClr val="F26B43"/>
          </p15:clr>
        </p15:guide>
        <p15:guide id="5" pos="480">
          <p15:clr>
            <a:srgbClr val="F26B43"/>
          </p15:clr>
        </p15:guide>
        <p15:guide id="6" orient="horz"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5.png"/></Relationships>
</file>

<file path=ppt/slides/_rels/slide10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40.png"/></Relationships>
</file>

<file path=ppt/slides/_rels/slide10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3.png"/></Relationships>
</file>

<file path=ppt/slides/_rels/slide11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11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7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7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8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8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8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9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9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9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9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
          <p:cNvSpPr txBox="1">
            <a:spLocks noGrp="1"/>
          </p:cNvSpPr>
          <p:nvPr>
            <p:ph type="ctrTitle"/>
          </p:nvPr>
        </p:nvSpPr>
        <p:spPr>
          <a:xfrm>
            <a:off x="1429612" y="1013984"/>
            <a:ext cx="7714388" cy="3260635"/>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sz="6000"/>
              <a:t>LUMPS AND BUMPS</a:t>
            </a:r>
            <a:endParaRPr sz="6000"/>
          </a:p>
        </p:txBody>
      </p:sp>
      <p:sp>
        <p:nvSpPr>
          <p:cNvPr id="101" name="Google Shape;101;p1"/>
          <p:cNvSpPr txBox="1">
            <a:spLocks noGrp="1"/>
          </p:cNvSpPr>
          <p:nvPr>
            <p:ph type="subTitle" idx="1"/>
          </p:nvPr>
        </p:nvSpPr>
        <p:spPr>
          <a:xfrm>
            <a:off x="1429612" y="4848464"/>
            <a:ext cx="7714388" cy="1085849"/>
          </a:xfrm>
          <a:prstGeom prst="rect">
            <a:avLst/>
          </a:prstGeom>
          <a:noFill/>
          <a:ln>
            <a:noFill/>
          </a:ln>
        </p:spPr>
        <p:txBody>
          <a:bodyPr spcFirstLastPara="1" wrap="square" lIns="91425" tIns="45700" rIns="91425" bIns="45700" anchor="t" anchorCtr="0">
            <a:normAutofit/>
          </a:bodyPr>
          <a:lstStyle/>
          <a:p>
            <a:pPr marL="0" lvl="0" indent="0" algn="l" rtl="0">
              <a:lnSpc>
                <a:spcPct val="130000"/>
              </a:lnSpc>
              <a:spcBef>
                <a:spcPts val="0"/>
              </a:spcBef>
              <a:spcAft>
                <a:spcPts val="0"/>
              </a:spcAft>
              <a:buClr>
                <a:schemeClr val="lt1"/>
              </a:buClr>
              <a:buSzPts val="1530"/>
              <a:buNone/>
            </a:pPr>
            <a:r>
              <a:rPr lang="en-US" sz="2400"/>
              <a:t>Lyndon Lee, M.D.</a:t>
            </a:r>
            <a:endParaRPr sz="2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10"/>
          <p:cNvPicPr preferRelativeResize="0"/>
          <p:nvPr/>
        </p:nvPicPr>
        <p:blipFill rotWithShape="1">
          <a:blip r:embed="rId3">
            <a:alphaModFix/>
          </a:blip>
          <a:srcRect b="-114"/>
          <a:stretch/>
        </p:blipFill>
        <p:spPr>
          <a:xfrm>
            <a:off x="381201" y="2395272"/>
            <a:ext cx="5932535" cy="1957825"/>
          </a:xfrm>
          <a:prstGeom prst="rect">
            <a:avLst/>
          </a:prstGeom>
          <a:noFill/>
          <a:ln>
            <a:noFill/>
          </a:ln>
        </p:spPr>
      </p:pic>
      <p:pic>
        <p:nvPicPr>
          <p:cNvPr id="168" name="Google Shape;168;p10"/>
          <p:cNvPicPr preferRelativeResize="0"/>
          <p:nvPr/>
        </p:nvPicPr>
        <p:blipFill rotWithShape="1">
          <a:blip r:embed="rId4">
            <a:alphaModFix/>
          </a:blip>
          <a:srcRect/>
          <a:stretch/>
        </p:blipFill>
        <p:spPr>
          <a:xfrm>
            <a:off x="6527272" y="595003"/>
            <a:ext cx="4233500" cy="2834000"/>
          </a:xfrm>
          <a:prstGeom prst="rect">
            <a:avLst/>
          </a:prstGeom>
          <a:noFill/>
          <a:ln>
            <a:noFill/>
          </a:ln>
        </p:spPr>
      </p:pic>
      <p:pic>
        <p:nvPicPr>
          <p:cNvPr id="169" name="Google Shape;169;p10"/>
          <p:cNvPicPr preferRelativeResize="0"/>
          <p:nvPr/>
        </p:nvPicPr>
        <p:blipFill rotWithShape="1">
          <a:blip r:embed="rId5">
            <a:alphaModFix/>
          </a:blip>
          <a:srcRect/>
          <a:stretch/>
        </p:blipFill>
        <p:spPr>
          <a:xfrm>
            <a:off x="6527272" y="3625401"/>
            <a:ext cx="4233500" cy="2899951"/>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97"/>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SQUAMOUS CELL CARCINOMA</a:t>
            </a:r>
            <a:endParaRPr/>
          </a:p>
        </p:txBody>
      </p:sp>
      <p:sp>
        <p:nvSpPr>
          <p:cNvPr id="909" name="Google Shape;909;p97"/>
          <p:cNvSpPr txBox="1">
            <a:spLocks noGrp="1"/>
          </p:cNvSpPr>
          <p:nvPr>
            <p:ph type="body" idx="1"/>
          </p:nvPr>
        </p:nvSpPr>
        <p:spPr>
          <a:xfrm>
            <a:off x="812800" y="1600200"/>
            <a:ext cx="10202100" cy="4114800"/>
          </a:xfrm>
          <a:prstGeom prst="rect">
            <a:avLst/>
          </a:prstGeom>
          <a:noFill/>
          <a:ln>
            <a:noFill/>
          </a:ln>
        </p:spPr>
        <p:txBody>
          <a:bodyPr spcFirstLastPara="1" wrap="square" lIns="91425" tIns="45700" rIns="91425" bIns="45700" anchor="t" anchorCtr="0">
            <a:noAutofit/>
          </a:bodyPr>
          <a:lstStyle/>
          <a:p>
            <a:pPr marL="457200" lvl="0" indent="-361950" algn="l" rtl="0">
              <a:lnSpc>
                <a:spcPct val="115000"/>
              </a:lnSpc>
              <a:spcBef>
                <a:spcPts val="0"/>
              </a:spcBef>
              <a:spcAft>
                <a:spcPts val="0"/>
              </a:spcAft>
              <a:buSzPts val="2100"/>
              <a:buChar char="•"/>
            </a:pPr>
            <a:r>
              <a:rPr lang="en-US" sz="2100" b="1"/>
              <a:t>Risk factors</a:t>
            </a:r>
            <a:endParaRPr sz="2100" b="1"/>
          </a:p>
          <a:p>
            <a:pPr marL="1371600" lvl="2" indent="-361950" algn="l" rtl="0">
              <a:lnSpc>
                <a:spcPct val="115000"/>
              </a:lnSpc>
              <a:spcBef>
                <a:spcPts val="0"/>
              </a:spcBef>
              <a:spcAft>
                <a:spcPts val="0"/>
              </a:spcAft>
              <a:buSzPts val="2100"/>
              <a:buChar char="•"/>
            </a:pPr>
            <a:r>
              <a:rPr lang="en-US" sz="2100"/>
              <a:t>History of substantial UV light exposure over a lifetime </a:t>
            </a:r>
            <a:endParaRPr sz="2100"/>
          </a:p>
          <a:p>
            <a:pPr marL="1371600" lvl="2" indent="-361950" algn="l" rtl="0">
              <a:lnSpc>
                <a:spcPct val="115000"/>
              </a:lnSpc>
              <a:spcBef>
                <a:spcPts val="0"/>
              </a:spcBef>
              <a:spcAft>
                <a:spcPts val="0"/>
              </a:spcAft>
              <a:buSzPts val="2100"/>
              <a:buChar char="•"/>
            </a:pPr>
            <a:r>
              <a:rPr lang="en-US" sz="2100"/>
              <a:t>Fair skin, light hair, and blue, green, or gray eyes</a:t>
            </a:r>
            <a:endParaRPr sz="2100"/>
          </a:p>
          <a:p>
            <a:pPr marL="1371600" lvl="2" indent="-361950" algn="l" rtl="0">
              <a:lnSpc>
                <a:spcPct val="115000"/>
              </a:lnSpc>
              <a:spcBef>
                <a:spcPts val="0"/>
              </a:spcBef>
              <a:spcAft>
                <a:spcPts val="0"/>
              </a:spcAft>
              <a:buSzPts val="2100"/>
              <a:buChar char="•"/>
            </a:pPr>
            <a:r>
              <a:rPr lang="en-US" sz="2100"/>
              <a:t>More common in men</a:t>
            </a:r>
            <a:endParaRPr sz="2100"/>
          </a:p>
          <a:p>
            <a:pPr marL="1371600" lvl="2" indent="-361950" algn="l" rtl="0">
              <a:lnSpc>
                <a:spcPct val="115000"/>
              </a:lnSpc>
              <a:spcBef>
                <a:spcPts val="0"/>
              </a:spcBef>
              <a:spcAft>
                <a:spcPts val="0"/>
              </a:spcAft>
              <a:buSzPts val="2100"/>
              <a:buChar char="•"/>
            </a:pPr>
            <a:r>
              <a:rPr lang="en-US" sz="2100"/>
              <a:t>Age usually greater than 50 yrs</a:t>
            </a:r>
            <a:br>
              <a:rPr lang="en-US" sz="2100"/>
            </a:br>
            <a:endParaRPr sz="2100"/>
          </a:p>
          <a:p>
            <a:pPr marL="457200" lvl="0" indent="-361950" algn="l" rtl="0">
              <a:lnSpc>
                <a:spcPct val="115000"/>
              </a:lnSpc>
              <a:spcBef>
                <a:spcPts val="0"/>
              </a:spcBef>
              <a:spcAft>
                <a:spcPts val="0"/>
              </a:spcAft>
              <a:buSzPts val="2100"/>
              <a:buChar char="•"/>
            </a:pPr>
            <a:r>
              <a:rPr lang="en-US" sz="2100"/>
              <a:t>Can arise in burns, scars, ulcers, and long-standing sores (any chronic infection or skin inflammation)</a:t>
            </a:r>
            <a:endParaRPr sz="2100"/>
          </a:p>
          <a:p>
            <a:pPr marL="457200" lvl="0" indent="-361950" algn="l" rtl="0">
              <a:lnSpc>
                <a:spcPct val="115000"/>
              </a:lnSpc>
              <a:spcBef>
                <a:spcPts val="0"/>
              </a:spcBef>
              <a:spcAft>
                <a:spcPts val="0"/>
              </a:spcAft>
              <a:buSzPts val="2100"/>
              <a:buChar char="•"/>
            </a:pPr>
            <a:r>
              <a:rPr lang="en-US" sz="2100"/>
              <a:t>Sites of previous irradiation or chemical exposure (arsenic, petroleum by-products)</a:t>
            </a:r>
            <a:endParaRPr sz="2100"/>
          </a:p>
          <a:p>
            <a:pPr marL="457200" lvl="0" indent="-361950" algn="l" rtl="0">
              <a:lnSpc>
                <a:spcPct val="115000"/>
              </a:lnSpc>
              <a:spcBef>
                <a:spcPts val="0"/>
              </a:spcBef>
              <a:spcAft>
                <a:spcPts val="0"/>
              </a:spcAft>
              <a:buSzPts val="2100"/>
              <a:buChar char="•"/>
            </a:pPr>
            <a:r>
              <a:rPr lang="en-US" sz="2100"/>
              <a:t>Immunodeficient states such as AIDS, chemotherapy, and anti-rejection drugs used in organ transplantation can increase risk of SCCa</a:t>
            </a:r>
            <a:endParaRPr sz="210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98"/>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SQUAMOUS CELL CARCINOMA</a:t>
            </a:r>
            <a:endParaRPr/>
          </a:p>
        </p:txBody>
      </p:sp>
      <p:sp>
        <p:nvSpPr>
          <p:cNvPr id="916" name="Google Shape;916;p98"/>
          <p:cNvSpPr txBox="1">
            <a:spLocks noGrp="1"/>
          </p:cNvSpPr>
          <p:nvPr>
            <p:ph type="body" idx="1"/>
          </p:nvPr>
        </p:nvSpPr>
        <p:spPr>
          <a:xfrm>
            <a:off x="812800" y="1600200"/>
            <a:ext cx="7467600" cy="4114800"/>
          </a:xfrm>
          <a:prstGeom prst="rect">
            <a:avLst/>
          </a:prstGeom>
          <a:noFill/>
          <a:ln>
            <a:noFill/>
          </a:ln>
        </p:spPr>
        <p:txBody>
          <a:bodyPr spcFirstLastPara="1" wrap="square" lIns="91425" tIns="45700" rIns="91425" bIns="45700" anchor="t" anchorCtr="0">
            <a:normAutofit/>
          </a:bodyPr>
          <a:lstStyle/>
          <a:p>
            <a:pPr marL="274320" lvl="0" indent="-274320" algn="l" rtl="0">
              <a:lnSpc>
                <a:spcPct val="115000"/>
              </a:lnSpc>
              <a:spcBef>
                <a:spcPts val="0"/>
              </a:spcBef>
              <a:spcAft>
                <a:spcPts val="0"/>
              </a:spcAft>
              <a:buClr>
                <a:schemeClr val="lt1"/>
              </a:buClr>
              <a:buSzPts val="2100"/>
              <a:buChar char="•"/>
            </a:pPr>
            <a:r>
              <a:rPr lang="en-US" sz="2100"/>
              <a:t>Variable clinical appearance</a:t>
            </a:r>
            <a:endParaRPr sz="2100"/>
          </a:p>
          <a:p>
            <a:pPr marL="640080" lvl="4" indent="-219075" algn="l" rtl="0">
              <a:lnSpc>
                <a:spcPct val="115000"/>
              </a:lnSpc>
              <a:spcBef>
                <a:spcPts val="0"/>
              </a:spcBef>
              <a:spcAft>
                <a:spcPts val="0"/>
              </a:spcAft>
              <a:buSzPts val="2100"/>
              <a:buChar char="•"/>
            </a:pPr>
            <a:r>
              <a:rPr lang="en-US" sz="2100"/>
              <a:t>Often appears as a thick, rough, scaly red patch; open sore; or elevated growth with a central depression</a:t>
            </a:r>
            <a:endParaRPr sz="2100"/>
          </a:p>
          <a:p>
            <a:pPr marL="640080" lvl="4" indent="-219075" algn="l" rtl="0">
              <a:lnSpc>
                <a:spcPct val="115000"/>
              </a:lnSpc>
              <a:spcBef>
                <a:spcPts val="0"/>
              </a:spcBef>
              <a:spcAft>
                <a:spcPts val="0"/>
              </a:spcAft>
              <a:buSzPts val="2100"/>
              <a:buChar char="•"/>
            </a:pPr>
            <a:r>
              <a:rPr lang="en-US" sz="2100"/>
              <a:t>Ulcer or reddish skin plaque that is slow-growing</a:t>
            </a:r>
            <a:endParaRPr sz="2100"/>
          </a:p>
          <a:p>
            <a:pPr marL="640080" lvl="4" indent="-219075" algn="l" rtl="0">
              <a:lnSpc>
                <a:spcPct val="115000"/>
              </a:lnSpc>
              <a:spcBef>
                <a:spcPts val="0"/>
              </a:spcBef>
              <a:spcAft>
                <a:spcPts val="0"/>
              </a:spcAft>
              <a:buSzPts val="2100"/>
              <a:buChar char="•"/>
            </a:pPr>
            <a:r>
              <a:rPr lang="en-US" sz="2100"/>
              <a:t>Can resemble a wart</a:t>
            </a:r>
            <a:endParaRPr sz="2100"/>
          </a:p>
          <a:p>
            <a:pPr marL="274320" lvl="0" indent="-274320" algn="l" rtl="0">
              <a:lnSpc>
                <a:spcPct val="115000"/>
              </a:lnSpc>
              <a:spcBef>
                <a:spcPts val="1000"/>
              </a:spcBef>
              <a:spcAft>
                <a:spcPts val="0"/>
              </a:spcAft>
              <a:buClr>
                <a:schemeClr val="lt1"/>
              </a:buClr>
              <a:buSzPts val="2100"/>
              <a:buChar char="•"/>
            </a:pPr>
            <a:r>
              <a:rPr lang="en-US" sz="2100"/>
              <a:t>May crust or bleed spontaneously or when bumped</a:t>
            </a:r>
            <a:endParaRPr sz="2100"/>
          </a:p>
          <a:p>
            <a:pPr marL="274320" lvl="0" indent="-274320" algn="l" rtl="0">
              <a:lnSpc>
                <a:spcPct val="115000"/>
              </a:lnSpc>
              <a:spcBef>
                <a:spcPts val="1000"/>
              </a:spcBef>
              <a:spcAft>
                <a:spcPts val="0"/>
              </a:spcAft>
              <a:buClr>
                <a:schemeClr val="lt1"/>
              </a:buClr>
              <a:buSzPts val="2100"/>
              <a:buChar char="•"/>
            </a:pPr>
            <a:r>
              <a:rPr lang="en-US" sz="2100"/>
              <a:t>Lower lid most common</a:t>
            </a:r>
            <a:endParaRPr sz="2100"/>
          </a:p>
        </p:txBody>
      </p:sp>
      <p:pic>
        <p:nvPicPr>
          <p:cNvPr id="917" name="Google Shape;917;p98"/>
          <p:cNvPicPr preferRelativeResize="0"/>
          <p:nvPr/>
        </p:nvPicPr>
        <p:blipFill rotWithShape="1">
          <a:blip r:embed="rId3">
            <a:alphaModFix/>
          </a:blip>
          <a:srcRect/>
          <a:stretch/>
        </p:blipFill>
        <p:spPr>
          <a:xfrm>
            <a:off x="8271063" y="2666123"/>
            <a:ext cx="2861900" cy="1705853"/>
          </a:xfrm>
          <a:prstGeom prst="rect">
            <a:avLst/>
          </a:prstGeom>
          <a:noFill/>
          <a:ln>
            <a:noFill/>
          </a:ln>
        </p:spPr>
      </p:pic>
      <p:pic>
        <p:nvPicPr>
          <p:cNvPr id="918" name="Google Shape;918;p98"/>
          <p:cNvPicPr preferRelativeResize="0"/>
          <p:nvPr/>
        </p:nvPicPr>
        <p:blipFill rotWithShape="1">
          <a:blip r:embed="rId4">
            <a:alphaModFix/>
          </a:blip>
          <a:srcRect/>
          <a:stretch/>
        </p:blipFill>
        <p:spPr>
          <a:xfrm>
            <a:off x="8271051" y="627499"/>
            <a:ext cx="2861898" cy="1913578"/>
          </a:xfrm>
          <a:prstGeom prst="rect">
            <a:avLst/>
          </a:prstGeom>
          <a:noFill/>
          <a:ln>
            <a:noFill/>
          </a:ln>
        </p:spPr>
      </p:pic>
      <p:pic>
        <p:nvPicPr>
          <p:cNvPr id="919" name="Google Shape;919;p98"/>
          <p:cNvPicPr preferRelativeResize="0"/>
          <p:nvPr/>
        </p:nvPicPr>
        <p:blipFill rotWithShape="1">
          <a:blip r:embed="rId5">
            <a:alphaModFix/>
          </a:blip>
          <a:srcRect b="-140"/>
          <a:stretch/>
        </p:blipFill>
        <p:spPr>
          <a:xfrm>
            <a:off x="8271075" y="4497024"/>
            <a:ext cx="2861900" cy="1826933"/>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99"/>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SQUAMOUS CELL CARCINOMA</a:t>
            </a:r>
            <a:endParaRPr/>
          </a:p>
        </p:txBody>
      </p:sp>
      <p:sp>
        <p:nvSpPr>
          <p:cNvPr id="926" name="Google Shape;926;p99"/>
          <p:cNvSpPr txBox="1">
            <a:spLocks noGrp="1"/>
          </p:cNvSpPr>
          <p:nvPr>
            <p:ph type="body" idx="1"/>
          </p:nvPr>
        </p:nvSpPr>
        <p:spPr>
          <a:xfrm>
            <a:off x="812800" y="1600200"/>
            <a:ext cx="6398100" cy="41148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30000"/>
              </a:lnSpc>
              <a:spcBef>
                <a:spcPts val="0"/>
              </a:spcBef>
              <a:spcAft>
                <a:spcPts val="0"/>
              </a:spcAft>
              <a:buSzPts val="2400"/>
              <a:buNone/>
            </a:pPr>
            <a:r>
              <a:rPr lang="en-US" sz="2100" b="1"/>
              <a:t>Preferred treatment </a:t>
            </a:r>
            <a:endParaRPr sz="2100" b="1"/>
          </a:p>
          <a:p>
            <a:pPr marL="457200" lvl="0" indent="-361950" algn="l" rtl="0">
              <a:lnSpc>
                <a:spcPct val="130000"/>
              </a:lnSpc>
              <a:spcBef>
                <a:spcPts val="0"/>
              </a:spcBef>
              <a:spcAft>
                <a:spcPts val="0"/>
              </a:spcAft>
              <a:buSzPts val="2100"/>
              <a:buChar char="•"/>
            </a:pPr>
            <a:r>
              <a:rPr lang="en-US" sz="2100"/>
              <a:t>Mohs surgery and reconstruction (&gt;94% cure rate)</a:t>
            </a:r>
            <a:endParaRPr sz="2100"/>
          </a:p>
          <a:p>
            <a:pPr marL="274320" lvl="0" indent="-177165" algn="l" rtl="0">
              <a:lnSpc>
                <a:spcPct val="130000"/>
              </a:lnSpc>
              <a:spcBef>
                <a:spcPts val="1000"/>
              </a:spcBef>
              <a:spcAft>
                <a:spcPts val="0"/>
              </a:spcAft>
              <a:buClr>
                <a:schemeClr val="lt1"/>
              </a:buClr>
              <a:buSzPts val="1530"/>
              <a:buNone/>
            </a:pPr>
            <a:endParaRPr sz="2100" b="1"/>
          </a:p>
          <a:p>
            <a:pPr marL="0" lvl="0" indent="0" algn="l" rtl="0">
              <a:lnSpc>
                <a:spcPct val="130000"/>
              </a:lnSpc>
              <a:spcBef>
                <a:spcPts val="1000"/>
              </a:spcBef>
              <a:spcAft>
                <a:spcPts val="0"/>
              </a:spcAft>
              <a:buSzPts val="2400"/>
              <a:buNone/>
            </a:pPr>
            <a:r>
              <a:rPr lang="en-US" sz="2100" b="1"/>
              <a:t>Other options</a:t>
            </a:r>
            <a:endParaRPr sz="2100" b="1"/>
          </a:p>
          <a:p>
            <a:pPr marL="457200" lvl="0" indent="-361950" algn="l" rtl="0">
              <a:lnSpc>
                <a:spcPct val="130000"/>
              </a:lnSpc>
              <a:spcBef>
                <a:spcPts val="500"/>
              </a:spcBef>
              <a:spcAft>
                <a:spcPts val="0"/>
              </a:spcAft>
              <a:buSzPts val="2100"/>
              <a:buChar char="•"/>
            </a:pPr>
            <a:r>
              <a:rPr lang="en-US" sz="2100"/>
              <a:t>Radiation (~85-95% cure rate) </a:t>
            </a:r>
            <a:endParaRPr sz="2100"/>
          </a:p>
          <a:p>
            <a:pPr marL="457200" lvl="0" indent="-361950" algn="l" rtl="0">
              <a:lnSpc>
                <a:spcPct val="130000"/>
              </a:lnSpc>
              <a:spcBef>
                <a:spcPts val="0"/>
              </a:spcBef>
              <a:spcAft>
                <a:spcPts val="0"/>
              </a:spcAft>
              <a:buSzPts val="2100"/>
              <a:buChar char="•"/>
            </a:pPr>
            <a:r>
              <a:rPr lang="en-US" sz="2100"/>
              <a:t>Topical medications (Imiquimod, 5-FU) – superficial tumors only</a:t>
            </a:r>
            <a:endParaRPr sz="2100"/>
          </a:p>
          <a:p>
            <a:pPr marL="457200" lvl="0" indent="-361950" algn="l" rtl="0">
              <a:lnSpc>
                <a:spcPct val="130000"/>
              </a:lnSpc>
              <a:spcBef>
                <a:spcPts val="0"/>
              </a:spcBef>
              <a:spcAft>
                <a:spcPts val="0"/>
              </a:spcAft>
              <a:buSzPts val="2100"/>
              <a:buChar char="•"/>
            </a:pPr>
            <a:r>
              <a:rPr lang="en-US" sz="2100"/>
              <a:t>Cryotherapy</a:t>
            </a:r>
            <a:endParaRPr sz="2100"/>
          </a:p>
          <a:p>
            <a:pPr marL="274320" lvl="1" indent="0" algn="l" rtl="0">
              <a:lnSpc>
                <a:spcPct val="130000"/>
              </a:lnSpc>
              <a:spcBef>
                <a:spcPts val="500"/>
              </a:spcBef>
              <a:spcAft>
                <a:spcPts val="1500"/>
              </a:spcAft>
              <a:buClr>
                <a:schemeClr val="lt1"/>
              </a:buClr>
              <a:buSzPts val="1530"/>
              <a:buFont typeface="Oswald Light"/>
              <a:buNone/>
            </a:pPr>
            <a:endParaRPr sz="2100"/>
          </a:p>
        </p:txBody>
      </p:sp>
      <p:pic>
        <p:nvPicPr>
          <p:cNvPr id="927" name="Google Shape;927;p99"/>
          <p:cNvPicPr preferRelativeResize="0"/>
          <p:nvPr/>
        </p:nvPicPr>
        <p:blipFill rotWithShape="1">
          <a:blip r:embed="rId3">
            <a:alphaModFix/>
          </a:blip>
          <a:srcRect/>
          <a:stretch/>
        </p:blipFill>
        <p:spPr>
          <a:xfrm>
            <a:off x="8126625" y="617450"/>
            <a:ext cx="3450425" cy="205665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100"/>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SQUAMOUS CELL CARCINOMA</a:t>
            </a:r>
            <a:endParaRPr/>
          </a:p>
        </p:txBody>
      </p:sp>
      <p:sp>
        <p:nvSpPr>
          <p:cNvPr id="933" name="Google Shape;933;p100"/>
          <p:cNvSpPr txBox="1">
            <a:spLocks noGrp="1"/>
          </p:cNvSpPr>
          <p:nvPr>
            <p:ph type="body" idx="1"/>
          </p:nvPr>
        </p:nvSpPr>
        <p:spPr>
          <a:xfrm>
            <a:off x="812800" y="1600200"/>
            <a:ext cx="10566400" cy="4114800"/>
          </a:xfrm>
          <a:prstGeom prst="rect">
            <a:avLst/>
          </a:prstGeom>
          <a:noFill/>
          <a:ln>
            <a:noFill/>
          </a:ln>
        </p:spPr>
        <p:txBody>
          <a:bodyPr spcFirstLastPara="1" wrap="square" lIns="91425" tIns="45700" rIns="91425" bIns="45700" anchor="t" anchorCtr="0">
            <a:noAutofit/>
          </a:bodyPr>
          <a:lstStyle/>
          <a:p>
            <a:pPr marL="274320" lvl="0" indent="-274320" algn="l" rtl="0">
              <a:lnSpc>
                <a:spcPct val="115000"/>
              </a:lnSpc>
              <a:spcBef>
                <a:spcPts val="0"/>
              </a:spcBef>
              <a:spcAft>
                <a:spcPts val="0"/>
              </a:spcAft>
              <a:buClr>
                <a:schemeClr val="lt1"/>
              </a:buClr>
              <a:buSzPts val="2100"/>
              <a:buChar char="•"/>
            </a:pPr>
            <a:r>
              <a:rPr lang="en-US" sz="2100"/>
              <a:t>Higher potential for distant metastasis than BCCa</a:t>
            </a:r>
            <a:br>
              <a:rPr lang="en-US" sz="2100"/>
            </a:br>
            <a:endParaRPr sz="2100"/>
          </a:p>
          <a:p>
            <a:pPr marL="274320" lvl="0" indent="-274320" algn="l" rtl="0">
              <a:lnSpc>
                <a:spcPct val="115000"/>
              </a:lnSpc>
              <a:spcBef>
                <a:spcPts val="1000"/>
              </a:spcBef>
              <a:spcAft>
                <a:spcPts val="0"/>
              </a:spcAft>
              <a:buClr>
                <a:schemeClr val="lt1"/>
              </a:buClr>
              <a:buSzPts val="2100"/>
              <a:buChar char="•"/>
            </a:pPr>
            <a:r>
              <a:rPr lang="en-US" sz="2100"/>
              <a:t>Rate of metastasis: ~2 – 10% </a:t>
            </a:r>
            <a:endParaRPr sz="2100"/>
          </a:p>
          <a:p>
            <a:pPr marL="640080" lvl="4" indent="-219075" algn="l" rtl="0">
              <a:lnSpc>
                <a:spcPct val="115000"/>
              </a:lnSpc>
              <a:spcBef>
                <a:spcPts val="0"/>
              </a:spcBef>
              <a:spcAft>
                <a:spcPts val="0"/>
              </a:spcAft>
              <a:buSzPts val="2100"/>
              <a:buChar char="•"/>
            </a:pPr>
            <a:r>
              <a:rPr lang="en-US" sz="2100"/>
              <a:t>Lymphatic transmission</a:t>
            </a:r>
            <a:endParaRPr sz="2100"/>
          </a:p>
          <a:p>
            <a:pPr marL="640080" lvl="4" indent="-219075" algn="l" rtl="0">
              <a:lnSpc>
                <a:spcPct val="115000"/>
              </a:lnSpc>
              <a:spcBef>
                <a:spcPts val="0"/>
              </a:spcBef>
              <a:spcAft>
                <a:spcPts val="0"/>
              </a:spcAft>
              <a:buSzPts val="2100"/>
              <a:buChar char="•"/>
            </a:pPr>
            <a:r>
              <a:rPr lang="en-US" sz="2100"/>
              <a:t>Hematogenous transmission</a:t>
            </a:r>
            <a:endParaRPr sz="2100"/>
          </a:p>
          <a:p>
            <a:pPr marL="640080" lvl="4" indent="-219075" algn="l" rtl="0">
              <a:lnSpc>
                <a:spcPct val="115000"/>
              </a:lnSpc>
              <a:spcBef>
                <a:spcPts val="0"/>
              </a:spcBef>
              <a:spcAft>
                <a:spcPts val="0"/>
              </a:spcAft>
              <a:buSzPts val="2100"/>
              <a:buChar char="•"/>
            </a:pPr>
            <a:r>
              <a:rPr lang="en-US" sz="2100"/>
              <a:t>Direct extension along cranial nerves  </a:t>
            </a:r>
            <a:endParaRPr sz="2100"/>
          </a:p>
          <a:p>
            <a:pPr marL="914400" lvl="0" indent="-361950" algn="l" rtl="0">
              <a:lnSpc>
                <a:spcPct val="115000"/>
              </a:lnSpc>
              <a:spcBef>
                <a:spcPts val="0"/>
              </a:spcBef>
              <a:spcAft>
                <a:spcPts val="0"/>
              </a:spcAft>
              <a:buSzPts val="2100"/>
              <a:buChar char="-"/>
            </a:pPr>
            <a:r>
              <a:rPr lang="en-US" sz="2100"/>
              <a:t>Retrograde</a:t>
            </a:r>
            <a:endParaRPr sz="2100"/>
          </a:p>
          <a:p>
            <a:pPr marL="914400" lvl="0" indent="-361950" algn="l" rtl="0">
              <a:lnSpc>
                <a:spcPct val="115000"/>
              </a:lnSpc>
              <a:spcBef>
                <a:spcPts val="0"/>
              </a:spcBef>
              <a:spcAft>
                <a:spcPts val="0"/>
              </a:spcAft>
              <a:buSzPts val="2100"/>
              <a:buChar char="-"/>
            </a:pPr>
            <a:r>
              <a:rPr lang="en-US" sz="2100"/>
              <a:t>Numbness, tingling, pain, esp. CN V1 distribution</a:t>
            </a:r>
            <a:endParaRPr sz="210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101"/>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SEBACEOUS CELL CARCINOMA</a:t>
            </a:r>
            <a:endParaRPr/>
          </a:p>
        </p:txBody>
      </p:sp>
      <p:sp>
        <p:nvSpPr>
          <p:cNvPr id="940" name="Google Shape;940;p101"/>
          <p:cNvSpPr txBox="1">
            <a:spLocks noGrp="1"/>
          </p:cNvSpPr>
          <p:nvPr>
            <p:ph type="body" idx="1"/>
          </p:nvPr>
        </p:nvSpPr>
        <p:spPr>
          <a:xfrm>
            <a:off x="812800" y="1600200"/>
            <a:ext cx="7236000" cy="4114800"/>
          </a:xfrm>
          <a:prstGeom prst="rect">
            <a:avLst/>
          </a:prstGeom>
          <a:noFill/>
          <a:ln>
            <a:noFill/>
          </a:ln>
        </p:spPr>
        <p:txBody>
          <a:bodyPr spcFirstLastPara="1" wrap="square" lIns="91425" tIns="45700" rIns="91425" bIns="45700" anchor="t" anchorCtr="0">
            <a:noAutofit/>
          </a:bodyPr>
          <a:lstStyle/>
          <a:p>
            <a:pPr marL="274320" lvl="0" indent="-274320" algn="l" rtl="0">
              <a:lnSpc>
                <a:spcPct val="115000"/>
              </a:lnSpc>
              <a:spcBef>
                <a:spcPts val="0"/>
              </a:spcBef>
              <a:spcAft>
                <a:spcPts val="0"/>
              </a:spcAft>
              <a:buClr>
                <a:schemeClr val="lt1"/>
              </a:buClr>
              <a:buSzPts val="2100"/>
              <a:buChar char="•"/>
            </a:pPr>
            <a:r>
              <a:rPr lang="en-US" sz="2100"/>
              <a:t>Highly malignant and potentially lethal tumor</a:t>
            </a:r>
            <a:endParaRPr sz="2100"/>
          </a:p>
          <a:p>
            <a:pPr marL="274320" lvl="0" indent="-274320" algn="l" rtl="0">
              <a:lnSpc>
                <a:spcPct val="115000"/>
              </a:lnSpc>
              <a:spcBef>
                <a:spcPts val="1000"/>
              </a:spcBef>
              <a:spcAft>
                <a:spcPts val="0"/>
              </a:spcAft>
              <a:buClr>
                <a:schemeClr val="lt1"/>
              </a:buClr>
              <a:buSzPts val="2100"/>
              <a:buChar char="•"/>
            </a:pPr>
            <a:r>
              <a:rPr lang="en-US" sz="2100"/>
              <a:t>0.2 - 0.7% of all eyelid tumors</a:t>
            </a:r>
            <a:endParaRPr sz="2100"/>
          </a:p>
          <a:p>
            <a:pPr marL="274320" lvl="0" indent="-274320" algn="l" rtl="0">
              <a:lnSpc>
                <a:spcPct val="115000"/>
              </a:lnSpc>
              <a:spcBef>
                <a:spcPts val="1000"/>
              </a:spcBef>
              <a:spcAft>
                <a:spcPts val="0"/>
              </a:spcAft>
              <a:buClr>
                <a:schemeClr val="lt1"/>
              </a:buClr>
              <a:buSzPts val="2100"/>
              <a:buChar char="•"/>
            </a:pPr>
            <a:r>
              <a:rPr lang="en-US" sz="2100"/>
              <a:t>May arise from any sebaceous gland </a:t>
            </a:r>
            <a:endParaRPr sz="2100"/>
          </a:p>
          <a:p>
            <a:pPr marL="640080" lvl="4" indent="-219075" algn="l" rtl="0">
              <a:lnSpc>
                <a:spcPct val="115000"/>
              </a:lnSpc>
              <a:spcBef>
                <a:spcPts val="0"/>
              </a:spcBef>
              <a:spcAft>
                <a:spcPts val="0"/>
              </a:spcAft>
              <a:buSzPts val="2100"/>
              <a:buChar char="•"/>
            </a:pPr>
            <a:r>
              <a:rPr lang="en-US" sz="2100"/>
              <a:t>Meibomian glands (~66%)</a:t>
            </a:r>
            <a:endParaRPr sz="2100"/>
          </a:p>
          <a:p>
            <a:pPr marL="640080" lvl="4" indent="-219075" algn="l" rtl="0">
              <a:lnSpc>
                <a:spcPct val="115000"/>
              </a:lnSpc>
              <a:spcBef>
                <a:spcPts val="0"/>
              </a:spcBef>
              <a:spcAft>
                <a:spcPts val="0"/>
              </a:spcAft>
              <a:buSzPts val="2100"/>
              <a:buChar char="•"/>
            </a:pPr>
            <a:r>
              <a:rPr lang="en-US" sz="2100"/>
              <a:t>Glands of Zeis </a:t>
            </a:r>
            <a:endParaRPr sz="2100"/>
          </a:p>
          <a:p>
            <a:pPr marL="640080" lvl="4" indent="-219075" algn="l" rtl="0">
              <a:lnSpc>
                <a:spcPct val="115000"/>
              </a:lnSpc>
              <a:spcBef>
                <a:spcPts val="0"/>
              </a:spcBef>
              <a:spcAft>
                <a:spcPts val="0"/>
              </a:spcAft>
              <a:buSzPts val="2100"/>
              <a:buChar char="•"/>
            </a:pPr>
            <a:r>
              <a:rPr lang="en-US" sz="2100"/>
              <a:t>Sebaceous glands of the caruncle (2%)</a:t>
            </a:r>
            <a:endParaRPr sz="2100"/>
          </a:p>
          <a:p>
            <a:pPr marL="274320" lvl="0" indent="-274320" algn="l" rtl="0">
              <a:lnSpc>
                <a:spcPct val="115000"/>
              </a:lnSpc>
              <a:spcBef>
                <a:spcPts val="1000"/>
              </a:spcBef>
              <a:spcAft>
                <a:spcPts val="0"/>
              </a:spcAft>
              <a:buClr>
                <a:schemeClr val="lt1"/>
              </a:buClr>
              <a:buSzPts val="2100"/>
              <a:buChar char="•"/>
            </a:pPr>
            <a:r>
              <a:rPr lang="en-US" sz="2100"/>
              <a:t>Originates more often in the upper eyelid (up to 75%)</a:t>
            </a:r>
            <a:endParaRPr sz="2100"/>
          </a:p>
          <a:p>
            <a:pPr marL="274320" lvl="0" indent="-274320" algn="l" rtl="0">
              <a:lnSpc>
                <a:spcPct val="115000"/>
              </a:lnSpc>
              <a:spcBef>
                <a:spcPts val="1000"/>
              </a:spcBef>
              <a:spcAft>
                <a:spcPts val="0"/>
              </a:spcAft>
              <a:buClr>
                <a:schemeClr val="lt1"/>
              </a:buClr>
              <a:buSzPts val="2100"/>
              <a:buChar char="•"/>
            </a:pPr>
            <a:r>
              <a:rPr lang="en-US" sz="2100"/>
              <a:t>Multicentric origin is common </a:t>
            </a:r>
            <a:endParaRPr sz="2100"/>
          </a:p>
          <a:p>
            <a:pPr marL="274320" lvl="0" indent="-274320" algn="l" rtl="0">
              <a:lnSpc>
                <a:spcPct val="115000"/>
              </a:lnSpc>
              <a:spcBef>
                <a:spcPts val="1000"/>
              </a:spcBef>
              <a:spcAft>
                <a:spcPts val="0"/>
              </a:spcAft>
              <a:buClr>
                <a:schemeClr val="lt1"/>
              </a:buClr>
              <a:buSzPts val="2100"/>
              <a:buChar char="•"/>
            </a:pPr>
            <a:r>
              <a:rPr lang="en-US" sz="2100"/>
              <a:t>6-8% of patients have separate upper and lower lid tumors</a:t>
            </a:r>
            <a:endParaRPr sz="2100"/>
          </a:p>
        </p:txBody>
      </p:sp>
      <p:pic>
        <p:nvPicPr>
          <p:cNvPr id="941" name="Google Shape;941;p101"/>
          <p:cNvPicPr preferRelativeResize="0"/>
          <p:nvPr/>
        </p:nvPicPr>
        <p:blipFill rotWithShape="1">
          <a:blip r:embed="rId3">
            <a:alphaModFix/>
          </a:blip>
          <a:srcRect/>
          <a:stretch/>
        </p:blipFill>
        <p:spPr>
          <a:xfrm>
            <a:off x="8001224" y="762003"/>
            <a:ext cx="3377975" cy="224825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102"/>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SEBACEOUS CELL CARCINOMA</a:t>
            </a:r>
            <a:endParaRPr/>
          </a:p>
        </p:txBody>
      </p:sp>
      <p:sp>
        <p:nvSpPr>
          <p:cNvPr id="947" name="Google Shape;947;p102"/>
          <p:cNvSpPr txBox="1">
            <a:spLocks noGrp="1"/>
          </p:cNvSpPr>
          <p:nvPr>
            <p:ph type="body" idx="1"/>
          </p:nvPr>
        </p:nvSpPr>
        <p:spPr>
          <a:xfrm>
            <a:off x="812800" y="1600200"/>
            <a:ext cx="7136700" cy="4114800"/>
          </a:xfrm>
          <a:prstGeom prst="rect">
            <a:avLst/>
          </a:prstGeom>
          <a:noFill/>
          <a:ln>
            <a:noFill/>
          </a:ln>
        </p:spPr>
        <p:txBody>
          <a:bodyPr spcFirstLastPara="1" wrap="square" lIns="91425" tIns="45700" rIns="91425" bIns="45700" anchor="t" anchorCtr="0">
            <a:noAutofit/>
          </a:bodyPr>
          <a:lstStyle/>
          <a:p>
            <a:pPr marL="274320" lvl="0" indent="-274320" algn="l" rtl="0">
              <a:lnSpc>
                <a:spcPct val="115000"/>
              </a:lnSpc>
              <a:spcBef>
                <a:spcPts val="0"/>
              </a:spcBef>
              <a:spcAft>
                <a:spcPts val="0"/>
              </a:spcAft>
              <a:buClr>
                <a:schemeClr val="lt1"/>
              </a:buClr>
              <a:buSzPts val="2100"/>
              <a:buChar char="•"/>
            </a:pPr>
            <a:r>
              <a:rPr lang="en-US" sz="2100"/>
              <a:t>More frequent in women</a:t>
            </a:r>
            <a:endParaRPr sz="2100"/>
          </a:p>
          <a:p>
            <a:pPr marL="274320" lvl="0" indent="-274320" algn="l" rtl="0">
              <a:lnSpc>
                <a:spcPct val="115000"/>
              </a:lnSpc>
              <a:spcBef>
                <a:spcPts val="0"/>
              </a:spcBef>
              <a:spcAft>
                <a:spcPts val="0"/>
              </a:spcAft>
              <a:buClr>
                <a:schemeClr val="lt1"/>
              </a:buClr>
              <a:buSzPts val="2100"/>
              <a:buChar char="•"/>
            </a:pPr>
            <a:r>
              <a:rPr lang="en-US" sz="2100"/>
              <a:t>Patients usually over 60 yrs old </a:t>
            </a:r>
            <a:endParaRPr sz="2100"/>
          </a:p>
          <a:p>
            <a:pPr marL="274320" lvl="0" indent="-274320" algn="l" rtl="0">
              <a:lnSpc>
                <a:spcPct val="115000"/>
              </a:lnSpc>
              <a:spcBef>
                <a:spcPts val="0"/>
              </a:spcBef>
              <a:spcAft>
                <a:spcPts val="0"/>
              </a:spcAft>
              <a:buClr>
                <a:schemeClr val="lt1"/>
              </a:buClr>
              <a:buSzPts val="2100"/>
              <a:buChar char="•"/>
            </a:pPr>
            <a:r>
              <a:rPr lang="en-US" sz="2100"/>
              <a:t>If younger (&lt; 40 yo) can often elicit a h/o radiation to face</a:t>
            </a:r>
            <a:endParaRPr sz="2100"/>
          </a:p>
          <a:p>
            <a:pPr marL="274320" lvl="0" indent="-177165" algn="l" rtl="0">
              <a:lnSpc>
                <a:spcPct val="115000"/>
              </a:lnSpc>
              <a:spcBef>
                <a:spcPts val="0"/>
              </a:spcBef>
              <a:spcAft>
                <a:spcPts val="0"/>
              </a:spcAft>
              <a:buClr>
                <a:schemeClr val="lt1"/>
              </a:buClr>
              <a:buSzPts val="1530"/>
              <a:buNone/>
            </a:pPr>
            <a:endParaRPr sz="2100"/>
          </a:p>
          <a:p>
            <a:pPr marL="0" lvl="0" indent="0" algn="l" rtl="0">
              <a:lnSpc>
                <a:spcPct val="115000"/>
              </a:lnSpc>
              <a:spcBef>
                <a:spcPts val="0"/>
              </a:spcBef>
              <a:spcAft>
                <a:spcPts val="0"/>
              </a:spcAft>
              <a:buSzPts val="2400"/>
              <a:buNone/>
            </a:pPr>
            <a:endParaRPr sz="2100"/>
          </a:p>
          <a:p>
            <a:pPr marL="0" lvl="0" indent="0" algn="l" rtl="0">
              <a:lnSpc>
                <a:spcPct val="115000"/>
              </a:lnSpc>
              <a:spcBef>
                <a:spcPts val="0"/>
              </a:spcBef>
              <a:spcAft>
                <a:spcPts val="0"/>
              </a:spcAft>
              <a:buSzPts val="2400"/>
              <a:buNone/>
            </a:pPr>
            <a:r>
              <a:rPr lang="en-US" sz="2100"/>
              <a:t>Features to look for:</a:t>
            </a:r>
            <a:endParaRPr sz="2100"/>
          </a:p>
          <a:p>
            <a:pPr marL="457200" lvl="2" indent="-219075" algn="l" rtl="0">
              <a:lnSpc>
                <a:spcPct val="115000"/>
              </a:lnSpc>
              <a:spcBef>
                <a:spcPts val="0"/>
              </a:spcBef>
              <a:spcAft>
                <a:spcPts val="0"/>
              </a:spcAft>
              <a:buClr>
                <a:schemeClr val="lt1"/>
              </a:buClr>
              <a:buSzPts val="2100"/>
              <a:buChar char="•"/>
            </a:pPr>
            <a:r>
              <a:rPr lang="en-US" sz="2100"/>
              <a:t>Effacement of the meibomian gland orifices with destruction of the eyelash follicles</a:t>
            </a:r>
            <a:endParaRPr sz="2100"/>
          </a:p>
          <a:p>
            <a:pPr marL="457200" lvl="2" indent="-219075" algn="l" rtl="0">
              <a:lnSpc>
                <a:spcPct val="115000"/>
              </a:lnSpc>
              <a:spcBef>
                <a:spcPts val="0"/>
              </a:spcBef>
              <a:spcAft>
                <a:spcPts val="0"/>
              </a:spcAft>
              <a:buClr>
                <a:schemeClr val="lt1"/>
              </a:buClr>
              <a:buSzPts val="2100"/>
              <a:buChar char="•"/>
            </a:pPr>
            <a:r>
              <a:rPr lang="en-US" sz="2100"/>
              <a:t>Madarosis</a:t>
            </a:r>
            <a:endParaRPr sz="2100"/>
          </a:p>
          <a:p>
            <a:pPr marL="457200" lvl="2" indent="-219075" algn="l" rtl="0">
              <a:lnSpc>
                <a:spcPct val="115000"/>
              </a:lnSpc>
              <a:spcBef>
                <a:spcPts val="0"/>
              </a:spcBef>
              <a:spcAft>
                <a:spcPts val="0"/>
              </a:spcAft>
              <a:buClr>
                <a:schemeClr val="lt1"/>
              </a:buClr>
              <a:buSzPts val="2100"/>
              <a:buChar char="•"/>
            </a:pPr>
            <a:r>
              <a:rPr lang="en-US" sz="2100"/>
              <a:t>Yellow coloration as a result of the lipid material within the tumor cells</a:t>
            </a:r>
            <a:endParaRPr sz="2100"/>
          </a:p>
          <a:p>
            <a:pPr marL="274320" lvl="0" indent="-177165" algn="l" rtl="0">
              <a:lnSpc>
                <a:spcPct val="115000"/>
              </a:lnSpc>
              <a:spcBef>
                <a:spcPts val="0"/>
              </a:spcBef>
              <a:spcAft>
                <a:spcPts val="0"/>
              </a:spcAft>
              <a:buClr>
                <a:schemeClr val="lt1"/>
              </a:buClr>
              <a:buSzPts val="1530"/>
              <a:buNone/>
            </a:pPr>
            <a:endParaRPr sz="2100"/>
          </a:p>
        </p:txBody>
      </p:sp>
      <p:pic>
        <p:nvPicPr>
          <p:cNvPr id="948" name="Google Shape;948;p102"/>
          <p:cNvPicPr preferRelativeResize="0"/>
          <p:nvPr/>
        </p:nvPicPr>
        <p:blipFill rotWithShape="1">
          <a:blip r:embed="rId3">
            <a:alphaModFix/>
          </a:blip>
          <a:srcRect/>
          <a:stretch/>
        </p:blipFill>
        <p:spPr>
          <a:xfrm>
            <a:off x="8478393" y="675928"/>
            <a:ext cx="2900808" cy="2753075"/>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103"/>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SEBACEOUS CELL CARCINOMA</a:t>
            </a:r>
            <a:endParaRPr/>
          </a:p>
        </p:txBody>
      </p:sp>
      <p:sp>
        <p:nvSpPr>
          <p:cNvPr id="955" name="Google Shape;955;p103"/>
          <p:cNvSpPr txBox="1">
            <a:spLocks noGrp="1"/>
          </p:cNvSpPr>
          <p:nvPr>
            <p:ph type="body" idx="1"/>
          </p:nvPr>
        </p:nvSpPr>
        <p:spPr>
          <a:xfrm>
            <a:off x="812800" y="1600200"/>
            <a:ext cx="101139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en-US" sz="2100"/>
              <a:t>Often masquerades as other eyelid conditions</a:t>
            </a:r>
            <a:endParaRPr sz="2100"/>
          </a:p>
          <a:p>
            <a:pPr marL="457200" lvl="0" indent="-361950" algn="l" rtl="0">
              <a:lnSpc>
                <a:spcPct val="115000"/>
              </a:lnSpc>
              <a:spcBef>
                <a:spcPts val="500"/>
              </a:spcBef>
              <a:spcAft>
                <a:spcPts val="0"/>
              </a:spcAft>
              <a:buSzPts val="2100"/>
              <a:buChar char="•"/>
            </a:pPr>
            <a:r>
              <a:rPr lang="en-US" sz="2100"/>
              <a:t>Chronic, recurrent chalazion (most common)</a:t>
            </a:r>
            <a:endParaRPr sz="2100"/>
          </a:p>
          <a:p>
            <a:pPr marL="457200" lvl="0" indent="-361950" algn="l" rtl="0">
              <a:lnSpc>
                <a:spcPct val="115000"/>
              </a:lnSpc>
              <a:spcBef>
                <a:spcPts val="0"/>
              </a:spcBef>
              <a:spcAft>
                <a:spcPts val="0"/>
              </a:spcAft>
              <a:buSzPts val="2100"/>
              <a:buChar char="•"/>
            </a:pPr>
            <a:r>
              <a:rPr lang="en-US" sz="2100"/>
              <a:t>Chronic, inflammatory blepharitis</a:t>
            </a:r>
            <a:endParaRPr sz="2100"/>
          </a:p>
          <a:p>
            <a:pPr marL="457200" lvl="0" indent="-361950" algn="l" rtl="0">
              <a:lnSpc>
                <a:spcPct val="115000"/>
              </a:lnSpc>
              <a:spcBef>
                <a:spcPts val="0"/>
              </a:spcBef>
              <a:spcAft>
                <a:spcPts val="0"/>
              </a:spcAft>
              <a:buSzPts val="2100"/>
              <a:buChar char="•"/>
            </a:pPr>
            <a:r>
              <a:rPr lang="en-US" sz="2100"/>
              <a:t>Ocular cicatricial pemphigoid</a:t>
            </a:r>
            <a:endParaRPr sz="2100"/>
          </a:p>
          <a:p>
            <a:pPr marL="457200" lvl="0" indent="-361950" algn="l" rtl="0">
              <a:lnSpc>
                <a:spcPct val="115000"/>
              </a:lnSpc>
              <a:spcBef>
                <a:spcPts val="0"/>
              </a:spcBef>
              <a:spcAft>
                <a:spcPts val="0"/>
              </a:spcAft>
              <a:buSzPts val="2100"/>
              <a:buChar char="•"/>
            </a:pPr>
            <a:r>
              <a:rPr lang="en-US" sz="2100"/>
              <a:t>Pannus</a:t>
            </a:r>
            <a:endParaRPr sz="2100"/>
          </a:p>
          <a:p>
            <a:pPr marL="274320" lvl="0" indent="-184451" algn="l" rtl="0">
              <a:lnSpc>
                <a:spcPct val="115000"/>
              </a:lnSpc>
              <a:spcBef>
                <a:spcPts val="1000"/>
              </a:spcBef>
              <a:spcAft>
                <a:spcPts val="0"/>
              </a:spcAft>
              <a:buClr>
                <a:schemeClr val="lt1"/>
              </a:buClr>
              <a:buSzPts val="1530"/>
              <a:buNone/>
            </a:pPr>
            <a:endParaRPr sz="2100"/>
          </a:p>
          <a:p>
            <a:pPr marL="0" lvl="0" indent="0" algn="l" rtl="0">
              <a:lnSpc>
                <a:spcPct val="115000"/>
              </a:lnSpc>
              <a:spcBef>
                <a:spcPts val="1000"/>
              </a:spcBef>
              <a:spcAft>
                <a:spcPts val="0"/>
              </a:spcAft>
              <a:buSzPts val="2400"/>
              <a:buNone/>
            </a:pPr>
            <a:r>
              <a:rPr lang="en-US" sz="2100"/>
              <a:t>Suspicious lesions that might warrant biopsy</a:t>
            </a:r>
            <a:endParaRPr sz="2100"/>
          </a:p>
          <a:p>
            <a:pPr marL="457200" lvl="0" indent="-361950" algn="l" rtl="0">
              <a:lnSpc>
                <a:spcPct val="115000"/>
              </a:lnSpc>
              <a:spcBef>
                <a:spcPts val="500"/>
              </a:spcBef>
              <a:spcAft>
                <a:spcPts val="0"/>
              </a:spcAft>
              <a:buSzPts val="2100"/>
              <a:buChar char="•"/>
            </a:pPr>
            <a:r>
              <a:rPr lang="en-US" sz="2100"/>
              <a:t>Chalazion that presents late in life without a prior h/o chalazia</a:t>
            </a:r>
            <a:endParaRPr sz="2100"/>
          </a:p>
          <a:p>
            <a:pPr marL="457200" lvl="0" indent="-361950" algn="l" rtl="0">
              <a:lnSpc>
                <a:spcPct val="115000"/>
              </a:lnSpc>
              <a:spcBef>
                <a:spcPts val="0"/>
              </a:spcBef>
              <a:spcAft>
                <a:spcPts val="0"/>
              </a:spcAft>
              <a:buSzPts val="2100"/>
              <a:buChar char="•"/>
            </a:pPr>
            <a:r>
              <a:rPr lang="en-US" sz="2100"/>
              <a:t>Chalazion that causes madarosis and destruction of the meibomian gland orifices</a:t>
            </a:r>
            <a:endParaRPr sz="2100"/>
          </a:p>
          <a:p>
            <a:pPr marL="457200" lvl="0" indent="-361950" algn="l" rtl="0">
              <a:lnSpc>
                <a:spcPct val="115000"/>
              </a:lnSpc>
              <a:spcBef>
                <a:spcPts val="0"/>
              </a:spcBef>
              <a:spcAft>
                <a:spcPts val="0"/>
              </a:spcAft>
              <a:buSzPts val="2100"/>
              <a:buChar char="•"/>
            </a:pPr>
            <a:r>
              <a:rPr lang="en-US" sz="2100"/>
              <a:t>Solid material from a chalazion that has been surgically excised more than once</a:t>
            </a:r>
            <a:endParaRPr sz="2100"/>
          </a:p>
          <a:p>
            <a:pPr marL="457200" lvl="0" indent="-361950" algn="l" rtl="0">
              <a:lnSpc>
                <a:spcPct val="115000"/>
              </a:lnSpc>
              <a:spcBef>
                <a:spcPts val="0"/>
              </a:spcBef>
              <a:spcAft>
                <a:spcPts val="0"/>
              </a:spcAft>
              <a:buSzPts val="2100"/>
              <a:buChar char="•"/>
            </a:pPr>
            <a:r>
              <a:rPr lang="en-US" sz="2100"/>
              <a:t>Any chronic unilateral blepharitis</a:t>
            </a:r>
            <a:endParaRPr sz="2100"/>
          </a:p>
          <a:p>
            <a:pPr marL="274320" lvl="0" indent="-184451" algn="l" rtl="0">
              <a:lnSpc>
                <a:spcPct val="115000"/>
              </a:lnSpc>
              <a:spcBef>
                <a:spcPts val="1000"/>
              </a:spcBef>
              <a:spcAft>
                <a:spcPts val="0"/>
              </a:spcAft>
              <a:buClr>
                <a:schemeClr val="lt1"/>
              </a:buClr>
              <a:buSzPts val="1530"/>
              <a:buNone/>
            </a:pPr>
            <a:endParaRPr sz="2100"/>
          </a:p>
          <a:p>
            <a:pPr marL="274320" lvl="0" indent="-184451" algn="l" rtl="0">
              <a:lnSpc>
                <a:spcPct val="115000"/>
              </a:lnSpc>
              <a:spcBef>
                <a:spcPts val="1000"/>
              </a:spcBef>
              <a:spcAft>
                <a:spcPts val="1500"/>
              </a:spcAft>
              <a:buClr>
                <a:schemeClr val="lt1"/>
              </a:buClr>
              <a:buSzPts val="1530"/>
              <a:buNone/>
            </a:pPr>
            <a:endParaRPr sz="2100"/>
          </a:p>
        </p:txBody>
      </p:sp>
      <p:pic>
        <p:nvPicPr>
          <p:cNvPr id="956" name="Google Shape;956;p103"/>
          <p:cNvPicPr preferRelativeResize="0"/>
          <p:nvPr/>
        </p:nvPicPr>
        <p:blipFill rotWithShape="1">
          <a:blip r:embed="rId3">
            <a:alphaModFix/>
          </a:blip>
          <a:srcRect t="-90"/>
          <a:stretch/>
        </p:blipFill>
        <p:spPr>
          <a:xfrm>
            <a:off x="8041962" y="1258907"/>
            <a:ext cx="3508074" cy="2503210"/>
          </a:xfrm>
          <a:prstGeom prst="rect">
            <a:avLst/>
          </a:prstGeom>
          <a:noFill/>
          <a:ln>
            <a:noFill/>
          </a:ln>
        </p:spPr>
      </p:pic>
      <p:pic>
        <p:nvPicPr>
          <p:cNvPr id="957" name="Google Shape;957;p103"/>
          <p:cNvPicPr preferRelativeResize="0"/>
          <p:nvPr/>
        </p:nvPicPr>
        <p:blipFill rotWithShape="1">
          <a:blip r:embed="rId4">
            <a:alphaModFix/>
          </a:blip>
          <a:srcRect/>
          <a:stretch/>
        </p:blipFill>
        <p:spPr>
          <a:xfrm>
            <a:off x="8178894" y="1258901"/>
            <a:ext cx="3371154" cy="2528367"/>
          </a:xfrm>
          <a:prstGeom prst="rect">
            <a:avLst/>
          </a:prstGeom>
          <a:noFill/>
          <a:ln>
            <a:noFill/>
          </a:ln>
        </p:spPr>
      </p:pic>
      <p:pic>
        <p:nvPicPr>
          <p:cNvPr id="958" name="Google Shape;958;p103"/>
          <p:cNvPicPr preferRelativeResize="0"/>
          <p:nvPr/>
        </p:nvPicPr>
        <p:blipFill rotWithShape="1">
          <a:blip r:embed="rId5">
            <a:alphaModFix/>
          </a:blip>
          <a:srcRect/>
          <a:stretch/>
        </p:blipFill>
        <p:spPr>
          <a:xfrm>
            <a:off x="7751148" y="1258907"/>
            <a:ext cx="3798886" cy="252835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58"/>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1"/>
                                          </p:stCondLst>
                                        </p:cTn>
                                        <p:tgtEl>
                                          <p:spTgt spid="9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104"/>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SEBACEOUS CELL CARCINOMA</a:t>
            </a:r>
            <a:endParaRPr/>
          </a:p>
        </p:txBody>
      </p:sp>
      <p:sp>
        <p:nvSpPr>
          <p:cNvPr id="965" name="Google Shape;965;p104"/>
          <p:cNvSpPr txBox="1">
            <a:spLocks noGrp="1"/>
          </p:cNvSpPr>
          <p:nvPr>
            <p:ph type="body" idx="1"/>
          </p:nvPr>
        </p:nvSpPr>
        <p:spPr>
          <a:xfrm>
            <a:off x="812800" y="1600200"/>
            <a:ext cx="7467600" cy="2153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en-US" sz="2100"/>
              <a:t>Pagetoid spread (44 - 80%)</a:t>
            </a:r>
            <a:endParaRPr sz="2100"/>
          </a:p>
          <a:p>
            <a:pPr marL="457200" lvl="0" indent="-361950" algn="l" rtl="0">
              <a:lnSpc>
                <a:spcPct val="115000"/>
              </a:lnSpc>
              <a:spcBef>
                <a:spcPts val="0"/>
              </a:spcBef>
              <a:spcAft>
                <a:spcPts val="0"/>
              </a:spcAft>
              <a:buSzPts val="2100"/>
              <a:buChar char="•"/>
            </a:pPr>
            <a:r>
              <a:rPr lang="en-US" sz="2100"/>
              <a:t>When individual cells or small clumps of tumor cells migrate up to the epithelial surface and form patchy, skip lesions separate from the original tumor mass </a:t>
            </a:r>
            <a:endParaRPr sz="2100"/>
          </a:p>
          <a:p>
            <a:pPr marL="457200" lvl="0" indent="-361950" algn="l" rtl="0">
              <a:lnSpc>
                <a:spcPct val="115000"/>
              </a:lnSpc>
              <a:spcBef>
                <a:spcPts val="0"/>
              </a:spcBef>
              <a:spcAft>
                <a:spcPts val="0"/>
              </a:spcAft>
              <a:buSzPts val="2100"/>
              <a:buChar char="•"/>
            </a:pPr>
            <a:r>
              <a:rPr lang="en-US" sz="2100"/>
              <a:t>Results in multifocal involvement</a:t>
            </a:r>
            <a:endParaRPr sz="2100"/>
          </a:p>
          <a:p>
            <a:pPr marL="274320" lvl="0" indent="-177165" algn="l" rtl="0">
              <a:lnSpc>
                <a:spcPct val="115000"/>
              </a:lnSpc>
              <a:spcBef>
                <a:spcPts val="0"/>
              </a:spcBef>
              <a:spcAft>
                <a:spcPts val="0"/>
              </a:spcAft>
              <a:buClr>
                <a:schemeClr val="lt1"/>
              </a:buClr>
              <a:buSzPts val="1530"/>
              <a:buNone/>
            </a:pPr>
            <a:endParaRPr sz="2100"/>
          </a:p>
        </p:txBody>
      </p:sp>
      <p:pic>
        <p:nvPicPr>
          <p:cNvPr id="966" name="Google Shape;966;p104"/>
          <p:cNvPicPr preferRelativeResize="0"/>
          <p:nvPr/>
        </p:nvPicPr>
        <p:blipFill rotWithShape="1">
          <a:blip r:embed="rId3">
            <a:alphaModFix/>
          </a:blip>
          <a:srcRect/>
          <a:stretch/>
        </p:blipFill>
        <p:spPr>
          <a:xfrm>
            <a:off x="8280400" y="762000"/>
            <a:ext cx="3126325" cy="2344750"/>
          </a:xfrm>
          <a:prstGeom prst="rect">
            <a:avLst/>
          </a:prstGeom>
          <a:noFill/>
          <a:ln>
            <a:noFill/>
          </a:ln>
        </p:spPr>
      </p:pic>
      <p:sp>
        <p:nvSpPr>
          <p:cNvPr id="967" name="Google Shape;967;p104"/>
          <p:cNvSpPr txBox="1"/>
          <p:nvPr/>
        </p:nvSpPr>
        <p:spPr>
          <a:xfrm>
            <a:off x="812800" y="4178475"/>
            <a:ext cx="8217300" cy="1623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100"/>
              <a:buFont typeface="Arial"/>
              <a:buNone/>
            </a:pPr>
            <a:r>
              <a:rPr lang="en-US" sz="2100" b="0" i="0" u="none" strike="noStrike" cap="none">
                <a:solidFill>
                  <a:schemeClr val="lt1"/>
                </a:solidFill>
                <a:latin typeface="Barlow"/>
                <a:ea typeface="Barlow"/>
                <a:cs typeface="Barlow"/>
                <a:sym typeface="Barlow"/>
              </a:rPr>
              <a:t>This intraepithelial growth can result in tumor spreading over palpebral and bulbar conjunctiva</a:t>
            </a:r>
            <a:endParaRPr sz="2100" b="0" i="0" u="none" strike="noStrike" cap="none">
              <a:solidFill>
                <a:schemeClr val="lt1"/>
              </a:solidFill>
              <a:latin typeface="Barlow"/>
              <a:ea typeface="Barlow"/>
              <a:cs typeface="Barlow"/>
              <a:sym typeface="Barlow"/>
            </a:endParaRPr>
          </a:p>
          <a:p>
            <a:pPr marL="457200" marR="0" lvl="0" indent="-361950" algn="l" rtl="0">
              <a:lnSpc>
                <a:spcPct val="115000"/>
              </a:lnSpc>
              <a:spcBef>
                <a:spcPts val="0"/>
              </a:spcBef>
              <a:spcAft>
                <a:spcPts val="0"/>
              </a:spcAft>
              <a:buClr>
                <a:schemeClr val="lt1"/>
              </a:buClr>
              <a:buSzPts val="2100"/>
              <a:buFont typeface="Barlow"/>
              <a:buChar char="•"/>
            </a:pPr>
            <a:r>
              <a:rPr lang="en-US" sz="2100" b="0" i="0" u="none" strike="noStrike" cap="none">
                <a:solidFill>
                  <a:schemeClr val="lt1"/>
                </a:solidFill>
                <a:latin typeface="Barlow"/>
                <a:ea typeface="Barlow"/>
                <a:cs typeface="Barlow"/>
                <a:sym typeface="Barlow"/>
              </a:rPr>
              <a:t>Causes marked conjunctival inflammation and injection</a:t>
            </a:r>
            <a:endParaRPr sz="2100" b="0" i="0" u="none" strike="noStrike" cap="none">
              <a:solidFill>
                <a:schemeClr val="lt1"/>
              </a:solidFill>
              <a:latin typeface="Barlow"/>
              <a:ea typeface="Barlow"/>
              <a:cs typeface="Barlow"/>
              <a:sym typeface="Barlow"/>
            </a:endParaRPr>
          </a:p>
          <a:p>
            <a:pPr marL="457200" marR="0" lvl="0" indent="-361950" algn="l" rtl="0">
              <a:lnSpc>
                <a:spcPct val="115000"/>
              </a:lnSpc>
              <a:spcBef>
                <a:spcPts val="0"/>
              </a:spcBef>
              <a:spcAft>
                <a:spcPts val="0"/>
              </a:spcAft>
              <a:buClr>
                <a:schemeClr val="lt1"/>
              </a:buClr>
              <a:buSzPts val="2100"/>
              <a:buFont typeface="Barlow"/>
              <a:buChar char="•"/>
            </a:pPr>
            <a:r>
              <a:rPr lang="en-US" sz="2100" b="0" i="0" u="none" strike="noStrike" cap="none">
                <a:solidFill>
                  <a:schemeClr val="lt1"/>
                </a:solidFill>
                <a:latin typeface="Barlow"/>
                <a:ea typeface="Barlow"/>
                <a:cs typeface="Barlow"/>
                <a:sym typeface="Barlow"/>
              </a:rPr>
              <a:t>May resemble blepharoconjunctivitis or keratoconjunctivitis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105"/>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SEBACEOUS CELL CARCINOMA</a:t>
            </a:r>
            <a:endParaRPr/>
          </a:p>
        </p:txBody>
      </p:sp>
      <p:sp>
        <p:nvSpPr>
          <p:cNvPr id="974" name="Google Shape;974;p105"/>
          <p:cNvSpPr txBox="1">
            <a:spLocks noGrp="1"/>
          </p:cNvSpPr>
          <p:nvPr>
            <p:ph type="body" idx="1"/>
          </p:nvPr>
        </p:nvSpPr>
        <p:spPr>
          <a:xfrm>
            <a:off x="812800" y="1600200"/>
            <a:ext cx="7632900" cy="1238400"/>
          </a:xfrm>
          <a:prstGeom prst="rect">
            <a:avLst/>
          </a:prstGeom>
          <a:noFill/>
          <a:ln>
            <a:noFill/>
          </a:ln>
        </p:spPr>
        <p:txBody>
          <a:bodyPr spcFirstLastPara="1" wrap="square" lIns="91425" tIns="45700" rIns="91425" bIns="45700" anchor="t" anchorCtr="0">
            <a:noAutofit/>
          </a:bodyPr>
          <a:lstStyle/>
          <a:p>
            <a:pPr marL="274320" lvl="0" indent="-274320" algn="l" rtl="0">
              <a:lnSpc>
                <a:spcPct val="115000"/>
              </a:lnSpc>
              <a:spcBef>
                <a:spcPts val="0"/>
              </a:spcBef>
              <a:spcAft>
                <a:spcPts val="0"/>
              </a:spcAft>
              <a:buClr>
                <a:schemeClr val="lt1"/>
              </a:buClr>
              <a:buSzPts val="2100"/>
              <a:buChar char="•"/>
            </a:pPr>
            <a:r>
              <a:rPr lang="en-US" sz="2100"/>
              <a:t>Full-thickness eyelid biopsy required to capture tarsal tissue</a:t>
            </a:r>
            <a:endParaRPr sz="2100"/>
          </a:p>
          <a:p>
            <a:pPr marL="274320" lvl="0" indent="-274320" algn="l" rtl="0">
              <a:lnSpc>
                <a:spcPct val="115000"/>
              </a:lnSpc>
              <a:spcBef>
                <a:spcPts val="1000"/>
              </a:spcBef>
              <a:spcAft>
                <a:spcPts val="0"/>
              </a:spcAft>
              <a:buClr>
                <a:schemeClr val="lt1"/>
              </a:buClr>
              <a:buSzPts val="2100"/>
              <a:buChar char="•"/>
            </a:pPr>
            <a:r>
              <a:rPr lang="en-US" sz="2100"/>
              <a:t>Map biopsies of all areas of the conjunctiva to identify potential pagetoid spread</a:t>
            </a:r>
            <a:endParaRPr sz="2100"/>
          </a:p>
        </p:txBody>
      </p:sp>
      <p:pic>
        <p:nvPicPr>
          <p:cNvPr id="975" name="Google Shape;975;p105"/>
          <p:cNvPicPr preferRelativeResize="0"/>
          <p:nvPr/>
        </p:nvPicPr>
        <p:blipFill rotWithShape="1">
          <a:blip r:embed="rId3">
            <a:alphaModFix/>
          </a:blip>
          <a:srcRect/>
          <a:stretch/>
        </p:blipFill>
        <p:spPr>
          <a:xfrm>
            <a:off x="8743450" y="463075"/>
            <a:ext cx="2828675" cy="2684625"/>
          </a:xfrm>
          <a:prstGeom prst="rect">
            <a:avLst/>
          </a:prstGeom>
          <a:noFill/>
          <a:ln>
            <a:noFill/>
          </a:ln>
        </p:spPr>
      </p:pic>
      <p:sp>
        <p:nvSpPr>
          <p:cNvPr id="976" name="Google Shape;976;p105"/>
          <p:cNvSpPr txBox="1"/>
          <p:nvPr/>
        </p:nvSpPr>
        <p:spPr>
          <a:xfrm>
            <a:off x="812800" y="3429000"/>
            <a:ext cx="9855300" cy="2866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000"/>
              </a:spcBef>
              <a:spcAft>
                <a:spcPts val="0"/>
              </a:spcAft>
              <a:buClr>
                <a:srgbClr val="000000"/>
              </a:buClr>
              <a:buSzPts val="2100"/>
              <a:buFont typeface="Arial"/>
              <a:buNone/>
            </a:pPr>
            <a:r>
              <a:rPr lang="en-US" sz="2100" b="1" i="0" u="none" strike="noStrike" cap="none">
                <a:solidFill>
                  <a:schemeClr val="lt1"/>
                </a:solidFill>
                <a:latin typeface="Barlow"/>
                <a:ea typeface="Barlow"/>
                <a:cs typeface="Barlow"/>
                <a:sym typeface="Barlow"/>
              </a:rPr>
              <a:t>Treatment consists of wide surgical excision</a:t>
            </a:r>
            <a:endParaRPr sz="2100" b="1" i="0" u="none" strike="noStrike" cap="none">
              <a:solidFill>
                <a:schemeClr val="lt1"/>
              </a:solidFill>
              <a:latin typeface="Barlow"/>
              <a:ea typeface="Barlow"/>
              <a:cs typeface="Barlow"/>
              <a:sym typeface="Barlow"/>
            </a:endParaRPr>
          </a:p>
          <a:p>
            <a:pPr marL="457200" marR="0" lvl="2" indent="-219075" algn="l" rtl="0">
              <a:lnSpc>
                <a:spcPct val="115000"/>
              </a:lnSpc>
              <a:spcBef>
                <a:spcPts val="500"/>
              </a:spcBef>
              <a:spcAft>
                <a:spcPts val="0"/>
              </a:spcAft>
              <a:buClr>
                <a:schemeClr val="lt1"/>
              </a:buClr>
              <a:buSzPts val="2100"/>
              <a:buFont typeface="Barlow"/>
              <a:buChar char="•"/>
            </a:pPr>
            <a:r>
              <a:rPr lang="en-US" sz="2100" b="0" i="0" u="none" strike="noStrike" cap="none">
                <a:solidFill>
                  <a:schemeClr val="lt1"/>
                </a:solidFill>
                <a:latin typeface="Barlow"/>
                <a:ea typeface="Barlow"/>
                <a:cs typeface="Barlow"/>
                <a:sym typeface="Barlow"/>
              </a:rPr>
              <a:t>Mohs surgery or a frozen section technique may be used to identify tumor margins, HOWEVER:</a:t>
            </a:r>
            <a:endParaRPr sz="2100" b="0" i="0" u="none" strike="noStrike" cap="none">
              <a:solidFill>
                <a:schemeClr val="lt1"/>
              </a:solidFill>
              <a:latin typeface="Barlow"/>
              <a:ea typeface="Barlow"/>
              <a:cs typeface="Barlow"/>
              <a:sym typeface="Barlow"/>
            </a:endParaRPr>
          </a:p>
          <a:p>
            <a:pPr marL="1371600" marR="0" lvl="0" indent="-361950" algn="l" rtl="0">
              <a:lnSpc>
                <a:spcPct val="115000"/>
              </a:lnSpc>
              <a:spcBef>
                <a:spcPts val="0"/>
              </a:spcBef>
              <a:spcAft>
                <a:spcPts val="0"/>
              </a:spcAft>
              <a:buClr>
                <a:schemeClr val="lt1"/>
              </a:buClr>
              <a:buSzPts val="2100"/>
              <a:buFont typeface="Barlow"/>
              <a:buChar char="-"/>
            </a:pPr>
            <a:r>
              <a:rPr lang="en-US" sz="2100" b="0" i="0" u="none" strike="noStrike" cap="none">
                <a:solidFill>
                  <a:schemeClr val="lt1"/>
                </a:solidFill>
                <a:latin typeface="Barlow"/>
                <a:ea typeface="Barlow"/>
                <a:cs typeface="Barlow"/>
                <a:sym typeface="Barlow"/>
              </a:rPr>
              <a:t>Not reliable in detecting intraepithelial spread due to suboptimal detail</a:t>
            </a:r>
            <a:endParaRPr sz="2100" b="0" i="0" u="none" strike="noStrike" cap="none">
              <a:solidFill>
                <a:schemeClr val="lt1"/>
              </a:solidFill>
              <a:latin typeface="Barlow"/>
              <a:ea typeface="Barlow"/>
              <a:cs typeface="Barlow"/>
              <a:sym typeface="Barlow"/>
            </a:endParaRPr>
          </a:p>
          <a:p>
            <a:pPr marL="1371600" marR="0" lvl="0" indent="-361950" algn="l" rtl="0">
              <a:lnSpc>
                <a:spcPct val="115000"/>
              </a:lnSpc>
              <a:spcBef>
                <a:spcPts val="0"/>
              </a:spcBef>
              <a:spcAft>
                <a:spcPts val="0"/>
              </a:spcAft>
              <a:buClr>
                <a:schemeClr val="lt1"/>
              </a:buClr>
              <a:buSzPts val="2100"/>
              <a:buFont typeface="Barlow"/>
              <a:buChar char="-"/>
            </a:pPr>
            <a:r>
              <a:rPr lang="en-US" sz="2100" b="0" i="0" u="none" strike="noStrike" cap="none">
                <a:solidFill>
                  <a:schemeClr val="lt1"/>
                </a:solidFill>
                <a:latin typeface="Barlow"/>
                <a:ea typeface="Barlow"/>
                <a:cs typeface="Barlow"/>
                <a:sym typeface="Barlow"/>
              </a:rPr>
              <a:t>May be inadequate due to skip areas and the multicentric nature of these lesions</a:t>
            </a:r>
            <a:endParaRPr sz="2100" b="0" i="0" u="none" strike="noStrike" cap="none">
              <a:solidFill>
                <a:schemeClr val="lt1"/>
              </a:solidFill>
              <a:latin typeface="Barlow"/>
              <a:ea typeface="Barlow"/>
              <a:cs typeface="Barlow"/>
              <a:sym typeface="Barlow"/>
            </a:endParaRPr>
          </a:p>
          <a:p>
            <a:pPr marL="0" marR="0" lvl="0" indent="0" algn="l" rtl="0">
              <a:lnSpc>
                <a:spcPct val="115000"/>
              </a:lnSpc>
              <a:spcBef>
                <a:spcPts val="500"/>
              </a:spcBef>
              <a:spcAft>
                <a:spcPts val="0"/>
              </a:spcAft>
              <a:buClr>
                <a:srgbClr val="000000"/>
              </a:buClr>
              <a:buSzPts val="2100"/>
              <a:buFont typeface="Arial"/>
              <a:buNone/>
            </a:pPr>
            <a:r>
              <a:rPr lang="en-US" sz="2100" b="0" i="0" u="none" strike="noStrike" cap="none">
                <a:solidFill>
                  <a:schemeClr val="lt1"/>
                </a:solidFill>
                <a:latin typeface="Barlow"/>
                <a:ea typeface="Barlow"/>
                <a:cs typeface="Barlow"/>
                <a:sym typeface="Barlow"/>
              </a:rPr>
              <a:t>Permanent section technique with excision over a few days is an option</a:t>
            </a:r>
            <a:endParaRPr sz="2100" b="0" i="0" u="none" strike="noStrike" cap="none">
              <a:solidFill>
                <a:schemeClr val="lt1"/>
              </a:solidFill>
              <a:latin typeface="Barlow"/>
              <a:ea typeface="Barlow"/>
              <a:cs typeface="Barlow"/>
              <a:sym typeface="Barlow"/>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106"/>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SEBACEOUS CELL CARCINOMA</a:t>
            </a:r>
            <a:endParaRPr/>
          </a:p>
        </p:txBody>
      </p:sp>
      <p:sp>
        <p:nvSpPr>
          <p:cNvPr id="983" name="Google Shape;983;p106"/>
          <p:cNvSpPr txBox="1">
            <a:spLocks noGrp="1"/>
          </p:cNvSpPr>
          <p:nvPr>
            <p:ph type="body" idx="1"/>
          </p:nvPr>
        </p:nvSpPr>
        <p:spPr>
          <a:xfrm>
            <a:off x="812800" y="1600200"/>
            <a:ext cx="769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en-US" sz="2000"/>
              <a:t>If pagetoid spread is present</a:t>
            </a:r>
            <a:endParaRPr sz="2000"/>
          </a:p>
          <a:p>
            <a:pPr marL="457200" lvl="0" indent="-355600" algn="l" rtl="0">
              <a:lnSpc>
                <a:spcPct val="115000"/>
              </a:lnSpc>
              <a:spcBef>
                <a:spcPts val="0"/>
              </a:spcBef>
              <a:spcAft>
                <a:spcPts val="0"/>
              </a:spcAft>
              <a:buSzPts val="2000"/>
              <a:buChar char="•"/>
            </a:pPr>
            <a:r>
              <a:rPr lang="en-US" sz="2000"/>
              <a:t>Excision of involved conjunctiva plus cryotherapy to lesion borders</a:t>
            </a:r>
            <a:endParaRPr sz="2000"/>
          </a:p>
          <a:p>
            <a:pPr marL="457200" lvl="0" indent="-355600" algn="l" rtl="0">
              <a:lnSpc>
                <a:spcPct val="115000"/>
              </a:lnSpc>
              <a:spcBef>
                <a:spcPts val="0"/>
              </a:spcBef>
              <a:spcAft>
                <a:spcPts val="0"/>
              </a:spcAft>
              <a:buSzPts val="2000"/>
              <a:buChar char="•"/>
            </a:pPr>
            <a:r>
              <a:rPr lang="en-US" sz="2000"/>
              <a:t>Topical chemotherapy (mitomycin C, e.g.)</a:t>
            </a:r>
            <a:endParaRPr sz="2000"/>
          </a:p>
          <a:p>
            <a:pPr marL="457200" lvl="0" indent="-355600" algn="l" rtl="0">
              <a:lnSpc>
                <a:spcPct val="115000"/>
              </a:lnSpc>
              <a:spcBef>
                <a:spcPts val="0"/>
              </a:spcBef>
              <a:spcAft>
                <a:spcPts val="0"/>
              </a:spcAft>
              <a:buSzPts val="2000"/>
              <a:buChar char="•"/>
            </a:pPr>
            <a:r>
              <a:rPr lang="en-US" sz="2000"/>
              <a:t>Orbital exenteration</a:t>
            </a:r>
            <a:endParaRPr sz="2000"/>
          </a:p>
          <a:p>
            <a:pPr marL="274320" lvl="1" indent="0" algn="l" rtl="0">
              <a:lnSpc>
                <a:spcPct val="115000"/>
              </a:lnSpc>
              <a:spcBef>
                <a:spcPts val="0"/>
              </a:spcBef>
              <a:spcAft>
                <a:spcPts val="0"/>
              </a:spcAft>
              <a:buClr>
                <a:schemeClr val="lt1"/>
              </a:buClr>
              <a:buSzPts val="1530"/>
              <a:buFont typeface="Oswald Light"/>
              <a:buNone/>
            </a:pPr>
            <a:endParaRPr sz="2000"/>
          </a:p>
          <a:p>
            <a:pPr marL="0" lvl="0" indent="0" algn="l" rtl="0">
              <a:lnSpc>
                <a:spcPct val="115000"/>
              </a:lnSpc>
              <a:spcBef>
                <a:spcPts val="0"/>
              </a:spcBef>
              <a:spcAft>
                <a:spcPts val="0"/>
              </a:spcAft>
              <a:buSzPts val="2400"/>
              <a:buNone/>
            </a:pPr>
            <a:r>
              <a:rPr lang="en-US" sz="2000"/>
              <a:t>Tumors that are large or have invaded posterior to the orbital septum </a:t>
            </a:r>
            <a:endParaRPr sz="2000"/>
          </a:p>
          <a:p>
            <a:pPr marL="457200" lvl="0" indent="-355600" algn="l" rtl="0">
              <a:lnSpc>
                <a:spcPct val="115000"/>
              </a:lnSpc>
              <a:spcBef>
                <a:spcPts val="0"/>
              </a:spcBef>
              <a:spcAft>
                <a:spcPts val="0"/>
              </a:spcAft>
              <a:buSzPts val="2000"/>
              <a:buChar char="•"/>
            </a:pPr>
            <a:r>
              <a:rPr lang="en-US" sz="2000"/>
              <a:t>Orbital exenteration</a:t>
            </a:r>
            <a:endParaRPr sz="2000"/>
          </a:p>
          <a:p>
            <a:pPr marL="457200" lvl="0" indent="-355600" algn="l" rtl="0">
              <a:lnSpc>
                <a:spcPct val="115000"/>
              </a:lnSpc>
              <a:spcBef>
                <a:spcPts val="0"/>
              </a:spcBef>
              <a:spcAft>
                <a:spcPts val="0"/>
              </a:spcAft>
              <a:buSzPts val="2000"/>
              <a:buChar char="•"/>
            </a:pPr>
            <a:r>
              <a:rPr lang="en-US" sz="2000"/>
              <a:t>Radiation (palliative)</a:t>
            </a:r>
            <a:endParaRPr sz="2000"/>
          </a:p>
          <a:p>
            <a:pPr marL="274320" lvl="0" indent="-177165" algn="l" rtl="0">
              <a:lnSpc>
                <a:spcPct val="115000"/>
              </a:lnSpc>
              <a:spcBef>
                <a:spcPts val="0"/>
              </a:spcBef>
              <a:spcAft>
                <a:spcPts val="0"/>
              </a:spcAft>
              <a:buClr>
                <a:schemeClr val="lt1"/>
              </a:buClr>
              <a:buSzPts val="1530"/>
              <a:buNone/>
            </a:pPr>
            <a:endParaRPr sz="2000"/>
          </a:p>
          <a:p>
            <a:pPr marL="0" lvl="0" indent="0" algn="l" rtl="0">
              <a:lnSpc>
                <a:spcPct val="115000"/>
              </a:lnSpc>
              <a:spcBef>
                <a:spcPts val="0"/>
              </a:spcBef>
              <a:spcAft>
                <a:spcPts val="0"/>
              </a:spcAft>
              <a:buSzPts val="2400"/>
              <a:buNone/>
            </a:pPr>
            <a:r>
              <a:rPr lang="en-US" sz="2000"/>
              <a:t>Metastatic spread is typically via regional lymph nodes (preauricular, parotid, and cervical lymph nodes)</a:t>
            </a:r>
            <a:endParaRPr sz="2000"/>
          </a:p>
          <a:p>
            <a:pPr marL="274320" lvl="0" indent="-177165" algn="l" rtl="0">
              <a:lnSpc>
                <a:spcPct val="115000"/>
              </a:lnSpc>
              <a:spcBef>
                <a:spcPts val="0"/>
              </a:spcBef>
              <a:spcAft>
                <a:spcPts val="0"/>
              </a:spcAft>
              <a:buClr>
                <a:schemeClr val="lt1"/>
              </a:buClr>
              <a:buSzPts val="1530"/>
              <a:buNone/>
            </a:pPr>
            <a:endParaRPr sz="2000"/>
          </a:p>
        </p:txBody>
      </p:sp>
      <p:pic>
        <p:nvPicPr>
          <p:cNvPr id="984" name="Google Shape;984;p106"/>
          <p:cNvPicPr preferRelativeResize="0"/>
          <p:nvPr/>
        </p:nvPicPr>
        <p:blipFill rotWithShape="1">
          <a:blip r:embed="rId3">
            <a:alphaModFix/>
          </a:blip>
          <a:srcRect t="-90"/>
          <a:stretch/>
        </p:blipFill>
        <p:spPr>
          <a:xfrm>
            <a:off x="8445825" y="650500"/>
            <a:ext cx="3236525" cy="230947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11"/>
          <p:cNvPicPr preferRelativeResize="0"/>
          <p:nvPr/>
        </p:nvPicPr>
        <p:blipFill rotWithShape="1">
          <a:blip r:embed="rId3">
            <a:alphaModFix/>
          </a:blip>
          <a:srcRect/>
          <a:stretch/>
        </p:blipFill>
        <p:spPr>
          <a:xfrm>
            <a:off x="8932337" y="1966550"/>
            <a:ext cx="2666788" cy="2531013"/>
          </a:xfrm>
          <a:prstGeom prst="rect">
            <a:avLst/>
          </a:prstGeom>
          <a:noFill/>
          <a:ln>
            <a:noFill/>
          </a:ln>
        </p:spPr>
      </p:pic>
      <p:pic>
        <p:nvPicPr>
          <p:cNvPr id="175" name="Google Shape;175;p11"/>
          <p:cNvPicPr preferRelativeResize="0"/>
          <p:nvPr/>
        </p:nvPicPr>
        <p:blipFill rotWithShape="1">
          <a:blip r:embed="rId4">
            <a:alphaModFix/>
          </a:blip>
          <a:srcRect/>
          <a:stretch/>
        </p:blipFill>
        <p:spPr>
          <a:xfrm>
            <a:off x="4889399" y="1966553"/>
            <a:ext cx="3852151" cy="2531013"/>
          </a:xfrm>
          <a:prstGeom prst="rect">
            <a:avLst/>
          </a:prstGeom>
          <a:noFill/>
          <a:ln>
            <a:noFill/>
          </a:ln>
        </p:spPr>
      </p:pic>
      <p:pic>
        <p:nvPicPr>
          <p:cNvPr id="176" name="Google Shape;176;p11"/>
          <p:cNvPicPr preferRelativeResize="0"/>
          <p:nvPr/>
        </p:nvPicPr>
        <p:blipFill rotWithShape="1">
          <a:blip r:embed="rId5">
            <a:alphaModFix/>
          </a:blip>
          <a:srcRect/>
          <a:stretch/>
        </p:blipFill>
        <p:spPr>
          <a:xfrm>
            <a:off x="371025" y="1966550"/>
            <a:ext cx="4327580" cy="2531012"/>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p107"/>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MELANOMA</a:t>
            </a:r>
            <a:endParaRPr/>
          </a:p>
        </p:txBody>
      </p:sp>
      <p:sp>
        <p:nvSpPr>
          <p:cNvPr id="990" name="Google Shape;990;p107"/>
          <p:cNvSpPr txBox="1">
            <a:spLocks noGrp="1"/>
          </p:cNvSpPr>
          <p:nvPr>
            <p:ph type="body" idx="1"/>
          </p:nvPr>
        </p:nvSpPr>
        <p:spPr>
          <a:xfrm>
            <a:off x="812800" y="1600200"/>
            <a:ext cx="9424500" cy="4114800"/>
          </a:xfrm>
          <a:prstGeom prst="rect">
            <a:avLst/>
          </a:prstGeom>
          <a:noFill/>
          <a:ln>
            <a:noFill/>
          </a:ln>
        </p:spPr>
        <p:txBody>
          <a:bodyPr spcFirstLastPara="1" wrap="square" lIns="91425" tIns="45700" rIns="91425" bIns="45700" anchor="t" anchorCtr="0">
            <a:normAutofit/>
          </a:bodyPr>
          <a:lstStyle/>
          <a:p>
            <a:pPr marL="274320" lvl="0" indent="-274320" algn="l" rtl="0">
              <a:lnSpc>
                <a:spcPct val="130000"/>
              </a:lnSpc>
              <a:spcBef>
                <a:spcPts val="0"/>
              </a:spcBef>
              <a:spcAft>
                <a:spcPts val="0"/>
              </a:spcAft>
              <a:buClr>
                <a:schemeClr val="lt1"/>
              </a:buClr>
              <a:buSzPts val="2100"/>
              <a:buChar char="•"/>
            </a:pPr>
            <a:r>
              <a:rPr lang="en-US" sz="2100"/>
              <a:t>5% of cutaneous cancers, but less than 1% of eyelid malignancies</a:t>
            </a:r>
            <a:endParaRPr sz="2100"/>
          </a:p>
          <a:p>
            <a:pPr marL="274320" lvl="0" indent="-274320" algn="l" rtl="0">
              <a:lnSpc>
                <a:spcPct val="130000"/>
              </a:lnSpc>
              <a:spcBef>
                <a:spcPts val="1000"/>
              </a:spcBef>
              <a:spcAft>
                <a:spcPts val="0"/>
              </a:spcAft>
              <a:buClr>
                <a:schemeClr val="lt1"/>
              </a:buClr>
              <a:buSzPts val="2100"/>
              <a:buChar char="•"/>
            </a:pPr>
            <a:r>
              <a:rPr lang="en-US" sz="2100"/>
              <a:t>May arise de novo or from preexisting melanocytic nevi or lentigo maligna</a:t>
            </a:r>
            <a:endParaRPr sz="2100"/>
          </a:p>
          <a:p>
            <a:pPr marL="274320" lvl="0" indent="-274320" algn="l" rtl="0">
              <a:lnSpc>
                <a:spcPct val="130000"/>
              </a:lnSpc>
              <a:spcBef>
                <a:spcPts val="1000"/>
              </a:spcBef>
              <a:spcAft>
                <a:spcPts val="0"/>
              </a:spcAft>
              <a:buClr>
                <a:schemeClr val="lt1"/>
              </a:buClr>
              <a:buSzPts val="2100"/>
              <a:buChar char="•"/>
            </a:pPr>
            <a:r>
              <a:rPr lang="en-US" sz="2100"/>
              <a:t>Should be suspected in any patient with a newly acquired pigmented lesion beyond the first 2 decades of life</a:t>
            </a:r>
            <a:endParaRPr sz="2100"/>
          </a:p>
          <a:p>
            <a:pPr marL="274320" lvl="0" indent="-274320" algn="l" rtl="0">
              <a:lnSpc>
                <a:spcPct val="130000"/>
              </a:lnSpc>
              <a:spcBef>
                <a:spcPts val="1000"/>
              </a:spcBef>
              <a:spcAft>
                <a:spcPts val="1500"/>
              </a:spcAft>
              <a:buClr>
                <a:schemeClr val="lt1"/>
              </a:buClr>
              <a:buSzPts val="2100"/>
              <a:buChar char="•"/>
            </a:pPr>
            <a:r>
              <a:rPr lang="en-US" sz="2100"/>
              <a:t>Causes the most skin cancer-related deaths</a:t>
            </a:r>
            <a:endParaRPr sz="2100"/>
          </a:p>
        </p:txBody>
      </p:sp>
      <p:pic>
        <p:nvPicPr>
          <p:cNvPr id="991" name="Google Shape;991;p107"/>
          <p:cNvPicPr preferRelativeResize="0"/>
          <p:nvPr/>
        </p:nvPicPr>
        <p:blipFill rotWithShape="1">
          <a:blip r:embed="rId3">
            <a:alphaModFix/>
          </a:blip>
          <a:srcRect/>
          <a:stretch/>
        </p:blipFill>
        <p:spPr>
          <a:xfrm>
            <a:off x="2762301" y="4360226"/>
            <a:ext cx="2835452" cy="2128620"/>
          </a:xfrm>
          <a:prstGeom prst="rect">
            <a:avLst/>
          </a:prstGeom>
          <a:noFill/>
          <a:ln>
            <a:noFill/>
          </a:ln>
        </p:spPr>
      </p:pic>
      <p:pic>
        <p:nvPicPr>
          <p:cNvPr id="992" name="Google Shape;992;p107"/>
          <p:cNvPicPr preferRelativeResize="0"/>
          <p:nvPr/>
        </p:nvPicPr>
        <p:blipFill rotWithShape="1">
          <a:blip r:embed="rId4">
            <a:alphaModFix/>
          </a:blip>
          <a:srcRect/>
          <a:stretch/>
        </p:blipFill>
        <p:spPr>
          <a:xfrm>
            <a:off x="5787547" y="4360226"/>
            <a:ext cx="3192929" cy="212862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108"/>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MELANOMA</a:t>
            </a:r>
            <a:endParaRPr/>
          </a:p>
        </p:txBody>
      </p:sp>
      <p:sp>
        <p:nvSpPr>
          <p:cNvPr id="998" name="Google Shape;998;p108"/>
          <p:cNvSpPr txBox="1">
            <a:spLocks noGrp="1"/>
          </p:cNvSpPr>
          <p:nvPr>
            <p:ph type="body" idx="1"/>
          </p:nvPr>
        </p:nvSpPr>
        <p:spPr>
          <a:xfrm>
            <a:off x="812800" y="1600200"/>
            <a:ext cx="10566400" cy="4114800"/>
          </a:xfrm>
          <a:prstGeom prst="rect">
            <a:avLst/>
          </a:prstGeom>
          <a:noFill/>
          <a:ln>
            <a:noFill/>
          </a:ln>
        </p:spPr>
        <p:txBody>
          <a:bodyPr spcFirstLastPara="1" wrap="square" lIns="91425" tIns="45700" rIns="91425" bIns="45700" anchor="t" anchorCtr="0">
            <a:normAutofit/>
          </a:bodyPr>
          <a:lstStyle/>
          <a:p>
            <a:pPr marL="0" lvl="0" indent="0" algn="l" rtl="0">
              <a:lnSpc>
                <a:spcPct val="130000"/>
              </a:lnSpc>
              <a:spcBef>
                <a:spcPts val="0"/>
              </a:spcBef>
              <a:spcAft>
                <a:spcPts val="0"/>
              </a:spcAft>
              <a:buSzPts val="2400"/>
              <a:buNone/>
            </a:pPr>
            <a:r>
              <a:rPr lang="en-US" sz="2100" b="1"/>
              <a:t>Risk factors</a:t>
            </a:r>
            <a:endParaRPr sz="2100" b="1"/>
          </a:p>
          <a:p>
            <a:pPr marL="457200" lvl="0" indent="-361950" algn="l" rtl="0">
              <a:lnSpc>
                <a:spcPct val="130000"/>
              </a:lnSpc>
              <a:spcBef>
                <a:spcPts val="500"/>
              </a:spcBef>
              <a:spcAft>
                <a:spcPts val="0"/>
              </a:spcAft>
              <a:buSzPts val="2100"/>
              <a:buChar char="•"/>
            </a:pPr>
            <a:r>
              <a:rPr lang="en-US" sz="2100"/>
              <a:t>Exposure to UV radiation (sun exposure, tanning beds)</a:t>
            </a:r>
            <a:endParaRPr sz="2100"/>
          </a:p>
          <a:p>
            <a:pPr marL="457200" lvl="0" indent="-361950" algn="l" rtl="0">
              <a:lnSpc>
                <a:spcPct val="130000"/>
              </a:lnSpc>
              <a:spcBef>
                <a:spcPts val="0"/>
              </a:spcBef>
              <a:spcAft>
                <a:spcPts val="0"/>
              </a:spcAft>
              <a:buSzPts val="2100"/>
              <a:buChar char="•"/>
            </a:pPr>
            <a:r>
              <a:rPr lang="en-US" sz="2100"/>
              <a:t>Fair skin</a:t>
            </a:r>
            <a:endParaRPr sz="2100"/>
          </a:p>
          <a:p>
            <a:pPr marL="457200" lvl="0" indent="-361950" algn="l" rtl="0">
              <a:lnSpc>
                <a:spcPct val="130000"/>
              </a:lnSpc>
              <a:spcBef>
                <a:spcPts val="0"/>
              </a:spcBef>
              <a:spcAft>
                <a:spcPts val="0"/>
              </a:spcAft>
              <a:buSzPts val="2100"/>
              <a:buChar char="•"/>
            </a:pPr>
            <a:r>
              <a:rPr lang="en-US" sz="2100"/>
              <a:t>Number of moles on the skin</a:t>
            </a:r>
            <a:endParaRPr sz="2100"/>
          </a:p>
          <a:p>
            <a:pPr marL="457200" lvl="0" indent="-361950" algn="l" rtl="0">
              <a:lnSpc>
                <a:spcPct val="130000"/>
              </a:lnSpc>
              <a:spcBef>
                <a:spcPts val="0"/>
              </a:spcBef>
              <a:spcAft>
                <a:spcPts val="0"/>
              </a:spcAft>
              <a:buSzPts val="2100"/>
              <a:buChar char="•"/>
            </a:pPr>
            <a:r>
              <a:rPr lang="en-US" sz="2100"/>
              <a:t>Prior history of skin cancer</a:t>
            </a:r>
            <a:endParaRPr sz="2100"/>
          </a:p>
          <a:p>
            <a:pPr marL="457200" lvl="0" indent="-361950" algn="l" rtl="0">
              <a:lnSpc>
                <a:spcPct val="130000"/>
              </a:lnSpc>
              <a:spcBef>
                <a:spcPts val="0"/>
              </a:spcBef>
              <a:spcAft>
                <a:spcPts val="0"/>
              </a:spcAft>
              <a:buSzPts val="2100"/>
              <a:buChar char="•"/>
            </a:pPr>
            <a:r>
              <a:rPr lang="en-US" sz="2100"/>
              <a:t>Positive family history</a:t>
            </a:r>
            <a:endParaRPr sz="2100"/>
          </a:p>
        </p:txBody>
      </p:sp>
      <p:pic>
        <p:nvPicPr>
          <p:cNvPr id="999" name="Google Shape;999;p108"/>
          <p:cNvPicPr preferRelativeResize="0"/>
          <p:nvPr/>
        </p:nvPicPr>
        <p:blipFill rotWithShape="1">
          <a:blip r:embed="rId3">
            <a:alphaModFix/>
          </a:blip>
          <a:srcRect/>
          <a:stretch/>
        </p:blipFill>
        <p:spPr>
          <a:xfrm>
            <a:off x="7024626" y="3241544"/>
            <a:ext cx="4405375" cy="3095075"/>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p109"/>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MELANOMA</a:t>
            </a:r>
            <a:endParaRPr/>
          </a:p>
        </p:txBody>
      </p:sp>
      <p:sp>
        <p:nvSpPr>
          <p:cNvPr id="1006" name="Google Shape;1006;p109"/>
          <p:cNvSpPr txBox="1">
            <a:spLocks noGrp="1"/>
          </p:cNvSpPr>
          <p:nvPr>
            <p:ph type="body" idx="1"/>
          </p:nvPr>
        </p:nvSpPr>
        <p:spPr>
          <a:xfrm>
            <a:off x="812800" y="1600200"/>
            <a:ext cx="9507300" cy="4114800"/>
          </a:xfrm>
          <a:prstGeom prst="rect">
            <a:avLst/>
          </a:prstGeom>
          <a:noFill/>
          <a:ln>
            <a:noFill/>
          </a:ln>
        </p:spPr>
        <p:txBody>
          <a:bodyPr spcFirstLastPara="1" wrap="square" lIns="91425" tIns="45700" rIns="91425" bIns="45700" anchor="t" anchorCtr="0">
            <a:normAutofit/>
          </a:bodyPr>
          <a:lstStyle/>
          <a:p>
            <a:pPr marL="274320" lvl="0" indent="-274320" algn="l" rtl="0">
              <a:lnSpc>
                <a:spcPct val="115000"/>
              </a:lnSpc>
              <a:spcBef>
                <a:spcPts val="0"/>
              </a:spcBef>
              <a:spcAft>
                <a:spcPts val="0"/>
              </a:spcAft>
              <a:buClr>
                <a:schemeClr val="lt1"/>
              </a:buClr>
              <a:buSzPts val="2100"/>
              <a:buChar char="•"/>
            </a:pPr>
            <a:r>
              <a:rPr lang="en-US" sz="2100"/>
              <a:t>Arise from pigment-producing melanocytes in the basal layer of the epidermis</a:t>
            </a:r>
            <a:endParaRPr sz="2100"/>
          </a:p>
          <a:p>
            <a:pPr marL="274320" lvl="0" indent="-274320" algn="l" rtl="0">
              <a:lnSpc>
                <a:spcPct val="115000"/>
              </a:lnSpc>
              <a:spcBef>
                <a:spcPts val="1000"/>
              </a:spcBef>
              <a:spcAft>
                <a:spcPts val="0"/>
              </a:spcAft>
              <a:buClr>
                <a:schemeClr val="lt1"/>
              </a:buClr>
              <a:buSzPts val="2100"/>
              <a:buChar char="•"/>
            </a:pPr>
            <a:r>
              <a:rPr lang="en-US" sz="2100"/>
              <a:t>Variable pigmentation with darker and lighter hues within the lesion</a:t>
            </a:r>
            <a:endParaRPr sz="2100"/>
          </a:p>
          <a:p>
            <a:pPr marL="914400" lvl="0" indent="-361950" algn="l" rtl="0">
              <a:lnSpc>
                <a:spcPct val="115000"/>
              </a:lnSpc>
              <a:spcBef>
                <a:spcPts val="0"/>
              </a:spcBef>
              <a:spcAft>
                <a:spcPts val="0"/>
              </a:spcAft>
              <a:buSzPts val="2100"/>
              <a:buChar char="-"/>
            </a:pPr>
            <a:r>
              <a:rPr lang="en-US" sz="2100"/>
              <a:t>Typically black or brown</a:t>
            </a:r>
            <a:endParaRPr sz="2100"/>
          </a:p>
          <a:p>
            <a:pPr marL="914400" lvl="0" indent="-361950" algn="l" rtl="0">
              <a:lnSpc>
                <a:spcPct val="115000"/>
              </a:lnSpc>
              <a:spcBef>
                <a:spcPts val="0"/>
              </a:spcBef>
              <a:spcAft>
                <a:spcPts val="0"/>
              </a:spcAft>
              <a:buSzPts val="2100"/>
              <a:buChar char="-"/>
            </a:pPr>
            <a:r>
              <a:rPr lang="en-US" sz="2100"/>
              <a:t>May also be skin-colored, pink, red, purple, blue or white</a:t>
            </a:r>
            <a:endParaRPr sz="2100"/>
          </a:p>
          <a:p>
            <a:pPr marL="274320" lvl="0" indent="-274320" algn="l" rtl="0">
              <a:lnSpc>
                <a:spcPct val="115000"/>
              </a:lnSpc>
              <a:spcBef>
                <a:spcPts val="1000"/>
              </a:spcBef>
              <a:spcAft>
                <a:spcPts val="0"/>
              </a:spcAft>
              <a:buClr>
                <a:schemeClr val="lt1"/>
              </a:buClr>
              <a:buSzPts val="2100"/>
              <a:buChar char="•"/>
            </a:pPr>
            <a:r>
              <a:rPr lang="en-US" sz="2100"/>
              <a:t>Irregular borders</a:t>
            </a:r>
            <a:endParaRPr sz="2100"/>
          </a:p>
          <a:p>
            <a:pPr marL="274320" lvl="0" indent="-274320" algn="l" rtl="0">
              <a:lnSpc>
                <a:spcPct val="115000"/>
              </a:lnSpc>
              <a:spcBef>
                <a:spcPts val="1000"/>
              </a:spcBef>
              <a:spcAft>
                <a:spcPts val="1500"/>
              </a:spcAft>
              <a:buClr>
                <a:schemeClr val="lt1"/>
              </a:buClr>
              <a:buSzPts val="2100"/>
              <a:buChar char="•"/>
            </a:pPr>
            <a:r>
              <a:rPr lang="en-US" sz="2100"/>
              <a:t>May ulcerate and bleed</a:t>
            </a:r>
            <a:endParaRPr sz="2100"/>
          </a:p>
        </p:txBody>
      </p:sp>
      <p:pic>
        <p:nvPicPr>
          <p:cNvPr id="1007" name="Google Shape;1007;p109"/>
          <p:cNvPicPr preferRelativeResize="0"/>
          <p:nvPr/>
        </p:nvPicPr>
        <p:blipFill rotWithShape="1">
          <a:blip r:embed="rId3">
            <a:alphaModFix/>
          </a:blip>
          <a:srcRect/>
          <a:stretch/>
        </p:blipFill>
        <p:spPr>
          <a:xfrm>
            <a:off x="4451000" y="3879600"/>
            <a:ext cx="3342608" cy="2509350"/>
          </a:xfrm>
          <a:prstGeom prst="rect">
            <a:avLst/>
          </a:prstGeom>
          <a:noFill/>
          <a:ln>
            <a:noFill/>
          </a:ln>
        </p:spPr>
      </p:pic>
      <p:pic>
        <p:nvPicPr>
          <p:cNvPr id="1008" name="Google Shape;1008;p109"/>
          <p:cNvPicPr preferRelativeResize="0"/>
          <p:nvPr/>
        </p:nvPicPr>
        <p:blipFill rotWithShape="1">
          <a:blip r:embed="rId4">
            <a:alphaModFix/>
          </a:blip>
          <a:srcRect/>
          <a:stretch/>
        </p:blipFill>
        <p:spPr>
          <a:xfrm>
            <a:off x="7994918" y="3879600"/>
            <a:ext cx="3764025" cy="250935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110"/>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MELANOMA	</a:t>
            </a:r>
            <a:endParaRPr/>
          </a:p>
        </p:txBody>
      </p:sp>
      <p:sp>
        <p:nvSpPr>
          <p:cNvPr id="1014" name="Google Shape;1014;p110"/>
          <p:cNvSpPr txBox="1">
            <a:spLocks noGrp="1"/>
          </p:cNvSpPr>
          <p:nvPr>
            <p:ph type="body" idx="1"/>
          </p:nvPr>
        </p:nvSpPr>
        <p:spPr>
          <a:xfrm>
            <a:off x="812800" y="1600200"/>
            <a:ext cx="10566400" cy="4114800"/>
          </a:xfrm>
          <a:prstGeom prst="rect">
            <a:avLst/>
          </a:prstGeom>
          <a:noFill/>
          <a:ln>
            <a:noFill/>
          </a:ln>
        </p:spPr>
        <p:txBody>
          <a:bodyPr spcFirstLastPara="1" wrap="square" lIns="91425" tIns="45700" rIns="91425" bIns="45700" anchor="t" anchorCtr="0">
            <a:normAutofit/>
          </a:bodyPr>
          <a:lstStyle/>
          <a:p>
            <a:pPr marL="274320" lvl="0" indent="-274320" algn="l" rtl="0">
              <a:lnSpc>
                <a:spcPct val="130000"/>
              </a:lnSpc>
              <a:spcBef>
                <a:spcPts val="0"/>
              </a:spcBef>
              <a:spcAft>
                <a:spcPts val="0"/>
              </a:spcAft>
              <a:buClr>
                <a:schemeClr val="lt1"/>
              </a:buClr>
              <a:buSzPts val="2100"/>
              <a:buChar char="•"/>
            </a:pPr>
            <a:r>
              <a:rPr lang="en-US" sz="2100" b="1" u="sng"/>
              <a:t>A</a:t>
            </a:r>
            <a:r>
              <a:rPr lang="en-US" sz="2100"/>
              <a:t>symmetry</a:t>
            </a:r>
            <a:endParaRPr sz="2100"/>
          </a:p>
          <a:p>
            <a:pPr marL="274320" lvl="0" indent="-274320" algn="l" rtl="0">
              <a:lnSpc>
                <a:spcPct val="130000"/>
              </a:lnSpc>
              <a:spcBef>
                <a:spcPts val="1000"/>
              </a:spcBef>
              <a:spcAft>
                <a:spcPts val="0"/>
              </a:spcAft>
              <a:buClr>
                <a:schemeClr val="lt1"/>
              </a:buClr>
              <a:buSzPts val="2100"/>
              <a:buChar char="•"/>
            </a:pPr>
            <a:r>
              <a:rPr lang="en-US" sz="2100" b="1" u="sng"/>
              <a:t>B</a:t>
            </a:r>
            <a:r>
              <a:rPr lang="en-US" sz="2100"/>
              <a:t>orders - irregular, scalloped</a:t>
            </a:r>
            <a:endParaRPr sz="2100"/>
          </a:p>
          <a:p>
            <a:pPr marL="274320" lvl="0" indent="-274320" algn="l" rtl="0">
              <a:lnSpc>
                <a:spcPct val="130000"/>
              </a:lnSpc>
              <a:spcBef>
                <a:spcPts val="1000"/>
              </a:spcBef>
              <a:spcAft>
                <a:spcPts val="0"/>
              </a:spcAft>
              <a:buClr>
                <a:schemeClr val="lt1"/>
              </a:buClr>
              <a:buSzPts val="2100"/>
              <a:buChar char="•"/>
            </a:pPr>
            <a:r>
              <a:rPr lang="en-US" sz="2100" b="1" u="sng"/>
              <a:t>C</a:t>
            </a:r>
            <a:r>
              <a:rPr lang="en-US" sz="2100"/>
              <a:t>olor variation</a:t>
            </a:r>
            <a:endParaRPr sz="2100"/>
          </a:p>
          <a:p>
            <a:pPr marL="274320" lvl="0" indent="-274320" algn="l" rtl="0">
              <a:lnSpc>
                <a:spcPct val="130000"/>
              </a:lnSpc>
              <a:spcBef>
                <a:spcPts val="1000"/>
              </a:spcBef>
              <a:spcAft>
                <a:spcPts val="0"/>
              </a:spcAft>
              <a:buClr>
                <a:schemeClr val="lt1"/>
              </a:buClr>
              <a:buSzPts val="2100"/>
              <a:buChar char="•"/>
            </a:pPr>
            <a:r>
              <a:rPr lang="en-US" sz="2100" b="1" u="sng"/>
              <a:t>D</a:t>
            </a:r>
            <a:r>
              <a:rPr lang="en-US" sz="2100"/>
              <a:t>iameter - usually larger than 6 mm</a:t>
            </a:r>
            <a:endParaRPr sz="2100"/>
          </a:p>
          <a:p>
            <a:pPr marL="274320" lvl="0" indent="-274320" algn="l" rtl="0">
              <a:lnSpc>
                <a:spcPct val="130000"/>
              </a:lnSpc>
              <a:spcBef>
                <a:spcPts val="1000"/>
              </a:spcBef>
              <a:spcAft>
                <a:spcPts val="0"/>
              </a:spcAft>
              <a:buClr>
                <a:schemeClr val="lt1"/>
              </a:buClr>
              <a:buSzPts val="2100"/>
              <a:buChar char="•"/>
            </a:pPr>
            <a:r>
              <a:rPr lang="en-US" sz="2100" b="1" u="sng"/>
              <a:t>E</a:t>
            </a:r>
            <a:r>
              <a:rPr lang="en-US" sz="2100"/>
              <a:t>volution</a:t>
            </a:r>
            <a:endParaRPr sz="2100"/>
          </a:p>
          <a:p>
            <a:pPr marL="640080" lvl="4" indent="-219075" algn="l" rtl="0">
              <a:lnSpc>
                <a:spcPct val="130000"/>
              </a:lnSpc>
              <a:spcBef>
                <a:spcPts val="0"/>
              </a:spcBef>
              <a:spcAft>
                <a:spcPts val="0"/>
              </a:spcAft>
              <a:buSzPts val="2100"/>
              <a:buChar char="•"/>
            </a:pPr>
            <a:r>
              <a:rPr lang="en-US" sz="2100"/>
              <a:t>Change in size, shape, color, or elevation </a:t>
            </a:r>
            <a:endParaRPr sz="2100"/>
          </a:p>
          <a:p>
            <a:pPr marL="640080" lvl="4" indent="-219075" algn="l" rtl="0">
              <a:lnSpc>
                <a:spcPct val="130000"/>
              </a:lnSpc>
              <a:spcBef>
                <a:spcPts val="0"/>
              </a:spcBef>
              <a:spcAft>
                <a:spcPts val="0"/>
              </a:spcAft>
              <a:buSzPts val="2100"/>
              <a:buChar char="•"/>
            </a:pPr>
            <a:r>
              <a:rPr lang="en-US" sz="2100"/>
              <a:t>Any new symptom such as bleeding, itching or crusting</a:t>
            </a:r>
            <a:endParaRPr sz="210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111"/>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MELANOMA</a:t>
            </a:r>
            <a:endParaRPr/>
          </a:p>
        </p:txBody>
      </p:sp>
      <p:pic>
        <p:nvPicPr>
          <p:cNvPr id="1020" name="Google Shape;1020;p111"/>
          <p:cNvPicPr preferRelativeResize="0"/>
          <p:nvPr/>
        </p:nvPicPr>
        <p:blipFill rotWithShape="1">
          <a:blip r:embed="rId3">
            <a:alphaModFix/>
          </a:blip>
          <a:srcRect/>
          <a:stretch/>
        </p:blipFill>
        <p:spPr>
          <a:xfrm>
            <a:off x="2017775" y="1465275"/>
            <a:ext cx="7618775" cy="4968775"/>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112"/>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MELANOMA</a:t>
            </a:r>
            <a:endParaRPr/>
          </a:p>
        </p:txBody>
      </p:sp>
      <p:sp>
        <p:nvSpPr>
          <p:cNvPr id="1026" name="Google Shape;1026;p112"/>
          <p:cNvSpPr txBox="1">
            <a:spLocks noGrp="1"/>
          </p:cNvSpPr>
          <p:nvPr>
            <p:ph type="body" idx="1"/>
          </p:nvPr>
        </p:nvSpPr>
        <p:spPr>
          <a:xfrm>
            <a:off x="812800" y="1600200"/>
            <a:ext cx="5283300" cy="455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en-US" sz="2100"/>
              <a:t>Subtypes that affect the eyelid:</a:t>
            </a:r>
            <a:endParaRPr sz="2100"/>
          </a:p>
          <a:p>
            <a:pPr marL="0" lvl="0" indent="0" algn="l" rtl="0">
              <a:lnSpc>
                <a:spcPct val="115000"/>
              </a:lnSpc>
              <a:spcBef>
                <a:spcPts val="0"/>
              </a:spcBef>
              <a:spcAft>
                <a:spcPts val="0"/>
              </a:spcAft>
              <a:buSzPts val="2400"/>
              <a:buNone/>
            </a:pPr>
            <a:endParaRPr sz="2100"/>
          </a:p>
          <a:p>
            <a:pPr marL="0" lvl="0" indent="0" algn="l" rtl="0">
              <a:lnSpc>
                <a:spcPct val="115000"/>
              </a:lnSpc>
              <a:spcBef>
                <a:spcPts val="0"/>
              </a:spcBef>
              <a:spcAft>
                <a:spcPts val="0"/>
              </a:spcAft>
              <a:buSzPts val="2400"/>
              <a:buNone/>
            </a:pPr>
            <a:endParaRPr sz="2100"/>
          </a:p>
          <a:p>
            <a:pPr marL="274320" lvl="0" indent="-177165" algn="l" rtl="0">
              <a:lnSpc>
                <a:spcPct val="115000"/>
              </a:lnSpc>
              <a:spcBef>
                <a:spcPts val="0"/>
              </a:spcBef>
              <a:spcAft>
                <a:spcPts val="0"/>
              </a:spcAft>
              <a:buClr>
                <a:schemeClr val="lt1"/>
              </a:buClr>
              <a:buSzPts val="1530"/>
              <a:buNone/>
            </a:pPr>
            <a:endParaRPr sz="2100"/>
          </a:p>
        </p:txBody>
      </p:sp>
      <p:pic>
        <p:nvPicPr>
          <p:cNvPr id="1027" name="Google Shape;1027;p112"/>
          <p:cNvPicPr preferRelativeResize="0"/>
          <p:nvPr/>
        </p:nvPicPr>
        <p:blipFill rotWithShape="1">
          <a:blip r:embed="rId3">
            <a:alphaModFix/>
          </a:blip>
          <a:srcRect t="-97"/>
          <a:stretch/>
        </p:blipFill>
        <p:spPr>
          <a:xfrm>
            <a:off x="7831667" y="407951"/>
            <a:ext cx="2836333" cy="2117993"/>
          </a:xfrm>
          <a:prstGeom prst="rect">
            <a:avLst/>
          </a:prstGeom>
          <a:noFill/>
          <a:ln>
            <a:noFill/>
          </a:ln>
        </p:spPr>
      </p:pic>
      <p:pic>
        <p:nvPicPr>
          <p:cNvPr id="1028" name="Google Shape;1028;p112"/>
          <p:cNvPicPr preferRelativeResize="0"/>
          <p:nvPr/>
        </p:nvPicPr>
        <p:blipFill rotWithShape="1">
          <a:blip r:embed="rId4">
            <a:alphaModFix/>
          </a:blip>
          <a:srcRect/>
          <a:stretch/>
        </p:blipFill>
        <p:spPr>
          <a:xfrm>
            <a:off x="7639228" y="413593"/>
            <a:ext cx="3014659" cy="2117994"/>
          </a:xfrm>
          <a:prstGeom prst="rect">
            <a:avLst/>
          </a:prstGeom>
          <a:noFill/>
          <a:ln>
            <a:noFill/>
          </a:ln>
        </p:spPr>
      </p:pic>
      <p:pic>
        <p:nvPicPr>
          <p:cNvPr id="1029" name="Google Shape;1029;p112"/>
          <p:cNvPicPr preferRelativeResize="0"/>
          <p:nvPr/>
        </p:nvPicPr>
        <p:blipFill rotWithShape="1">
          <a:blip r:embed="rId5">
            <a:alphaModFix/>
          </a:blip>
          <a:srcRect/>
          <a:stretch/>
        </p:blipFill>
        <p:spPr>
          <a:xfrm>
            <a:off x="8210410" y="413588"/>
            <a:ext cx="2457588" cy="2117994"/>
          </a:xfrm>
          <a:prstGeom prst="rect">
            <a:avLst/>
          </a:prstGeom>
          <a:noFill/>
          <a:ln>
            <a:noFill/>
          </a:ln>
        </p:spPr>
      </p:pic>
      <p:pic>
        <p:nvPicPr>
          <p:cNvPr id="1030" name="Google Shape;1030;p112"/>
          <p:cNvPicPr preferRelativeResize="0"/>
          <p:nvPr/>
        </p:nvPicPr>
        <p:blipFill rotWithShape="1">
          <a:blip r:embed="rId6">
            <a:alphaModFix/>
          </a:blip>
          <a:srcRect/>
          <a:stretch/>
        </p:blipFill>
        <p:spPr>
          <a:xfrm>
            <a:off x="8085082" y="407951"/>
            <a:ext cx="2582918" cy="2117993"/>
          </a:xfrm>
          <a:prstGeom prst="rect">
            <a:avLst/>
          </a:prstGeom>
          <a:noFill/>
          <a:ln>
            <a:noFill/>
          </a:ln>
        </p:spPr>
      </p:pic>
      <p:sp>
        <p:nvSpPr>
          <p:cNvPr id="1031" name="Google Shape;1031;p112"/>
          <p:cNvSpPr txBox="1"/>
          <p:nvPr/>
        </p:nvSpPr>
        <p:spPr>
          <a:xfrm>
            <a:off x="6802875" y="2657207"/>
            <a:ext cx="4355100" cy="2616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000"/>
              <a:buFont typeface="Arial"/>
              <a:buNone/>
            </a:pPr>
            <a:r>
              <a:rPr lang="en-US" sz="2000" b="1" i="0" u="none" strike="noStrike" cap="none">
                <a:solidFill>
                  <a:schemeClr val="lt1"/>
                </a:solidFill>
                <a:latin typeface="Barlow"/>
                <a:ea typeface="Barlow"/>
                <a:cs typeface="Barlow"/>
                <a:sym typeface="Barlow"/>
              </a:rPr>
              <a:t>Nodular melanoma</a:t>
            </a:r>
            <a:br>
              <a:rPr lang="en-US" sz="2000" b="1" i="0" u="none" strike="noStrike" cap="none">
                <a:solidFill>
                  <a:schemeClr val="lt1"/>
                </a:solidFill>
                <a:latin typeface="Barlow"/>
                <a:ea typeface="Barlow"/>
                <a:cs typeface="Barlow"/>
                <a:sym typeface="Barlow"/>
              </a:rPr>
            </a:br>
            <a:endParaRPr sz="2000" b="1" i="0" u="none" strike="noStrike" cap="none">
              <a:solidFill>
                <a:schemeClr val="lt1"/>
              </a:solidFill>
              <a:latin typeface="Barlow"/>
              <a:ea typeface="Barlow"/>
              <a:cs typeface="Barlow"/>
              <a:sym typeface="Barlow"/>
            </a:endParaRPr>
          </a:p>
          <a:p>
            <a:pPr marL="457200" marR="0" lvl="2" indent="-212725" algn="l" rtl="0">
              <a:lnSpc>
                <a:spcPct val="115000"/>
              </a:lnSpc>
              <a:spcBef>
                <a:spcPts val="0"/>
              </a:spcBef>
              <a:spcAft>
                <a:spcPts val="0"/>
              </a:spcAft>
              <a:buClr>
                <a:schemeClr val="lt1"/>
              </a:buClr>
              <a:buSzPts val="2000"/>
              <a:buFont typeface="Barlow"/>
              <a:buChar char="•"/>
            </a:pPr>
            <a:r>
              <a:rPr lang="en-US" sz="2000" b="0" i="0" u="none" strike="noStrike" cap="none">
                <a:solidFill>
                  <a:schemeClr val="lt1"/>
                </a:solidFill>
                <a:latin typeface="Barlow"/>
                <a:ea typeface="Barlow"/>
                <a:cs typeface="Barlow"/>
                <a:sym typeface="Barlow"/>
              </a:rPr>
              <a:t>Rare in the eyelid</a:t>
            </a:r>
            <a:endParaRPr sz="2000" b="0" i="0" u="none" strike="noStrike" cap="none">
              <a:solidFill>
                <a:schemeClr val="lt1"/>
              </a:solidFill>
              <a:latin typeface="Barlow"/>
              <a:ea typeface="Barlow"/>
              <a:cs typeface="Barlow"/>
              <a:sym typeface="Barlow"/>
            </a:endParaRPr>
          </a:p>
          <a:p>
            <a:pPr marL="457200" marR="0" lvl="2" indent="-212725" algn="l" rtl="0">
              <a:lnSpc>
                <a:spcPct val="115000"/>
              </a:lnSpc>
              <a:spcBef>
                <a:spcPts val="0"/>
              </a:spcBef>
              <a:spcAft>
                <a:spcPts val="0"/>
              </a:spcAft>
              <a:buClr>
                <a:schemeClr val="lt1"/>
              </a:buClr>
              <a:buSzPts val="2000"/>
              <a:buFont typeface="Barlow"/>
              <a:buChar char="•"/>
            </a:pPr>
            <a:r>
              <a:rPr lang="en-US" sz="2000" b="0" i="0" u="none" strike="noStrike" cap="none">
                <a:solidFill>
                  <a:schemeClr val="lt1"/>
                </a:solidFill>
                <a:latin typeface="Barlow"/>
                <a:ea typeface="Barlow"/>
                <a:cs typeface="Barlow"/>
                <a:sym typeface="Barlow"/>
              </a:rPr>
              <a:t>By the time these present, there is likely to already be deeper extension of the tumor into the subcutaneous tissues</a:t>
            </a:r>
            <a:endParaRPr sz="2000" b="0" i="0" u="none" strike="noStrike" cap="none">
              <a:solidFill>
                <a:schemeClr val="lt1"/>
              </a:solidFill>
              <a:latin typeface="Barlow"/>
              <a:ea typeface="Barlow"/>
              <a:cs typeface="Barlow"/>
              <a:sym typeface="Barlow"/>
            </a:endParaRPr>
          </a:p>
        </p:txBody>
      </p:sp>
      <p:cxnSp>
        <p:nvCxnSpPr>
          <p:cNvPr id="1032" name="Google Shape;1032;p112"/>
          <p:cNvCxnSpPr/>
          <p:nvPr/>
        </p:nvCxnSpPr>
        <p:spPr>
          <a:xfrm>
            <a:off x="893149" y="3235575"/>
            <a:ext cx="4818300" cy="0"/>
          </a:xfrm>
          <a:prstGeom prst="straightConnector1">
            <a:avLst/>
          </a:prstGeom>
          <a:noFill/>
          <a:ln w="9525" cap="flat" cmpd="sng">
            <a:solidFill>
              <a:schemeClr val="lt1"/>
            </a:solidFill>
            <a:prstDash val="solid"/>
            <a:round/>
            <a:headEnd type="none" w="sm" len="sm"/>
            <a:tailEnd type="none" w="sm" len="sm"/>
          </a:ln>
        </p:spPr>
      </p:cxnSp>
      <p:cxnSp>
        <p:nvCxnSpPr>
          <p:cNvPr id="1033" name="Google Shape;1033;p112"/>
          <p:cNvCxnSpPr/>
          <p:nvPr/>
        </p:nvCxnSpPr>
        <p:spPr>
          <a:xfrm>
            <a:off x="6924200" y="3180450"/>
            <a:ext cx="4222800" cy="0"/>
          </a:xfrm>
          <a:prstGeom prst="straightConnector1">
            <a:avLst/>
          </a:prstGeom>
          <a:noFill/>
          <a:ln w="9525" cap="flat" cmpd="sng">
            <a:solidFill>
              <a:schemeClr val="lt1"/>
            </a:solidFill>
            <a:prstDash val="solid"/>
            <a:round/>
            <a:headEnd type="none" w="sm" len="sm"/>
            <a:tailEnd type="none" w="sm" len="sm"/>
          </a:ln>
        </p:spPr>
      </p:cxnSp>
      <p:sp>
        <p:nvSpPr>
          <p:cNvPr id="1034" name="Google Shape;1034;p112"/>
          <p:cNvSpPr txBox="1"/>
          <p:nvPr/>
        </p:nvSpPr>
        <p:spPr>
          <a:xfrm>
            <a:off x="812800" y="2657200"/>
            <a:ext cx="5283300" cy="3678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000"/>
              <a:buFont typeface="Arial"/>
              <a:buNone/>
            </a:pPr>
            <a:r>
              <a:rPr lang="en-US" sz="2000" b="1" i="0" u="none" strike="noStrike" cap="none">
                <a:solidFill>
                  <a:schemeClr val="lt1"/>
                </a:solidFill>
                <a:latin typeface="Barlow"/>
                <a:ea typeface="Barlow"/>
                <a:cs typeface="Barlow"/>
                <a:sym typeface="Barlow"/>
              </a:rPr>
              <a:t>Lentigo maligna melanoma</a:t>
            </a:r>
            <a:br>
              <a:rPr lang="en-US" sz="2000" b="1" i="0" u="none" strike="noStrike" cap="none">
                <a:solidFill>
                  <a:schemeClr val="lt1"/>
                </a:solidFill>
                <a:latin typeface="Barlow"/>
                <a:ea typeface="Barlow"/>
                <a:cs typeface="Barlow"/>
                <a:sym typeface="Barlow"/>
              </a:rPr>
            </a:br>
            <a:endParaRPr sz="2000" b="1" i="0" u="none" strike="noStrike" cap="none">
              <a:solidFill>
                <a:schemeClr val="lt1"/>
              </a:solidFill>
              <a:latin typeface="Barlow"/>
              <a:ea typeface="Barlow"/>
              <a:cs typeface="Barlow"/>
              <a:sym typeface="Barlow"/>
            </a:endParaRPr>
          </a:p>
          <a:p>
            <a:pPr marL="457200" marR="0" lvl="0" indent="-355600" algn="l" rtl="0">
              <a:lnSpc>
                <a:spcPct val="115000"/>
              </a:lnSpc>
              <a:spcBef>
                <a:spcPts val="0"/>
              </a:spcBef>
              <a:spcAft>
                <a:spcPts val="0"/>
              </a:spcAft>
              <a:buClr>
                <a:schemeClr val="lt1"/>
              </a:buClr>
              <a:buSzPts val="2000"/>
              <a:buFont typeface="Barlow"/>
              <a:buChar char="•"/>
            </a:pPr>
            <a:r>
              <a:rPr lang="en-US" sz="2000" b="0" i="0" u="none" strike="noStrike" cap="none">
                <a:solidFill>
                  <a:schemeClr val="lt1"/>
                </a:solidFill>
                <a:latin typeface="Barlow"/>
                <a:ea typeface="Barlow"/>
                <a:cs typeface="Barlow"/>
                <a:sym typeface="Barlow"/>
              </a:rPr>
              <a:t>Invasive vertical malignant growth phase that occurs in 10-20% of patients with lentigo maligna</a:t>
            </a:r>
            <a:endParaRPr sz="2000" b="0" i="0" u="none" strike="noStrike" cap="none">
              <a:solidFill>
                <a:schemeClr val="lt1"/>
              </a:solidFill>
              <a:latin typeface="Barlow"/>
              <a:ea typeface="Barlow"/>
              <a:cs typeface="Barlow"/>
              <a:sym typeface="Barlow"/>
            </a:endParaRPr>
          </a:p>
          <a:p>
            <a:pPr marL="457200" marR="0" lvl="0" indent="-355600" algn="l" rtl="0">
              <a:lnSpc>
                <a:spcPct val="115000"/>
              </a:lnSpc>
              <a:spcBef>
                <a:spcPts val="0"/>
              </a:spcBef>
              <a:spcAft>
                <a:spcPts val="0"/>
              </a:spcAft>
              <a:buClr>
                <a:schemeClr val="lt1"/>
              </a:buClr>
              <a:buSzPts val="2000"/>
              <a:buFont typeface="Barlow"/>
              <a:buChar char="•"/>
            </a:pPr>
            <a:r>
              <a:rPr lang="en-US" sz="2000" b="0" i="0" u="none" strike="noStrike" cap="none">
                <a:solidFill>
                  <a:schemeClr val="lt1"/>
                </a:solidFill>
                <a:latin typeface="Barlow"/>
                <a:ea typeface="Barlow"/>
                <a:cs typeface="Barlow"/>
                <a:sym typeface="Barlow"/>
              </a:rPr>
              <a:t>Nodule formation within the broader flat tan-brown irregular macule of the lentigo maligna</a:t>
            </a:r>
            <a:endParaRPr sz="2000" b="0" i="0" u="none" strike="noStrike" cap="none">
              <a:solidFill>
                <a:schemeClr val="lt1"/>
              </a:solidFill>
              <a:latin typeface="Barlow"/>
              <a:ea typeface="Barlow"/>
              <a:cs typeface="Barlow"/>
              <a:sym typeface="Barlow"/>
            </a:endParaRPr>
          </a:p>
          <a:p>
            <a:pPr marL="457200" marR="0" lvl="0" indent="-355600" algn="l" rtl="0">
              <a:lnSpc>
                <a:spcPct val="115000"/>
              </a:lnSpc>
              <a:spcBef>
                <a:spcPts val="0"/>
              </a:spcBef>
              <a:spcAft>
                <a:spcPts val="0"/>
              </a:spcAft>
              <a:buClr>
                <a:schemeClr val="lt1"/>
              </a:buClr>
              <a:buSzPts val="2000"/>
              <a:buFont typeface="Barlow"/>
              <a:buChar char="•"/>
            </a:pPr>
            <a:r>
              <a:rPr lang="en-US" sz="2000" b="0" i="0" u="none" strike="noStrike" cap="none">
                <a:solidFill>
                  <a:schemeClr val="lt1"/>
                </a:solidFill>
                <a:latin typeface="Barlow"/>
                <a:ea typeface="Barlow"/>
                <a:cs typeface="Barlow"/>
                <a:sym typeface="Barlow"/>
              </a:rPr>
              <a:t>Surgical excision recommended</a:t>
            </a:r>
            <a:endParaRPr sz="2000" b="0" i="0" u="none" strike="noStrike" cap="none">
              <a:solidFill>
                <a:schemeClr val="lt1"/>
              </a:solidFill>
              <a:latin typeface="Barlow"/>
              <a:ea typeface="Barlow"/>
              <a:cs typeface="Barlow"/>
              <a:sym typeface="Barlow"/>
            </a:endParaRPr>
          </a:p>
          <a:p>
            <a:pPr marL="274320" marR="0" lvl="0" indent="-177165" algn="l" rtl="0">
              <a:lnSpc>
                <a:spcPct val="115000"/>
              </a:lnSpc>
              <a:spcBef>
                <a:spcPts val="0"/>
              </a:spcBef>
              <a:spcAft>
                <a:spcPts val="0"/>
              </a:spcAft>
              <a:buClr>
                <a:srgbClr val="000000"/>
              </a:buClr>
              <a:buSzPts val="2000"/>
              <a:buFont typeface="Arial"/>
              <a:buNone/>
            </a:pPr>
            <a:endParaRPr sz="2000" b="0" i="0" u="none" strike="noStrike" cap="none">
              <a:solidFill>
                <a:schemeClr val="lt1"/>
              </a:solidFill>
              <a:latin typeface="Barlow"/>
              <a:ea typeface="Barlow"/>
              <a:cs typeface="Barlow"/>
              <a:sym typeface="Barlow"/>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1"/>
                                          </p:stCondLst>
                                        </p:cTn>
                                        <p:tgtEl>
                                          <p:spTgt spid="10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1"/>
                                          </p:stCondLst>
                                        </p:cTn>
                                        <p:tgtEl>
                                          <p:spTgt spid="10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1"/>
                                          </p:stCondLst>
                                        </p:cTn>
                                        <p:tgtEl>
                                          <p:spTgt spid="10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113"/>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MELANOMA</a:t>
            </a:r>
            <a:endParaRPr/>
          </a:p>
        </p:txBody>
      </p:sp>
      <p:sp>
        <p:nvSpPr>
          <p:cNvPr id="1040" name="Google Shape;1040;p113"/>
          <p:cNvSpPr txBox="1">
            <a:spLocks noGrp="1"/>
          </p:cNvSpPr>
          <p:nvPr>
            <p:ph type="body" idx="1"/>
          </p:nvPr>
        </p:nvSpPr>
        <p:spPr>
          <a:xfrm>
            <a:off x="812800" y="1600200"/>
            <a:ext cx="100476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en-US" sz="2100"/>
              <a:t>Identify subtype (biopsy)</a:t>
            </a:r>
            <a:endParaRPr sz="2100"/>
          </a:p>
          <a:p>
            <a:pPr marL="457200" lvl="0" indent="-361950" algn="l" rtl="0">
              <a:lnSpc>
                <a:spcPct val="115000"/>
              </a:lnSpc>
              <a:spcBef>
                <a:spcPts val="0"/>
              </a:spcBef>
              <a:spcAft>
                <a:spcPts val="0"/>
              </a:spcAft>
              <a:buSzPts val="2100"/>
              <a:buChar char="•"/>
            </a:pPr>
            <a:r>
              <a:rPr lang="en-US" sz="2100"/>
              <a:t>Biopsy does not increase the risk of metastatic spread</a:t>
            </a:r>
            <a:endParaRPr sz="2100"/>
          </a:p>
          <a:p>
            <a:pPr marL="274320" lvl="0" indent="-214947" algn="l" rtl="0">
              <a:lnSpc>
                <a:spcPct val="115000"/>
              </a:lnSpc>
              <a:spcBef>
                <a:spcPts val="0"/>
              </a:spcBef>
              <a:spcAft>
                <a:spcPts val="0"/>
              </a:spcAft>
              <a:buClr>
                <a:schemeClr val="lt1"/>
              </a:buClr>
              <a:buSzPts val="935"/>
              <a:buNone/>
            </a:pPr>
            <a:endParaRPr sz="2100"/>
          </a:p>
          <a:p>
            <a:pPr marL="0" lvl="0" indent="0" algn="l" rtl="0">
              <a:lnSpc>
                <a:spcPct val="115000"/>
              </a:lnSpc>
              <a:spcBef>
                <a:spcPts val="0"/>
              </a:spcBef>
              <a:spcAft>
                <a:spcPts val="0"/>
              </a:spcAft>
              <a:buSzPts val="2400"/>
              <a:buNone/>
            </a:pPr>
            <a:r>
              <a:rPr lang="en-US" sz="2100" b="1"/>
              <a:t>Stage the tumor</a:t>
            </a:r>
            <a:endParaRPr sz="2100" b="1"/>
          </a:p>
          <a:p>
            <a:pPr marL="457200" lvl="0" indent="-361950" algn="l" rtl="0">
              <a:lnSpc>
                <a:spcPct val="115000"/>
              </a:lnSpc>
              <a:spcBef>
                <a:spcPts val="0"/>
              </a:spcBef>
              <a:spcAft>
                <a:spcPts val="0"/>
              </a:spcAft>
              <a:buSzPts val="2100"/>
              <a:buChar char="•"/>
            </a:pPr>
            <a:r>
              <a:rPr lang="en-US" sz="2100"/>
              <a:t>Thickness (Breslow classification), degree of ulceration, degree of spread</a:t>
            </a:r>
            <a:endParaRPr sz="2100"/>
          </a:p>
          <a:p>
            <a:pPr marL="457200" lvl="0" indent="-361950" algn="l" rtl="0">
              <a:lnSpc>
                <a:spcPct val="115000"/>
              </a:lnSpc>
              <a:spcBef>
                <a:spcPts val="0"/>
              </a:spcBef>
              <a:spcAft>
                <a:spcPts val="0"/>
              </a:spcAft>
              <a:buSzPts val="2100"/>
              <a:buChar char="•"/>
            </a:pPr>
            <a:r>
              <a:rPr lang="en-US" sz="2100"/>
              <a:t>Stage 1 and 2 are localized</a:t>
            </a:r>
            <a:endParaRPr sz="2100"/>
          </a:p>
          <a:p>
            <a:pPr marL="457200" lvl="0" indent="-361950" algn="l" rtl="0">
              <a:lnSpc>
                <a:spcPct val="115000"/>
              </a:lnSpc>
              <a:spcBef>
                <a:spcPts val="0"/>
              </a:spcBef>
              <a:spcAft>
                <a:spcPts val="0"/>
              </a:spcAft>
              <a:buSzPts val="2100"/>
              <a:buChar char="•"/>
            </a:pPr>
            <a:r>
              <a:rPr lang="en-US" sz="2100"/>
              <a:t>Stage 3: spread beyond original tumor site or to regional lymph nodes</a:t>
            </a:r>
            <a:endParaRPr sz="2100"/>
          </a:p>
          <a:p>
            <a:pPr marL="457200" lvl="0" indent="-361950" algn="l" rtl="0">
              <a:lnSpc>
                <a:spcPct val="115000"/>
              </a:lnSpc>
              <a:spcBef>
                <a:spcPts val="0"/>
              </a:spcBef>
              <a:spcAft>
                <a:spcPts val="0"/>
              </a:spcAft>
              <a:buSzPts val="2100"/>
              <a:buChar char="•"/>
            </a:pPr>
            <a:r>
              <a:rPr lang="en-US" sz="2100"/>
              <a:t>Stage 4: spread to distant lymph nodes or to internal organs (lung, liver, brain) </a:t>
            </a:r>
            <a:endParaRPr sz="2100"/>
          </a:p>
          <a:p>
            <a:pPr marL="274320" lvl="1" indent="0" algn="l" rtl="0">
              <a:lnSpc>
                <a:spcPct val="115000"/>
              </a:lnSpc>
              <a:spcBef>
                <a:spcPts val="0"/>
              </a:spcBef>
              <a:spcAft>
                <a:spcPts val="0"/>
              </a:spcAft>
              <a:buClr>
                <a:schemeClr val="lt1"/>
              </a:buClr>
              <a:buSzPts val="935"/>
              <a:buFont typeface="Oswald Light"/>
              <a:buNone/>
            </a:pPr>
            <a:endParaRPr sz="2100"/>
          </a:p>
          <a:p>
            <a:pPr marL="0" lvl="0" indent="0" algn="l" rtl="0">
              <a:lnSpc>
                <a:spcPct val="115000"/>
              </a:lnSpc>
              <a:spcBef>
                <a:spcPts val="0"/>
              </a:spcBef>
              <a:spcAft>
                <a:spcPts val="0"/>
              </a:spcAft>
              <a:buSzPts val="2400"/>
              <a:buNone/>
            </a:pPr>
            <a:r>
              <a:rPr lang="en-US" sz="2100"/>
              <a:t>Lesions less than 0.75 mm deep confer a 5-yr survival rate of 98%</a:t>
            </a:r>
            <a:endParaRPr sz="2100"/>
          </a:p>
          <a:p>
            <a:pPr marL="0" lvl="0" indent="0" algn="l" rtl="0">
              <a:lnSpc>
                <a:spcPct val="115000"/>
              </a:lnSpc>
              <a:spcBef>
                <a:spcPts val="0"/>
              </a:spcBef>
              <a:spcAft>
                <a:spcPts val="1500"/>
              </a:spcAft>
              <a:buSzPts val="2400"/>
              <a:buNone/>
            </a:pPr>
            <a:r>
              <a:rPr lang="en-US" sz="2100"/>
              <a:t>Lesions thicker than 4 mm with ulceration confer a 5-yr survival rate of less than 50%</a:t>
            </a:r>
            <a:endParaRPr sz="2100"/>
          </a:p>
        </p:txBody>
      </p:sp>
      <p:pic>
        <p:nvPicPr>
          <p:cNvPr id="1041" name="Google Shape;1041;p113"/>
          <p:cNvPicPr preferRelativeResize="0"/>
          <p:nvPr/>
        </p:nvPicPr>
        <p:blipFill rotWithShape="1">
          <a:blip r:embed="rId3">
            <a:alphaModFix/>
          </a:blip>
          <a:srcRect/>
          <a:stretch/>
        </p:blipFill>
        <p:spPr>
          <a:xfrm>
            <a:off x="7971649" y="319750"/>
            <a:ext cx="3534275" cy="248305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114"/>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MELANOMA</a:t>
            </a:r>
            <a:endParaRPr/>
          </a:p>
        </p:txBody>
      </p:sp>
      <p:sp>
        <p:nvSpPr>
          <p:cNvPr id="1048" name="Google Shape;1048;p114"/>
          <p:cNvSpPr txBox="1">
            <a:spLocks noGrp="1"/>
          </p:cNvSpPr>
          <p:nvPr>
            <p:ph type="body" idx="1"/>
          </p:nvPr>
        </p:nvSpPr>
        <p:spPr>
          <a:xfrm>
            <a:off x="812800" y="1600200"/>
            <a:ext cx="8096100" cy="1586100"/>
          </a:xfrm>
          <a:prstGeom prst="rect">
            <a:avLst/>
          </a:prstGeom>
          <a:noFill/>
          <a:ln>
            <a:noFill/>
          </a:ln>
        </p:spPr>
        <p:txBody>
          <a:bodyPr spcFirstLastPara="1" wrap="square" lIns="91425" tIns="45700" rIns="91425" bIns="45700" anchor="t" anchorCtr="0">
            <a:noAutofit/>
          </a:bodyPr>
          <a:lstStyle/>
          <a:p>
            <a:pPr marL="457200" lvl="0" indent="-361950" algn="l" rtl="0">
              <a:lnSpc>
                <a:spcPct val="130000"/>
              </a:lnSpc>
              <a:spcBef>
                <a:spcPts val="0"/>
              </a:spcBef>
              <a:spcAft>
                <a:spcPts val="0"/>
              </a:spcAft>
              <a:buSzPts val="2100"/>
              <a:buChar char="•"/>
            </a:pPr>
            <a:r>
              <a:rPr lang="en-US" sz="2100"/>
              <a:t>Treatment consists of wide surgical excision and possible sentinel lymph node biopsy</a:t>
            </a:r>
            <a:endParaRPr sz="2100"/>
          </a:p>
          <a:p>
            <a:pPr marL="457200" lvl="0" indent="-361950" algn="l" rtl="0">
              <a:lnSpc>
                <a:spcPct val="130000"/>
              </a:lnSpc>
              <a:spcBef>
                <a:spcPts val="0"/>
              </a:spcBef>
              <a:spcAft>
                <a:spcPts val="0"/>
              </a:spcAft>
              <a:buSzPts val="2100"/>
              <a:buChar char="•"/>
            </a:pPr>
            <a:r>
              <a:rPr lang="en-US" sz="2100"/>
              <a:t>Extent of excision depends on depth of melanoma invasion</a:t>
            </a:r>
            <a:endParaRPr sz="2100"/>
          </a:p>
        </p:txBody>
      </p:sp>
      <p:pic>
        <p:nvPicPr>
          <p:cNvPr id="1049" name="Google Shape;1049;p114"/>
          <p:cNvPicPr preferRelativeResize="0"/>
          <p:nvPr/>
        </p:nvPicPr>
        <p:blipFill rotWithShape="1">
          <a:blip r:embed="rId3">
            <a:alphaModFix/>
          </a:blip>
          <a:srcRect t="-1" b="-230"/>
          <a:stretch/>
        </p:blipFill>
        <p:spPr>
          <a:xfrm>
            <a:off x="8544969" y="415768"/>
            <a:ext cx="3028125" cy="2770425"/>
          </a:xfrm>
          <a:prstGeom prst="rect">
            <a:avLst/>
          </a:prstGeom>
          <a:noFill/>
          <a:ln>
            <a:noFill/>
          </a:ln>
        </p:spPr>
      </p:pic>
      <p:sp>
        <p:nvSpPr>
          <p:cNvPr id="1050" name="Google Shape;1050;p114"/>
          <p:cNvSpPr txBox="1"/>
          <p:nvPr/>
        </p:nvSpPr>
        <p:spPr>
          <a:xfrm>
            <a:off x="812800" y="3907200"/>
            <a:ext cx="9441300" cy="2188800"/>
          </a:xfrm>
          <a:prstGeom prst="rect">
            <a:avLst/>
          </a:prstGeom>
          <a:noFill/>
          <a:ln>
            <a:noFill/>
          </a:ln>
        </p:spPr>
        <p:txBody>
          <a:bodyPr spcFirstLastPara="1" wrap="square" lIns="91425" tIns="91425" rIns="91425" bIns="91425" anchor="t" anchorCtr="0">
            <a:spAutoFit/>
          </a:bodyPr>
          <a:lstStyle/>
          <a:p>
            <a:pPr marL="457200" marR="0" lvl="0" indent="-361950" algn="l" rtl="0">
              <a:lnSpc>
                <a:spcPct val="130000"/>
              </a:lnSpc>
              <a:spcBef>
                <a:spcPts val="1000"/>
              </a:spcBef>
              <a:spcAft>
                <a:spcPts val="0"/>
              </a:spcAft>
              <a:buClr>
                <a:schemeClr val="lt1"/>
              </a:buClr>
              <a:buSzPts val="2100"/>
              <a:buFont typeface="Barlow"/>
              <a:buChar char="•"/>
            </a:pPr>
            <a:r>
              <a:rPr lang="en-US" sz="2100" b="0" i="0" u="none" strike="noStrike" cap="none">
                <a:solidFill>
                  <a:schemeClr val="lt1"/>
                </a:solidFill>
                <a:latin typeface="Barlow"/>
                <a:ea typeface="Barlow"/>
                <a:cs typeface="Barlow"/>
                <a:sym typeface="Barlow"/>
              </a:rPr>
              <a:t>Tumors with thickness greater than 1.5 mm should undergo a metastatic workup prior to excision</a:t>
            </a:r>
            <a:endParaRPr sz="2100" b="0" i="0" u="none" strike="noStrike" cap="none">
              <a:solidFill>
                <a:schemeClr val="lt1"/>
              </a:solidFill>
              <a:latin typeface="Barlow"/>
              <a:ea typeface="Barlow"/>
              <a:cs typeface="Barlow"/>
              <a:sym typeface="Barlow"/>
            </a:endParaRPr>
          </a:p>
          <a:p>
            <a:pPr marL="457200" marR="0" lvl="0" indent="-361950" algn="l" rtl="0">
              <a:lnSpc>
                <a:spcPct val="130000"/>
              </a:lnSpc>
              <a:spcBef>
                <a:spcPts val="0"/>
              </a:spcBef>
              <a:spcAft>
                <a:spcPts val="0"/>
              </a:spcAft>
              <a:buClr>
                <a:schemeClr val="lt1"/>
              </a:buClr>
              <a:buSzPts val="2100"/>
              <a:buFont typeface="Barlow"/>
              <a:buChar char="•"/>
            </a:pPr>
            <a:r>
              <a:rPr lang="en-US" sz="2100" b="0" i="0" u="none" strike="noStrike" cap="none">
                <a:solidFill>
                  <a:schemeClr val="lt1"/>
                </a:solidFill>
                <a:latin typeface="Barlow"/>
                <a:ea typeface="Barlow"/>
                <a:cs typeface="Barlow"/>
                <a:sym typeface="Barlow"/>
              </a:rPr>
              <a:t>More recently, special stains using immunohistochemical techniques have allowed better identification of melanoma cells</a:t>
            </a:r>
            <a:endParaRPr sz="2100" b="0" i="0" u="none" strike="noStrike" cap="none">
              <a:solidFill>
                <a:schemeClr val="lt1"/>
              </a:solidFill>
              <a:latin typeface="Barlow"/>
              <a:ea typeface="Barlow"/>
              <a:cs typeface="Barlow"/>
              <a:sym typeface="Barlow"/>
            </a:endParaRPr>
          </a:p>
          <a:p>
            <a:pPr marL="457200" marR="0" lvl="0" indent="-361950" algn="l" rtl="0">
              <a:lnSpc>
                <a:spcPct val="130000"/>
              </a:lnSpc>
              <a:spcBef>
                <a:spcPts val="0"/>
              </a:spcBef>
              <a:spcAft>
                <a:spcPts val="0"/>
              </a:spcAft>
              <a:buClr>
                <a:schemeClr val="lt1"/>
              </a:buClr>
              <a:buSzPts val="2100"/>
              <a:buFont typeface="Barlow"/>
              <a:buChar char="•"/>
            </a:pPr>
            <a:r>
              <a:rPr lang="en-US" sz="2100" b="0" i="0" u="none" strike="noStrike" cap="none">
                <a:solidFill>
                  <a:schemeClr val="lt1"/>
                </a:solidFill>
                <a:latin typeface="Barlow"/>
                <a:ea typeface="Barlow"/>
                <a:cs typeface="Barlow"/>
                <a:sym typeface="Barlow"/>
              </a:rPr>
              <a:t>Surgeons are using Mohs micrographic surgery to excise certain melanomas</a:t>
            </a:r>
            <a:endParaRPr sz="2100" b="0" i="0" u="none" strike="noStrike" cap="none">
              <a:solidFill>
                <a:schemeClr val="lt1"/>
              </a:solidFill>
              <a:latin typeface="Barlow"/>
              <a:ea typeface="Barlow"/>
              <a:cs typeface="Barlow"/>
              <a:sym typeface="Barlow"/>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115"/>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KAPOSI SARCOMA</a:t>
            </a:r>
            <a:endParaRPr/>
          </a:p>
        </p:txBody>
      </p:sp>
      <p:sp>
        <p:nvSpPr>
          <p:cNvPr id="1056" name="Google Shape;1056;p115"/>
          <p:cNvSpPr txBox="1">
            <a:spLocks noGrp="1"/>
          </p:cNvSpPr>
          <p:nvPr>
            <p:ph type="body" idx="1"/>
          </p:nvPr>
        </p:nvSpPr>
        <p:spPr>
          <a:xfrm>
            <a:off x="812800" y="1600200"/>
            <a:ext cx="7478700" cy="4114800"/>
          </a:xfrm>
          <a:prstGeom prst="rect">
            <a:avLst/>
          </a:prstGeom>
          <a:noFill/>
          <a:ln>
            <a:noFill/>
          </a:ln>
        </p:spPr>
        <p:txBody>
          <a:bodyPr spcFirstLastPara="1" wrap="square" lIns="91425" tIns="45700" rIns="91425" bIns="45700" anchor="t" anchorCtr="0">
            <a:noAutofit/>
          </a:bodyPr>
          <a:lstStyle/>
          <a:p>
            <a:pPr marL="274320" lvl="0" indent="-274320" algn="l" rtl="0">
              <a:lnSpc>
                <a:spcPct val="115000"/>
              </a:lnSpc>
              <a:spcBef>
                <a:spcPts val="0"/>
              </a:spcBef>
              <a:spcAft>
                <a:spcPts val="0"/>
              </a:spcAft>
              <a:buClr>
                <a:schemeClr val="lt1"/>
              </a:buClr>
              <a:buSzPts val="2100"/>
              <a:buChar char="•"/>
            </a:pPr>
            <a:r>
              <a:rPr lang="en-US" sz="2100"/>
              <a:t>Caused by human herpesvirus 8</a:t>
            </a:r>
            <a:endParaRPr sz="2100"/>
          </a:p>
          <a:p>
            <a:pPr marL="274320" lvl="0" indent="-274320" algn="l" rtl="0">
              <a:lnSpc>
                <a:spcPct val="115000"/>
              </a:lnSpc>
              <a:spcBef>
                <a:spcPts val="1000"/>
              </a:spcBef>
              <a:spcAft>
                <a:spcPts val="0"/>
              </a:spcAft>
              <a:buClr>
                <a:schemeClr val="lt1"/>
              </a:buClr>
              <a:buSzPts val="2100"/>
              <a:buChar char="•"/>
            </a:pPr>
            <a:r>
              <a:rPr lang="en-US" sz="2100"/>
              <a:t>Frequently manifests in patients with AIDS</a:t>
            </a:r>
            <a:endParaRPr sz="2100"/>
          </a:p>
          <a:p>
            <a:pPr marL="274320" lvl="0" indent="-274320" algn="l" rtl="0">
              <a:lnSpc>
                <a:spcPct val="115000"/>
              </a:lnSpc>
              <a:spcBef>
                <a:spcPts val="1000"/>
              </a:spcBef>
              <a:spcAft>
                <a:spcPts val="0"/>
              </a:spcAft>
              <a:buClr>
                <a:schemeClr val="lt1"/>
              </a:buClr>
              <a:buSzPts val="2100"/>
              <a:buChar char="•"/>
            </a:pPr>
            <a:r>
              <a:rPr lang="en-US" sz="2100"/>
              <a:t>Chronic erythematous to violaceous dermal mass; can also be seen as a macule, plaque, or nodule</a:t>
            </a:r>
            <a:endParaRPr sz="2100"/>
          </a:p>
          <a:p>
            <a:pPr marL="274320" lvl="0" indent="-274320" algn="l" rtl="0">
              <a:lnSpc>
                <a:spcPct val="115000"/>
              </a:lnSpc>
              <a:spcBef>
                <a:spcPts val="1000"/>
              </a:spcBef>
              <a:spcAft>
                <a:spcPts val="0"/>
              </a:spcAft>
              <a:buClr>
                <a:schemeClr val="lt1"/>
              </a:buClr>
              <a:buSzPts val="2100"/>
              <a:buChar char="•"/>
            </a:pPr>
            <a:r>
              <a:rPr lang="en-US" sz="2100"/>
              <a:t>Localized cutaneous disease can be treated with cryotherapy, intralesional injections of vinblastine, radiotherapy, topical immunotherapy, or surgical excision. Optimization of immune status in AIDS patients may also help</a:t>
            </a:r>
            <a:endParaRPr sz="2100"/>
          </a:p>
          <a:p>
            <a:pPr marL="274320" lvl="0" indent="-177165" algn="l" rtl="0">
              <a:lnSpc>
                <a:spcPct val="115000"/>
              </a:lnSpc>
              <a:spcBef>
                <a:spcPts val="1000"/>
              </a:spcBef>
              <a:spcAft>
                <a:spcPts val="1000"/>
              </a:spcAft>
              <a:buClr>
                <a:schemeClr val="lt1"/>
              </a:buClr>
              <a:buSzPts val="1530"/>
              <a:buNone/>
            </a:pPr>
            <a:endParaRPr sz="2100"/>
          </a:p>
        </p:txBody>
      </p:sp>
      <p:pic>
        <p:nvPicPr>
          <p:cNvPr id="1057" name="Google Shape;1057;p115"/>
          <p:cNvPicPr preferRelativeResize="0"/>
          <p:nvPr/>
        </p:nvPicPr>
        <p:blipFill rotWithShape="1">
          <a:blip r:embed="rId3">
            <a:alphaModFix/>
          </a:blip>
          <a:srcRect t="-133"/>
          <a:stretch/>
        </p:blipFill>
        <p:spPr>
          <a:xfrm>
            <a:off x="8822675" y="1091398"/>
            <a:ext cx="2859000" cy="2149677"/>
          </a:xfrm>
          <a:prstGeom prst="rect">
            <a:avLst/>
          </a:prstGeom>
          <a:noFill/>
          <a:ln>
            <a:noFill/>
          </a:ln>
        </p:spPr>
      </p:pic>
      <p:pic>
        <p:nvPicPr>
          <p:cNvPr id="1058" name="Google Shape;1058;p115"/>
          <p:cNvPicPr preferRelativeResize="0"/>
          <p:nvPr/>
        </p:nvPicPr>
        <p:blipFill rotWithShape="1">
          <a:blip r:embed="rId4">
            <a:alphaModFix/>
          </a:blip>
          <a:srcRect/>
          <a:stretch/>
        </p:blipFill>
        <p:spPr>
          <a:xfrm>
            <a:off x="8822682" y="3401397"/>
            <a:ext cx="2858996" cy="2043393"/>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116"/>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MERKEL CELL CARCINOMA</a:t>
            </a:r>
            <a:endParaRPr/>
          </a:p>
        </p:txBody>
      </p:sp>
      <p:sp>
        <p:nvSpPr>
          <p:cNvPr id="1064" name="Google Shape;1064;p116"/>
          <p:cNvSpPr txBox="1">
            <a:spLocks noGrp="1"/>
          </p:cNvSpPr>
          <p:nvPr>
            <p:ph type="body" idx="1"/>
          </p:nvPr>
        </p:nvSpPr>
        <p:spPr>
          <a:xfrm>
            <a:off x="812800" y="1600200"/>
            <a:ext cx="5901900" cy="4114800"/>
          </a:xfrm>
          <a:prstGeom prst="rect">
            <a:avLst/>
          </a:prstGeom>
          <a:noFill/>
          <a:ln>
            <a:noFill/>
          </a:ln>
        </p:spPr>
        <p:txBody>
          <a:bodyPr spcFirstLastPara="1" wrap="square" lIns="91425" tIns="45700" rIns="91425" bIns="45700" anchor="t" anchorCtr="0">
            <a:normAutofit/>
          </a:bodyPr>
          <a:lstStyle/>
          <a:p>
            <a:pPr marL="274320" lvl="0" indent="-274320" algn="l" rtl="0">
              <a:lnSpc>
                <a:spcPct val="115000"/>
              </a:lnSpc>
              <a:spcBef>
                <a:spcPts val="0"/>
              </a:spcBef>
              <a:spcAft>
                <a:spcPts val="0"/>
              </a:spcAft>
              <a:buClr>
                <a:schemeClr val="lt1"/>
              </a:buClr>
              <a:buSzPts val="2100"/>
              <a:buChar char="•"/>
            </a:pPr>
            <a:r>
              <a:rPr lang="en-US" sz="2100"/>
              <a:t>Rare and highly aggressive skin cancer</a:t>
            </a:r>
            <a:endParaRPr sz="2100"/>
          </a:p>
          <a:p>
            <a:pPr marL="274320" lvl="0" indent="-274320" algn="l" rtl="0">
              <a:lnSpc>
                <a:spcPct val="115000"/>
              </a:lnSpc>
              <a:spcBef>
                <a:spcPts val="1000"/>
              </a:spcBef>
              <a:spcAft>
                <a:spcPts val="0"/>
              </a:spcAft>
              <a:buClr>
                <a:schemeClr val="lt1"/>
              </a:buClr>
              <a:buSzPts val="2100"/>
              <a:buChar char="•"/>
            </a:pPr>
            <a:r>
              <a:rPr lang="en-US" sz="2100"/>
              <a:t>The Merkel cell is a type of cell that resides in the skin and is thought function as a slowly adapting mechanoreceptor mediating the sense of touch. </a:t>
            </a:r>
            <a:endParaRPr sz="2100"/>
          </a:p>
          <a:p>
            <a:pPr marL="274320" lvl="0" indent="-177165" algn="l" rtl="0">
              <a:lnSpc>
                <a:spcPct val="115000"/>
              </a:lnSpc>
              <a:spcBef>
                <a:spcPts val="1000"/>
              </a:spcBef>
              <a:spcAft>
                <a:spcPts val="1000"/>
              </a:spcAft>
              <a:buClr>
                <a:schemeClr val="lt1"/>
              </a:buClr>
              <a:buSzPts val="1530"/>
              <a:buNone/>
            </a:pPr>
            <a:endParaRPr sz="2100"/>
          </a:p>
        </p:txBody>
      </p:sp>
      <p:pic>
        <p:nvPicPr>
          <p:cNvPr id="1065" name="Google Shape;1065;p116"/>
          <p:cNvPicPr preferRelativeResize="0"/>
          <p:nvPr/>
        </p:nvPicPr>
        <p:blipFill rotWithShape="1">
          <a:blip r:embed="rId3">
            <a:alphaModFix/>
          </a:blip>
          <a:srcRect/>
          <a:stretch/>
        </p:blipFill>
        <p:spPr>
          <a:xfrm>
            <a:off x="8379600" y="274650"/>
            <a:ext cx="3387225" cy="2585550"/>
          </a:xfrm>
          <a:prstGeom prst="rect">
            <a:avLst/>
          </a:prstGeom>
          <a:noFill/>
          <a:ln>
            <a:noFill/>
          </a:ln>
        </p:spPr>
      </p:pic>
      <p:pic>
        <p:nvPicPr>
          <p:cNvPr id="1066" name="Google Shape;1066;p116"/>
          <p:cNvPicPr preferRelativeResize="0"/>
          <p:nvPr/>
        </p:nvPicPr>
        <p:blipFill rotWithShape="1">
          <a:blip r:embed="rId4">
            <a:alphaModFix/>
          </a:blip>
          <a:srcRect/>
          <a:stretch/>
        </p:blipFill>
        <p:spPr>
          <a:xfrm>
            <a:off x="6860895" y="3035141"/>
            <a:ext cx="4905941" cy="347969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2"/>
          <p:cNvPicPr preferRelativeResize="0"/>
          <p:nvPr/>
        </p:nvPicPr>
        <p:blipFill rotWithShape="1">
          <a:blip r:embed="rId3">
            <a:alphaModFix/>
          </a:blip>
          <a:srcRect/>
          <a:stretch/>
        </p:blipFill>
        <p:spPr>
          <a:xfrm>
            <a:off x="3994966" y="2239269"/>
            <a:ext cx="4124090" cy="2749355"/>
          </a:xfrm>
          <a:prstGeom prst="rect">
            <a:avLst/>
          </a:prstGeom>
          <a:noFill/>
          <a:ln>
            <a:noFill/>
          </a:ln>
        </p:spPr>
      </p:pic>
      <p:pic>
        <p:nvPicPr>
          <p:cNvPr id="182" name="Google Shape;182;p12"/>
          <p:cNvPicPr preferRelativeResize="0"/>
          <p:nvPr/>
        </p:nvPicPr>
        <p:blipFill rotWithShape="1">
          <a:blip r:embed="rId4">
            <a:alphaModFix/>
          </a:blip>
          <a:srcRect/>
          <a:stretch/>
        </p:blipFill>
        <p:spPr>
          <a:xfrm>
            <a:off x="251658" y="2239284"/>
            <a:ext cx="3523862" cy="2749329"/>
          </a:xfrm>
          <a:prstGeom prst="rect">
            <a:avLst/>
          </a:prstGeom>
          <a:noFill/>
          <a:ln>
            <a:noFill/>
          </a:ln>
        </p:spPr>
      </p:pic>
      <p:pic>
        <p:nvPicPr>
          <p:cNvPr id="183" name="Google Shape;183;p12"/>
          <p:cNvPicPr preferRelativeResize="0"/>
          <p:nvPr/>
        </p:nvPicPr>
        <p:blipFill rotWithShape="1">
          <a:blip r:embed="rId5">
            <a:alphaModFix/>
          </a:blip>
          <a:srcRect/>
          <a:stretch/>
        </p:blipFill>
        <p:spPr>
          <a:xfrm>
            <a:off x="8338501" y="2239250"/>
            <a:ext cx="3601824" cy="2749350"/>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117"/>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MERKEL CELL CARCINOMA</a:t>
            </a:r>
            <a:endParaRPr/>
          </a:p>
        </p:txBody>
      </p:sp>
      <p:sp>
        <p:nvSpPr>
          <p:cNvPr id="1072" name="Google Shape;1072;p117"/>
          <p:cNvSpPr txBox="1">
            <a:spLocks noGrp="1"/>
          </p:cNvSpPr>
          <p:nvPr>
            <p:ph type="body" idx="1"/>
          </p:nvPr>
        </p:nvSpPr>
        <p:spPr>
          <a:xfrm>
            <a:off x="812800" y="1600200"/>
            <a:ext cx="7258200" cy="4114800"/>
          </a:xfrm>
          <a:prstGeom prst="rect">
            <a:avLst/>
          </a:prstGeom>
          <a:noFill/>
          <a:ln>
            <a:noFill/>
          </a:ln>
        </p:spPr>
        <p:txBody>
          <a:bodyPr spcFirstLastPara="1" wrap="square" lIns="91425" tIns="45700" rIns="91425" bIns="45700" anchor="t" anchorCtr="0">
            <a:normAutofit/>
          </a:bodyPr>
          <a:lstStyle/>
          <a:p>
            <a:pPr marL="274320" lvl="0" indent="-274320" algn="l" rtl="0">
              <a:lnSpc>
                <a:spcPct val="130000"/>
              </a:lnSpc>
              <a:spcBef>
                <a:spcPts val="0"/>
              </a:spcBef>
              <a:spcAft>
                <a:spcPts val="0"/>
              </a:spcAft>
              <a:buClr>
                <a:schemeClr val="lt1"/>
              </a:buClr>
              <a:buSzPts val="2100"/>
              <a:buChar char="•"/>
            </a:pPr>
            <a:r>
              <a:rPr lang="en-US" sz="2100"/>
              <a:t>Manifest as painless erythematous nodules with overlying telangiectasia. Can mimic other malignant lesions.</a:t>
            </a:r>
            <a:endParaRPr sz="2100"/>
          </a:p>
          <a:p>
            <a:pPr marL="274320" lvl="0" indent="-274320" algn="l" rtl="0">
              <a:lnSpc>
                <a:spcPct val="130000"/>
              </a:lnSpc>
              <a:spcBef>
                <a:spcPts val="1000"/>
              </a:spcBef>
              <a:spcAft>
                <a:spcPts val="0"/>
              </a:spcAft>
              <a:buClr>
                <a:schemeClr val="lt1"/>
              </a:buClr>
              <a:buSzPts val="2100"/>
              <a:buChar char="•"/>
            </a:pPr>
            <a:r>
              <a:rPr lang="en-US" sz="2100"/>
              <a:t>Recurrence after excision about 30%</a:t>
            </a:r>
            <a:endParaRPr sz="2100"/>
          </a:p>
          <a:p>
            <a:pPr marL="274320" lvl="0" indent="-274320" algn="l" rtl="0">
              <a:lnSpc>
                <a:spcPct val="130000"/>
              </a:lnSpc>
              <a:spcBef>
                <a:spcPts val="1000"/>
              </a:spcBef>
              <a:spcAft>
                <a:spcPts val="0"/>
              </a:spcAft>
              <a:buClr>
                <a:schemeClr val="lt1"/>
              </a:buClr>
              <a:buSzPts val="2100"/>
              <a:buChar char="•"/>
            </a:pPr>
            <a:r>
              <a:rPr lang="en-US" sz="2100"/>
              <a:t>High rate of metastasis</a:t>
            </a:r>
            <a:endParaRPr sz="2100"/>
          </a:p>
          <a:p>
            <a:pPr marL="274320" lvl="0" indent="-274320" algn="l" rtl="0">
              <a:lnSpc>
                <a:spcPct val="130000"/>
              </a:lnSpc>
              <a:spcBef>
                <a:spcPts val="1000"/>
              </a:spcBef>
              <a:spcAft>
                <a:spcPts val="0"/>
              </a:spcAft>
              <a:buClr>
                <a:schemeClr val="lt1"/>
              </a:buClr>
              <a:buSzPts val="2100"/>
              <a:buChar char="•"/>
            </a:pPr>
            <a:r>
              <a:rPr lang="en-US" sz="2100"/>
              <a:t>5 year survival is 38%</a:t>
            </a:r>
            <a:endParaRPr sz="2100"/>
          </a:p>
          <a:p>
            <a:pPr marL="274320" lvl="0" indent="-274320" algn="l" rtl="0">
              <a:lnSpc>
                <a:spcPct val="130000"/>
              </a:lnSpc>
              <a:spcBef>
                <a:spcPts val="1000"/>
              </a:spcBef>
              <a:spcAft>
                <a:spcPts val="0"/>
              </a:spcAft>
              <a:buClr>
                <a:schemeClr val="lt1"/>
              </a:buClr>
              <a:buSzPts val="2100"/>
              <a:buChar char="•"/>
            </a:pPr>
            <a:r>
              <a:rPr lang="en-US" sz="2100"/>
              <a:t>Treatment should be aggressive with surgical resection and post-operative radiation or chemotherapy</a:t>
            </a:r>
            <a:endParaRPr sz="2100"/>
          </a:p>
          <a:p>
            <a:pPr marL="274320" lvl="0" indent="-177165" algn="l" rtl="0">
              <a:lnSpc>
                <a:spcPct val="130000"/>
              </a:lnSpc>
              <a:spcBef>
                <a:spcPts val="1000"/>
              </a:spcBef>
              <a:spcAft>
                <a:spcPts val="1500"/>
              </a:spcAft>
              <a:buClr>
                <a:schemeClr val="lt1"/>
              </a:buClr>
              <a:buSzPts val="1530"/>
              <a:buNone/>
            </a:pPr>
            <a:endParaRPr sz="2100"/>
          </a:p>
        </p:txBody>
      </p:sp>
      <p:pic>
        <p:nvPicPr>
          <p:cNvPr id="1073" name="Google Shape;1073;p117"/>
          <p:cNvPicPr preferRelativeResize="0"/>
          <p:nvPr/>
        </p:nvPicPr>
        <p:blipFill rotWithShape="1">
          <a:blip r:embed="rId3">
            <a:alphaModFix/>
          </a:blip>
          <a:srcRect/>
          <a:stretch/>
        </p:blipFill>
        <p:spPr>
          <a:xfrm>
            <a:off x="8302435" y="3777307"/>
            <a:ext cx="3231109" cy="2346609"/>
          </a:xfrm>
          <a:prstGeom prst="rect">
            <a:avLst/>
          </a:prstGeom>
          <a:noFill/>
          <a:ln>
            <a:noFill/>
          </a:ln>
        </p:spPr>
      </p:pic>
      <p:pic>
        <p:nvPicPr>
          <p:cNvPr id="1074" name="Google Shape;1074;p117"/>
          <p:cNvPicPr preferRelativeResize="0"/>
          <p:nvPr/>
        </p:nvPicPr>
        <p:blipFill rotWithShape="1">
          <a:blip r:embed="rId4">
            <a:alphaModFix/>
          </a:blip>
          <a:srcRect/>
          <a:stretch/>
        </p:blipFill>
        <p:spPr>
          <a:xfrm>
            <a:off x="8302424" y="1417649"/>
            <a:ext cx="3231125" cy="2183192"/>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p118"/>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EYELID MALIGNANCIES - PREVENTION</a:t>
            </a:r>
            <a:endParaRPr/>
          </a:p>
        </p:txBody>
      </p:sp>
      <p:sp>
        <p:nvSpPr>
          <p:cNvPr id="1080" name="Google Shape;1080;p118"/>
          <p:cNvSpPr txBox="1">
            <a:spLocks noGrp="1"/>
          </p:cNvSpPr>
          <p:nvPr>
            <p:ph type="body" idx="1"/>
          </p:nvPr>
        </p:nvSpPr>
        <p:spPr>
          <a:xfrm>
            <a:off x="812800" y="1600200"/>
            <a:ext cx="8437800" cy="46896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30000"/>
              </a:lnSpc>
              <a:spcBef>
                <a:spcPts val="0"/>
              </a:spcBef>
              <a:spcAft>
                <a:spcPts val="0"/>
              </a:spcAft>
              <a:buSzPct val="108108"/>
              <a:buNone/>
            </a:pPr>
            <a:r>
              <a:rPr lang="en-US" b="1"/>
              <a:t>Sunblock – SPF 15+</a:t>
            </a:r>
            <a:endParaRPr b="1"/>
          </a:p>
          <a:p>
            <a:pPr marL="457200" lvl="0" indent="-369570" algn="l" rtl="0">
              <a:lnSpc>
                <a:spcPct val="130000"/>
              </a:lnSpc>
              <a:spcBef>
                <a:spcPts val="500"/>
              </a:spcBef>
              <a:spcAft>
                <a:spcPts val="0"/>
              </a:spcAft>
              <a:buSzPct val="100000"/>
              <a:buChar char="•"/>
            </a:pPr>
            <a:r>
              <a:rPr lang="en-US"/>
              <a:t>For optimal protection, a physical blocker containing zinc oxide or titanium dioxide, and/or chemical blockers such as avobenzone, oxybenzone or Mexoryl should be used</a:t>
            </a:r>
            <a:endParaRPr/>
          </a:p>
          <a:p>
            <a:pPr marL="274320" lvl="0" indent="-177165" algn="l" rtl="0">
              <a:lnSpc>
                <a:spcPct val="130000"/>
              </a:lnSpc>
              <a:spcBef>
                <a:spcPts val="1000"/>
              </a:spcBef>
              <a:spcAft>
                <a:spcPts val="0"/>
              </a:spcAft>
              <a:buClr>
                <a:schemeClr val="lt1"/>
              </a:buClr>
              <a:buSzPct val="63750"/>
              <a:buNone/>
            </a:pPr>
            <a:endParaRPr/>
          </a:p>
          <a:p>
            <a:pPr marL="0" lvl="0" indent="0" algn="l" rtl="0">
              <a:lnSpc>
                <a:spcPct val="130000"/>
              </a:lnSpc>
              <a:spcBef>
                <a:spcPts val="1000"/>
              </a:spcBef>
              <a:spcAft>
                <a:spcPts val="0"/>
              </a:spcAft>
              <a:buSzPct val="108108"/>
              <a:buNone/>
            </a:pPr>
            <a:r>
              <a:rPr lang="en-US" b="1"/>
              <a:t>Prescription glasses / Sunglasses</a:t>
            </a:r>
            <a:endParaRPr b="1"/>
          </a:p>
          <a:p>
            <a:pPr marL="457200" lvl="0" indent="-369570" algn="l" rtl="0">
              <a:lnSpc>
                <a:spcPct val="130000"/>
              </a:lnSpc>
              <a:spcBef>
                <a:spcPts val="500"/>
              </a:spcBef>
              <a:spcAft>
                <a:spcPts val="0"/>
              </a:spcAft>
              <a:buSzPct val="100000"/>
              <a:buChar char="•"/>
            </a:pPr>
            <a:r>
              <a:rPr lang="en-US"/>
              <a:t>Crown glass absorbs most UVA and UVB</a:t>
            </a:r>
            <a:endParaRPr/>
          </a:p>
          <a:p>
            <a:pPr marL="457200" lvl="0" indent="-369570" algn="l" rtl="0">
              <a:lnSpc>
                <a:spcPct val="130000"/>
              </a:lnSpc>
              <a:spcBef>
                <a:spcPts val="0"/>
              </a:spcBef>
              <a:spcAft>
                <a:spcPts val="0"/>
              </a:spcAft>
              <a:buSzPct val="100000"/>
              <a:buChar char="•"/>
            </a:pPr>
            <a:r>
              <a:rPr lang="en-US"/>
              <a:t>Plastic polycarbonate absorbs light in the UVB and part of the UVA spectrum</a:t>
            </a:r>
            <a:endParaRPr/>
          </a:p>
          <a:p>
            <a:pPr marL="457200" lvl="0" indent="-369570" algn="l" rtl="0">
              <a:lnSpc>
                <a:spcPct val="130000"/>
              </a:lnSpc>
              <a:spcBef>
                <a:spcPts val="0"/>
              </a:spcBef>
              <a:spcAft>
                <a:spcPts val="0"/>
              </a:spcAft>
              <a:buSzPct val="100000"/>
              <a:buChar char="•"/>
            </a:pPr>
            <a:r>
              <a:rPr lang="en-US"/>
              <a:t>Plastic polymethyl methacrylate absorbs little or no UV light</a:t>
            </a:r>
            <a:endParaRPr/>
          </a:p>
          <a:p>
            <a:pPr marL="274320" lvl="1" indent="0" algn="l" rtl="0">
              <a:lnSpc>
                <a:spcPct val="130000"/>
              </a:lnSpc>
              <a:spcBef>
                <a:spcPts val="500"/>
              </a:spcBef>
              <a:spcAft>
                <a:spcPts val="1500"/>
              </a:spcAft>
              <a:buClr>
                <a:schemeClr val="lt1"/>
              </a:buClr>
              <a:buSzPct val="56666"/>
              <a:buFont typeface="Oswald Light"/>
              <a:buNone/>
            </a:pPr>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pic>
        <p:nvPicPr>
          <p:cNvPr id="1085" name="Google Shape;1085;p119"/>
          <p:cNvPicPr preferRelativeResize="0"/>
          <p:nvPr/>
        </p:nvPicPr>
        <p:blipFill rotWithShape="1">
          <a:blip r:embed="rId3">
            <a:alphaModFix/>
          </a:blip>
          <a:srcRect b="-114"/>
          <a:stretch/>
        </p:blipFill>
        <p:spPr>
          <a:xfrm>
            <a:off x="1878095" y="322460"/>
            <a:ext cx="4615706" cy="1523242"/>
          </a:xfrm>
          <a:prstGeom prst="rect">
            <a:avLst/>
          </a:prstGeom>
          <a:noFill/>
          <a:ln>
            <a:noFill/>
          </a:ln>
        </p:spPr>
      </p:pic>
      <p:pic>
        <p:nvPicPr>
          <p:cNvPr id="1086" name="Google Shape;1086;p119"/>
          <p:cNvPicPr preferRelativeResize="0"/>
          <p:nvPr/>
        </p:nvPicPr>
        <p:blipFill rotWithShape="1">
          <a:blip r:embed="rId4">
            <a:alphaModFix/>
          </a:blip>
          <a:srcRect/>
          <a:stretch/>
        </p:blipFill>
        <p:spPr>
          <a:xfrm>
            <a:off x="3351248" y="2164209"/>
            <a:ext cx="3142561" cy="2103698"/>
          </a:xfrm>
          <a:prstGeom prst="rect">
            <a:avLst/>
          </a:prstGeom>
          <a:noFill/>
          <a:ln>
            <a:noFill/>
          </a:ln>
        </p:spPr>
      </p:pic>
      <p:pic>
        <p:nvPicPr>
          <p:cNvPr id="1087" name="Google Shape;1087;p119"/>
          <p:cNvPicPr preferRelativeResize="0"/>
          <p:nvPr/>
        </p:nvPicPr>
        <p:blipFill rotWithShape="1">
          <a:blip r:embed="rId5">
            <a:alphaModFix/>
          </a:blip>
          <a:srcRect/>
          <a:stretch/>
        </p:blipFill>
        <p:spPr>
          <a:xfrm>
            <a:off x="3351247" y="4551573"/>
            <a:ext cx="3142561" cy="2152654"/>
          </a:xfrm>
          <a:prstGeom prst="rect">
            <a:avLst/>
          </a:prstGeom>
          <a:noFill/>
          <a:ln>
            <a:noFill/>
          </a:ln>
        </p:spPr>
      </p:pic>
      <p:sp>
        <p:nvSpPr>
          <p:cNvPr id="1088" name="Google Shape;1088;p119"/>
          <p:cNvSpPr txBox="1"/>
          <p:nvPr/>
        </p:nvSpPr>
        <p:spPr>
          <a:xfrm>
            <a:off x="6873075" y="884673"/>
            <a:ext cx="23694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chemeClr val="lt1"/>
                </a:solidFill>
                <a:latin typeface="Barlow Light"/>
                <a:ea typeface="Barlow Light"/>
                <a:cs typeface="Barlow Light"/>
                <a:sym typeface="Barlow Light"/>
              </a:rPr>
              <a:t>Capillary hemangioma</a:t>
            </a:r>
            <a:endParaRPr sz="2100" b="0" i="0" u="none" strike="noStrike" cap="none">
              <a:solidFill>
                <a:schemeClr val="lt1"/>
              </a:solidFill>
              <a:latin typeface="Barlow Light"/>
              <a:ea typeface="Barlow Light"/>
              <a:cs typeface="Barlow Light"/>
              <a:sym typeface="Barlow Light"/>
            </a:endParaRPr>
          </a:p>
        </p:txBody>
      </p:sp>
      <p:sp>
        <p:nvSpPr>
          <p:cNvPr id="1089" name="Google Shape;1089;p119"/>
          <p:cNvSpPr txBox="1"/>
          <p:nvPr/>
        </p:nvSpPr>
        <p:spPr>
          <a:xfrm>
            <a:off x="6873074" y="2949108"/>
            <a:ext cx="1170300" cy="415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chemeClr val="lt1"/>
                </a:solidFill>
                <a:latin typeface="Barlow Light"/>
                <a:ea typeface="Barlow Light"/>
                <a:cs typeface="Barlow Light"/>
                <a:sym typeface="Barlow Light"/>
              </a:rPr>
              <a:t>Nevus</a:t>
            </a:r>
            <a:endParaRPr sz="2100" b="0" i="0" u="none" strike="noStrike" cap="none">
              <a:solidFill>
                <a:srgbClr val="000000"/>
              </a:solidFill>
              <a:latin typeface="Barlow"/>
              <a:ea typeface="Barlow"/>
              <a:cs typeface="Barlow"/>
              <a:sym typeface="Barlow"/>
            </a:endParaRPr>
          </a:p>
        </p:txBody>
      </p:sp>
      <p:sp>
        <p:nvSpPr>
          <p:cNvPr id="1090" name="Google Shape;1090;p119"/>
          <p:cNvSpPr txBox="1"/>
          <p:nvPr/>
        </p:nvSpPr>
        <p:spPr>
          <a:xfrm>
            <a:off x="6873075" y="5427342"/>
            <a:ext cx="23694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chemeClr val="lt1"/>
                </a:solidFill>
                <a:latin typeface="Barlow Light"/>
                <a:ea typeface="Barlow Light"/>
                <a:cs typeface="Barlow Light"/>
                <a:sym typeface="Barlow Light"/>
              </a:rPr>
              <a:t>Basal Cell Carcinoma</a:t>
            </a:r>
            <a:endParaRPr sz="2100" b="0" i="0" u="none" strike="noStrike" cap="none">
              <a:solidFill>
                <a:srgbClr val="000000"/>
              </a:solidFill>
              <a:latin typeface="Barlow"/>
              <a:ea typeface="Barlow"/>
              <a:cs typeface="Barlow"/>
              <a:sym typeface="Barlow"/>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pic>
        <p:nvPicPr>
          <p:cNvPr id="1095" name="Google Shape;1095;p120"/>
          <p:cNvPicPr preferRelativeResize="0"/>
          <p:nvPr/>
        </p:nvPicPr>
        <p:blipFill rotWithShape="1">
          <a:blip r:embed="rId3">
            <a:alphaModFix/>
          </a:blip>
          <a:srcRect/>
          <a:stretch/>
        </p:blipFill>
        <p:spPr>
          <a:xfrm>
            <a:off x="4491563" y="4657580"/>
            <a:ext cx="1989667" cy="1888341"/>
          </a:xfrm>
          <a:prstGeom prst="rect">
            <a:avLst/>
          </a:prstGeom>
          <a:noFill/>
          <a:ln>
            <a:noFill/>
          </a:ln>
        </p:spPr>
      </p:pic>
      <p:pic>
        <p:nvPicPr>
          <p:cNvPr id="1096" name="Google Shape;1096;p120"/>
          <p:cNvPicPr preferRelativeResize="0"/>
          <p:nvPr/>
        </p:nvPicPr>
        <p:blipFill rotWithShape="1">
          <a:blip r:embed="rId4">
            <a:alphaModFix/>
          </a:blip>
          <a:srcRect/>
          <a:stretch/>
        </p:blipFill>
        <p:spPr>
          <a:xfrm>
            <a:off x="3577324" y="2415508"/>
            <a:ext cx="2903894" cy="1907974"/>
          </a:xfrm>
          <a:prstGeom prst="rect">
            <a:avLst/>
          </a:prstGeom>
          <a:noFill/>
          <a:ln>
            <a:noFill/>
          </a:ln>
        </p:spPr>
      </p:pic>
      <p:sp>
        <p:nvSpPr>
          <p:cNvPr id="1097" name="Google Shape;1097;p120"/>
          <p:cNvSpPr txBox="1"/>
          <p:nvPr/>
        </p:nvSpPr>
        <p:spPr>
          <a:xfrm>
            <a:off x="6851000" y="884673"/>
            <a:ext cx="23694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chemeClr val="lt1"/>
                </a:solidFill>
                <a:latin typeface="Barlow Light"/>
                <a:ea typeface="Barlow Light"/>
                <a:cs typeface="Barlow Light"/>
                <a:sym typeface="Barlow Light"/>
              </a:rPr>
              <a:t>Squamous papilloma</a:t>
            </a:r>
            <a:endParaRPr sz="2100" b="0" i="0" u="none" strike="noStrike" cap="none">
              <a:solidFill>
                <a:srgbClr val="000000"/>
              </a:solidFill>
              <a:latin typeface="Barlow"/>
              <a:ea typeface="Barlow"/>
              <a:cs typeface="Barlow"/>
              <a:sym typeface="Barlow"/>
            </a:endParaRPr>
          </a:p>
        </p:txBody>
      </p:sp>
      <p:sp>
        <p:nvSpPr>
          <p:cNvPr id="1098" name="Google Shape;1098;p120"/>
          <p:cNvSpPr txBox="1"/>
          <p:nvPr/>
        </p:nvSpPr>
        <p:spPr>
          <a:xfrm>
            <a:off x="6850999" y="3163432"/>
            <a:ext cx="23694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chemeClr val="lt1"/>
                </a:solidFill>
                <a:latin typeface="Barlow Light"/>
                <a:ea typeface="Barlow Light"/>
                <a:cs typeface="Barlow Light"/>
                <a:sym typeface="Barlow Light"/>
              </a:rPr>
              <a:t>Apocrine hidrocystoma</a:t>
            </a:r>
            <a:endParaRPr sz="2100" b="0" i="0" u="none" strike="noStrike" cap="none">
              <a:solidFill>
                <a:schemeClr val="lt1"/>
              </a:solidFill>
              <a:latin typeface="Barlow Light"/>
              <a:ea typeface="Barlow Light"/>
              <a:cs typeface="Barlow Light"/>
              <a:sym typeface="Barlow Light"/>
            </a:endParaRPr>
          </a:p>
        </p:txBody>
      </p:sp>
      <p:sp>
        <p:nvSpPr>
          <p:cNvPr id="1099" name="Google Shape;1099;p120"/>
          <p:cNvSpPr txBox="1"/>
          <p:nvPr/>
        </p:nvSpPr>
        <p:spPr>
          <a:xfrm>
            <a:off x="6850999" y="5012905"/>
            <a:ext cx="27828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chemeClr val="lt1"/>
                </a:solidFill>
                <a:latin typeface="Barlow Light"/>
                <a:ea typeface="Barlow Light"/>
                <a:cs typeface="Barlow Light"/>
                <a:sym typeface="Barlow Light"/>
              </a:rPr>
              <a:t>Sebaceous cell carcinoma</a:t>
            </a:r>
            <a:endParaRPr sz="2100" b="0" i="0" u="none" strike="noStrike" cap="none">
              <a:solidFill>
                <a:srgbClr val="000000"/>
              </a:solidFill>
              <a:latin typeface="Barlow"/>
              <a:ea typeface="Barlow"/>
              <a:cs typeface="Barlow"/>
              <a:sym typeface="Barlow"/>
            </a:endParaRPr>
          </a:p>
        </p:txBody>
      </p:sp>
      <p:pic>
        <p:nvPicPr>
          <p:cNvPr id="1100" name="Google Shape;1100;p120"/>
          <p:cNvPicPr preferRelativeResize="0"/>
          <p:nvPr/>
        </p:nvPicPr>
        <p:blipFill rotWithShape="1">
          <a:blip r:embed="rId5">
            <a:alphaModFix/>
          </a:blip>
          <a:srcRect/>
          <a:stretch/>
        </p:blipFill>
        <p:spPr>
          <a:xfrm>
            <a:off x="3577325" y="279653"/>
            <a:ext cx="2916463" cy="17057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pic>
        <p:nvPicPr>
          <p:cNvPr id="1105" name="Google Shape;1105;p121"/>
          <p:cNvPicPr preferRelativeResize="0"/>
          <p:nvPr/>
        </p:nvPicPr>
        <p:blipFill rotWithShape="1">
          <a:blip r:embed="rId3">
            <a:alphaModFix/>
          </a:blip>
          <a:srcRect/>
          <a:stretch/>
        </p:blipFill>
        <p:spPr>
          <a:xfrm>
            <a:off x="3853796" y="2539067"/>
            <a:ext cx="2639993" cy="1759995"/>
          </a:xfrm>
          <a:prstGeom prst="rect">
            <a:avLst/>
          </a:prstGeom>
          <a:noFill/>
          <a:ln>
            <a:noFill/>
          </a:ln>
        </p:spPr>
      </p:pic>
      <p:pic>
        <p:nvPicPr>
          <p:cNvPr id="1106" name="Google Shape;1106;p121"/>
          <p:cNvPicPr preferRelativeResize="0"/>
          <p:nvPr/>
        </p:nvPicPr>
        <p:blipFill rotWithShape="1">
          <a:blip r:embed="rId4">
            <a:alphaModFix/>
          </a:blip>
          <a:srcRect/>
          <a:stretch/>
        </p:blipFill>
        <p:spPr>
          <a:xfrm>
            <a:off x="3853796" y="350759"/>
            <a:ext cx="2639993" cy="2059731"/>
          </a:xfrm>
          <a:prstGeom prst="rect">
            <a:avLst/>
          </a:prstGeom>
          <a:noFill/>
          <a:ln>
            <a:noFill/>
          </a:ln>
        </p:spPr>
      </p:pic>
      <p:pic>
        <p:nvPicPr>
          <p:cNvPr id="1107" name="Google Shape;1107;p121"/>
          <p:cNvPicPr preferRelativeResize="0"/>
          <p:nvPr/>
        </p:nvPicPr>
        <p:blipFill rotWithShape="1">
          <a:blip r:embed="rId5">
            <a:alphaModFix/>
          </a:blip>
          <a:srcRect/>
          <a:stretch/>
        </p:blipFill>
        <p:spPr>
          <a:xfrm>
            <a:off x="3853796" y="4427617"/>
            <a:ext cx="2639993" cy="2015169"/>
          </a:xfrm>
          <a:prstGeom prst="rect">
            <a:avLst/>
          </a:prstGeom>
          <a:noFill/>
          <a:ln>
            <a:noFill/>
          </a:ln>
        </p:spPr>
      </p:pic>
      <p:sp>
        <p:nvSpPr>
          <p:cNvPr id="1108" name="Google Shape;1108;p121"/>
          <p:cNvSpPr txBox="1"/>
          <p:nvPr/>
        </p:nvSpPr>
        <p:spPr>
          <a:xfrm>
            <a:off x="6851000" y="938936"/>
            <a:ext cx="23694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chemeClr val="lt1"/>
                </a:solidFill>
                <a:latin typeface="Barlow Light"/>
                <a:ea typeface="Barlow Light"/>
                <a:cs typeface="Barlow Light"/>
                <a:sym typeface="Barlow Light"/>
              </a:rPr>
              <a:t>Seborrheic keratosis</a:t>
            </a:r>
            <a:endParaRPr sz="2100" b="0" i="0" u="none" strike="noStrike" cap="none">
              <a:solidFill>
                <a:srgbClr val="000000"/>
              </a:solidFill>
              <a:latin typeface="Barlow"/>
              <a:ea typeface="Barlow"/>
              <a:cs typeface="Barlow"/>
              <a:sym typeface="Barlow"/>
            </a:endParaRPr>
          </a:p>
        </p:txBody>
      </p:sp>
      <p:sp>
        <p:nvSpPr>
          <p:cNvPr id="1109" name="Google Shape;1109;p121"/>
          <p:cNvSpPr txBox="1"/>
          <p:nvPr/>
        </p:nvSpPr>
        <p:spPr>
          <a:xfrm>
            <a:off x="6851000" y="3010824"/>
            <a:ext cx="2369400" cy="415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chemeClr val="lt1"/>
                </a:solidFill>
                <a:latin typeface="Barlow Light"/>
                <a:ea typeface="Barlow Light"/>
                <a:cs typeface="Barlow Light"/>
                <a:sym typeface="Barlow Light"/>
              </a:rPr>
              <a:t>Melanoma</a:t>
            </a:r>
            <a:endParaRPr sz="2100" b="0" i="0" u="none" strike="noStrike" cap="none">
              <a:solidFill>
                <a:srgbClr val="000000"/>
              </a:solidFill>
              <a:latin typeface="Barlow"/>
              <a:ea typeface="Barlow"/>
              <a:cs typeface="Barlow"/>
              <a:sym typeface="Barlow"/>
            </a:endParaRPr>
          </a:p>
        </p:txBody>
      </p:sp>
      <p:sp>
        <p:nvSpPr>
          <p:cNvPr id="1110" name="Google Shape;1110;p121"/>
          <p:cNvSpPr txBox="1"/>
          <p:nvPr/>
        </p:nvSpPr>
        <p:spPr>
          <a:xfrm>
            <a:off x="6850999" y="4847530"/>
            <a:ext cx="23694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chemeClr val="lt1"/>
                </a:solidFill>
                <a:latin typeface="Barlow Light"/>
                <a:ea typeface="Barlow Light"/>
                <a:cs typeface="Barlow Light"/>
                <a:sym typeface="Barlow Light"/>
              </a:rPr>
              <a:t>Merkel cell carcinoma</a:t>
            </a:r>
            <a:endParaRPr sz="2100" b="0" i="0" u="none" strike="noStrike" cap="none">
              <a:solidFill>
                <a:srgbClr val="000000"/>
              </a:solidFill>
              <a:latin typeface="Barlow"/>
              <a:ea typeface="Barlow"/>
              <a:cs typeface="Barlow"/>
              <a:sym typeface="Barlow"/>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122"/>
          <p:cNvSpPr txBox="1">
            <a:spLocks noGrp="1"/>
          </p:cNvSpPr>
          <p:nvPr>
            <p:ph type="title"/>
          </p:nvPr>
        </p:nvSpPr>
        <p:spPr>
          <a:xfrm>
            <a:off x="812800" y="2579013"/>
            <a:ext cx="105663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THANK YOU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3"/>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sz="3600"/>
              <a:t>HORDEOLUM</a:t>
            </a:r>
            <a:endParaRPr sz="3600"/>
          </a:p>
        </p:txBody>
      </p:sp>
      <p:sp>
        <p:nvSpPr>
          <p:cNvPr id="190" name="Google Shape;190;p13"/>
          <p:cNvSpPr txBox="1">
            <a:spLocks noGrp="1"/>
          </p:cNvSpPr>
          <p:nvPr>
            <p:ph type="body" idx="1"/>
          </p:nvPr>
        </p:nvSpPr>
        <p:spPr>
          <a:xfrm>
            <a:off x="812800" y="1600200"/>
            <a:ext cx="6839100" cy="4114800"/>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0"/>
              </a:spcBef>
              <a:spcAft>
                <a:spcPts val="0"/>
              </a:spcAft>
              <a:buSzPts val="2400"/>
              <a:buChar char="●"/>
            </a:pPr>
            <a:r>
              <a:rPr lang="en-US"/>
              <a:t>Acute inflammation of the sebaceous glands of the eyelid</a:t>
            </a:r>
            <a:endParaRPr/>
          </a:p>
          <a:p>
            <a:pPr marL="914400" lvl="1" indent="-381000" algn="l" rtl="0">
              <a:lnSpc>
                <a:spcPct val="115000"/>
              </a:lnSpc>
              <a:spcBef>
                <a:spcPts val="1000"/>
              </a:spcBef>
              <a:spcAft>
                <a:spcPts val="0"/>
              </a:spcAft>
              <a:buSzPts val="2400"/>
              <a:buChar char="○"/>
            </a:pPr>
            <a:r>
              <a:rPr lang="en-US" b="0"/>
              <a:t>External  - Glands of Zeis </a:t>
            </a:r>
            <a:endParaRPr b="0"/>
          </a:p>
          <a:p>
            <a:pPr marL="914400" lvl="1" indent="-381000" algn="l" rtl="0">
              <a:lnSpc>
                <a:spcPct val="115000"/>
              </a:lnSpc>
              <a:spcBef>
                <a:spcPts val="1000"/>
              </a:spcBef>
              <a:spcAft>
                <a:spcPts val="0"/>
              </a:spcAft>
              <a:buSzPts val="2400"/>
              <a:buChar char="○"/>
            </a:pPr>
            <a:r>
              <a:rPr lang="en-US" b="0"/>
              <a:t>Internal - Meibomian glands </a:t>
            </a:r>
            <a:endParaRPr/>
          </a:p>
          <a:p>
            <a:pPr marL="457200" lvl="0" indent="-381000" algn="l" rtl="0">
              <a:lnSpc>
                <a:spcPct val="115000"/>
              </a:lnSpc>
              <a:spcBef>
                <a:spcPts val="1000"/>
              </a:spcBef>
              <a:spcAft>
                <a:spcPts val="0"/>
              </a:spcAft>
              <a:buSzPts val="2400"/>
              <a:buChar char="●"/>
            </a:pPr>
            <a:r>
              <a:rPr lang="en-US" b="0"/>
              <a:t>Staphylococcal species, ? Demodex</a:t>
            </a:r>
            <a:endParaRPr/>
          </a:p>
          <a:p>
            <a:pPr marL="457200" lvl="0" indent="-381000" algn="l" rtl="0">
              <a:lnSpc>
                <a:spcPct val="115000"/>
              </a:lnSpc>
              <a:spcBef>
                <a:spcPts val="1000"/>
              </a:spcBef>
              <a:spcAft>
                <a:spcPts val="1000"/>
              </a:spcAft>
              <a:buSzPts val="2400"/>
              <a:buChar char="●"/>
            </a:pPr>
            <a:r>
              <a:rPr lang="en-US" b="0"/>
              <a:t>May be associated with blepharitis, seborrheic dermatitis, and rosacea</a:t>
            </a:r>
            <a:endParaRPr/>
          </a:p>
        </p:txBody>
      </p:sp>
      <p:pic>
        <p:nvPicPr>
          <p:cNvPr id="191" name="Google Shape;191;p13" descr="A close up of a person&amp;#39;s eye&#10;&#10;AI-generated content may be incorrect."/>
          <p:cNvPicPr preferRelativeResize="0"/>
          <p:nvPr/>
        </p:nvPicPr>
        <p:blipFill rotWithShape="1">
          <a:blip r:embed="rId3">
            <a:alphaModFix/>
          </a:blip>
          <a:srcRect/>
          <a:stretch/>
        </p:blipFill>
        <p:spPr>
          <a:xfrm>
            <a:off x="8142401" y="1161301"/>
            <a:ext cx="3601300" cy="2647650"/>
          </a:xfrm>
          <a:prstGeom prst="rect">
            <a:avLst/>
          </a:prstGeom>
          <a:noFill/>
          <a:ln>
            <a:noFill/>
          </a:ln>
        </p:spPr>
      </p:pic>
      <p:pic>
        <p:nvPicPr>
          <p:cNvPr id="192" name="Google Shape;192;p13" descr="A close-up of a person&amp;#39;s eye&#10;&#10;AI-generated content may be incorrect."/>
          <p:cNvPicPr preferRelativeResize="0"/>
          <p:nvPr/>
        </p:nvPicPr>
        <p:blipFill rotWithShape="1">
          <a:blip r:embed="rId4">
            <a:alphaModFix/>
          </a:blip>
          <a:srcRect/>
          <a:stretch/>
        </p:blipFill>
        <p:spPr>
          <a:xfrm>
            <a:off x="8142399" y="4047374"/>
            <a:ext cx="3601299" cy="22647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4"/>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sz="3600"/>
              <a:t>EXTERNAL HORDEOLUM </a:t>
            </a:r>
            <a:endParaRPr sz="3600"/>
          </a:p>
        </p:txBody>
      </p:sp>
      <p:sp>
        <p:nvSpPr>
          <p:cNvPr id="199" name="Google Shape;199;p14"/>
          <p:cNvSpPr txBox="1">
            <a:spLocks noGrp="1"/>
          </p:cNvSpPr>
          <p:nvPr>
            <p:ph type="body" idx="1"/>
          </p:nvPr>
        </p:nvSpPr>
        <p:spPr>
          <a:xfrm>
            <a:off x="812800" y="1600200"/>
            <a:ext cx="6276900" cy="4114800"/>
          </a:xfrm>
          <a:prstGeom prst="rect">
            <a:avLst/>
          </a:prstGeom>
          <a:noFill/>
          <a:ln>
            <a:noFill/>
          </a:ln>
        </p:spPr>
        <p:txBody>
          <a:bodyPr spcFirstLastPara="1" wrap="square" lIns="91425" tIns="45700" rIns="91425" bIns="45700" anchor="t" anchorCtr="0">
            <a:normAutofit/>
          </a:bodyPr>
          <a:lstStyle/>
          <a:p>
            <a:pPr marL="274320" lvl="0" indent="-274320" algn="l" rtl="0">
              <a:lnSpc>
                <a:spcPct val="115000"/>
              </a:lnSpc>
              <a:spcBef>
                <a:spcPts val="0"/>
              </a:spcBef>
              <a:spcAft>
                <a:spcPts val="0"/>
              </a:spcAft>
              <a:buClr>
                <a:schemeClr val="lt1"/>
              </a:buClr>
              <a:buSzPts val="2600"/>
              <a:buChar char="•"/>
            </a:pPr>
            <a:r>
              <a:rPr lang="en-US" sz="2600"/>
              <a:t>The glands of Zeis are sebaceous glands associated with eyelash follicles. </a:t>
            </a:r>
            <a:endParaRPr sz="2600"/>
          </a:p>
          <a:p>
            <a:pPr marL="274320" lvl="0" indent="-274320" algn="l" rtl="0">
              <a:lnSpc>
                <a:spcPct val="115000"/>
              </a:lnSpc>
              <a:spcBef>
                <a:spcPts val="1500"/>
              </a:spcBef>
              <a:spcAft>
                <a:spcPts val="1500"/>
              </a:spcAft>
              <a:buClr>
                <a:schemeClr val="lt1"/>
              </a:buClr>
              <a:buSzPts val="2600"/>
              <a:buChar char="•"/>
            </a:pPr>
            <a:r>
              <a:rPr lang="en-US" sz="2600"/>
              <a:t>Acute infections of these glands are typically centered around these structures.</a:t>
            </a:r>
            <a:endParaRPr sz="2600"/>
          </a:p>
        </p:txBody>
      </p:sp>
      <p:pic>
        <p:nvPicPr>
          <p:cNvPr id="200" name="Google Shape;200;p14" descr="A close up of a person&amp;#39;s eye&#10;&#10;AI-generated content may be incorrect."/>
          <p:cNvPicPr preferRelativeResize="0"/>
          <p:nvPr/>
        </p:nvPicPr>
        <p:blipFill rotWithShape="1">
          <a:blip r:embed="rId3">
            <a:alphaModFix/>
          </a:blip>
          <a:srcRect/>
          <a:stretch/>
        </p:blipFill>
        <p:spPr>
          <a:xfrm>
            <a:off x="7347150" y="3927371"/>
            <a:ext cx="3579425" cy="2631555"/>
          </a:xfrm>
          <a:prstGeom prst="rect">
            <a:avLst/>
          </a:prstGeom>
          <a:noFill/>
          <a:ln>
            <a:noFill/>
          </a:ln>
        </p:spPr>
      </p:pic>
      <p:pic>
        <p:nvPicPr>
          <p:cNvPr id="201" name="Google Shape;201;p14" descr="A diagram of a human body&#10;&#10;AI-generated content may be incorrect."/>
          <p:cNvPicPr preferRelativeResize="0"/>
          <p:nvPr/>
        </p:nvPicPr>
        <p:blipFill rotWithShape="1">
          <a:blip r:embed="rId4">
            <a:alphaModFix/>
          </a:blip>
          <a:srcRect/>
          <a:stretch/>
        </p:blipFill>
        <p:spPr>
          <a:xfrm>
            <a:off x="7347153" y="274650"/>
            <a:ext cx="3579425" cy="34836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5"/>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sz="3600"/>
              <a:t>INTERNAL HORDEOLUM</a:t>
            </a:r>
            <a:endParaRPr sz="3600"/>
          </a:p>
        </p:txBody>
      </p:sp>
      <p:sp>
        <p:nvSpPr>
          <p:cNvPr id="208" name="Google Shape;208;p15"/>
          <p:cNvSpPr txBox="1">
            <a:spLocks noGrp="1"/>
          </p:cNvSpPr>
          <p:nvPr>
            <p:ph type="body" idx="1"/>
          </p:nvPr>
        </p:nvSpPr>
        <p:spPr>
          <a:xfrm>
            <a:off x="812800" y="1600200"/>
            <a:ext cx="5791800" cy="4114800"/>
          </a:xfrm>
          <a:prstGeom prst="rect">
            <a:avLst/>
          </a:prstGeom>
          <a:noFill/>
          <a:ln>
            <a:noFill/>
          </a:ln>
        </p:spPr>
        <p:txBody>
          <a:bodyPr spcFirstLastPara="1" wrap="square" lIns="91425" tIns="45700" rIns="91425" bIns="45700" anchor="t" anchorCtr="0">
            <a:normAutofit/>
          </a:bodyPr>
          <a:lstStyle/>
          <a:p>
            <a:pPr marL="274320" lvl="0" indent="-274320" algn="l" rtl="0">
              <a:lnSpc>
                <a:spcPct val="115000"/>
              </a:lnSpc>
              <a:spcBef>
                <a:spcPts val="0"/>
              </a:spcBef>
              <a:spcAft>
                <a:spcPts val="1500"/>
              </a:spcAft>
              <a:buClr>
                <a:schemeClr val="lt1"/>
              </a:buClr>
              <a:buSzPts val="2600"/>
              <a:buChar char="•"/>
            </a:pPr>
            <a:r>
              <a:rPr lang="en-US" sz="2600"/>
              <a:t>When a blocked Meibomian gland becomes inflamed with or without infection</a:t>
            </a:r>
            <a:endParaRPr sz="2600"/>
          </a:p>
        </p:txBody>
      </p:sp>
      <p:pic>
        <p:nvPicPr>
          <p:cNvPr id="209" name="Google Shape;209;p15" descr="A diagram of a human body&#10;&#10;AI-generated content may be incorrect."/>
          <p:cNvPicPr preferRelativeResize="0"/>
          <p:nvPr/>
        </p:nvPicPr>
        <p:blipFill rotWithShape="1">
          <a:blip r:embed="rId3">
            <a:alphaModFix/>
          </a:blip>
          <a:srcRect/>
          <a:stretch/>
        </p:blipFill>
        <p:spPr>
          <a:xfrm>
            <a:off x="7033669" y="274659"/>
            <a:ext cx="3871159" cy="3767605"/>
          </a:xfrm>
          <a:prstGeom prst="rect">
            <a:avLst/>
          </a:prstGeom>
          <a:noFill/>
          <a:ln>
            <a:noFill/>
          </a:ln>
        </p:spPr>
      </p:pic>
      <p:pic>
        <p:nvPicPr>
          <p:cNvPr id="210" name="Google Shape;210;p15" descr="A close-up of a person&amp;#39;s eye&#10;&#10;AI-generated content may be incorrect."/>
          <p:cNvPicPr preferRelativeResize="0"/>
          <p:nvPr/>
        </p:nvPicPr>
        <p:blipFill rotWithShape="1">
          <a:blip r:embed="rId4">
            <a:alphaModFix/>
          </a:blip>
          <a:srcRect r="2325"/>
          <a:stretch/>
        </p:blipFill>
        <p:spPr>
          <a:xfrm>
            <a:off x="7033669" y="4198567"/>
            <a:ext cx="3871160" cy="244927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6"/>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sz="3600"/>
              <a:t>TREATMENT</a:t>
            </a:r>
            <a:endParaRPr sz="3600"/>
          </a:p>
        </p:txBody>
      </p:sp>
      <p:sp>
        <p:nvSpPr>
          <p:cNvPr id="217" name="Google Shape;217;p16"/>
          <p:cNvSpPr txBox="1">
            <a:spLocks noGrp="1"/>
          </p:cNvSpPr>
          <p:nvPr>
            <p:ph type="body" idx="1"/>
          </p:nvPr>
        </p:nvSpPr>
        <p:spPr>
          <a:xfrm>
            <a:off x="812800" y="1600200"/>
            <a:ext cx="6354000" cy="4114800"/>
          </a:xfrm>
          <a:prstGeom prst="rect">
            <a:avLst/>
          </a:prstGeom>
          <a:noFill/>
          <a:ln>
            <a:noFill/>
          </a:ln>
        </p:spPr>
        <p:txBody>
          <a:bodyPr spcFirstLastPara="1" wrap="square" lIns="91425" tIns="45700" rIns="91425" bIns="45700" anchor="t" anchorCtr="0">
            <a:noAutofit/>
          </a:bodyPr>
          <a:lstStyle/>
          <a:p>
            <a:pPr marL="274320" lvl="0" indent="-274320" algn="l" rtl="0">
              <a:lnSpc>
                <a:spcPct val="115000"/>
              </a:lnSpc>
              <a:spcBef>
                <a:spcPts val="0"/>
              </a:spcBef>
              <a:spcAft>
                <a:spcPts val="0"/>
              </a:spcAft>
              <a:buClr>
                <a:schemeClr val="lt1"/>
              </a:buClr>
              <a:buSzPts val="2600"/>
              <a:buChar char="•"/>
            </a:pPr>
            <a:r>
              <a:rPr lang="en-US" sz="2600"/>
              <a:t>May resolve spontaneously</a:t>
            </a:r>
            <a:endParaRPr sz="2600"/>
          </a:p>
          <a:p>
            <a:pPr marL="274320" lvl="0" indent="-274320" algn="l" rtl="0">
              <a:lnSpc>
                <a:spcPct val="115000"/>
              </a:lnSpc>
              <a:spcBef>
                <a:spcPts val="1000"/>
              </a:spcBef>
              <a:spcAft>
                <a:spcPts val="0"/>
              </a:spcAft>
              <a:buClr>
                <a:schemeClr val="lt1"/>
              </a:buClr>
              <a:buSzPts val="2600"/>
              <a:buChar char="•"/>
            </a:pPr>
            <a:r>
              <a:rPr lang="en-US" sz="2600"/>
              <a:t>For external hordeola, epilation of the associated eyelash can promote drainage of the affected gland</a:t>
            </a:r>
            <a:endParaRPr sz="2600"/>
          </a:p>
          <a:p>
            <a:pPr marL="274320" lvl="0" indent="-274320" algn="l" rtl="0">
              <a:lnSpc>
                <a:spcPct val="115000"/>
              </a:lnSpc>
              <a:spcBef>
                <a:spcPts val="1000"/>
              </a:spcBef>
              <a:spcAft>
                <a:spcPts val="0"/>
              </a:spcAft>
              <a:buClr>
                <a:schemeClr val="lt1"/>
              </a:buClr>
              <a:buSzPts val="2600"/>
              <a:buChar char="•"/>
            </a:pPr>
            <a:r>
              <a:rPr lang="en-US" sz="2600"/>
              <a:t>Hot compresses to promote dilation of the blocked pore can be curative</a:t>
            </a:r>
            <a:endParaRPr sz="2600"/>
          </a:p>
          <a:p>
            <a:pPr marL="274320" lvl="0" indent="-177165" algn="l" rtl="0">
              <a:lnSpc>
                <a:spcPct val="115000"/>
              </a:lnSpc>
              <a:spcBef>
                <a:spcPts val="1000"/>
              </a:spcBef>
              <a:spcAft>
                <a:spcPts val="0"/>
              </a:spcAft>
              <a:buClr>
                <a:schemeClr val="lt1"/>
              </a:buClr>
              <a:buSzPts val="1530"/>
              <a:buNone/>
            </a:pPr>
            <a:endParaRPr sz="2600"/>
          </a:p>
          <a:p>
            <a:pPr marL="274320" lvl="0" indent="-177165" algn="l" rtl="0">
              <a:lnSpc>
                <a:spcPct val="115000"/>
              </a:lnSpc>
              <a:spcBef>
                <a:spcPts val="1000"/>
              </a:spcBef>
              <a:spcAft>
                <a:spcPts val="0"/>
              </a:spcAft>
              <a:buClr>
                <a:schemeClr val="lt1"/>
              </a:buClr>
              <a:buSzPts val="1530"/>
              <a:buNone/>
            </a:pPr>
            <a:endParaRPr sz="2600"/>
          </a:p>
          <a:p>
            <a:pPr marL="274320" lvl="0" indent="-177165" algn="l" rtl="0">
              <a:lnSpc>
                <a:spcPct val="115000"/>
              </a:lnSpc>
              <a:spcBef>
                <a:spcPts val="1000"/>
              </a:spcBef>
              <a:spcAft>
                <a:spcPts val="1000"/>
              </a:spcAft>
              <a:buClr>
                <a:schemeClr val="lt1"/>
              </a:buClr>
              <a:buSzPts val="1530"/>
              <a:buNone/>
            </a:pPr>
            <a:endParaRPr sz="2600"/>
          </a:p>
        </p:txBody>
      </p:sp>
      <p:pic>
        <p:nvPicPr>
          <p:cNvPr id="218" name="Google Shape;218;p16" descr="A close up of a person&amp;#39;s eye&#10;&#10;AI-generated content may be incorrect."/>
          <p:cNvPicPr preferRelativeResize="0"/>
          <p:nvPr/>
        </p:nvPicPr>
        <p:blipFill rotWithShape="1">
          <a:blip r:embed="rId3">
            <a:alphaModFix/>
          </a:blip>
          <a:srcRect/>
          <a:stretch/>
        </p:blipFill>
        <p:spPr>
          <a:xfrm>
            <a:off x="7409059" y="592583"/>
            <a:ext cx="4076783" cy="2997226"/>
          </a:xfrm>
          <a:prstGeom prst="rect">
            <a:avLst/>
          </a:prstGeom>
          <a:noFill/>
          <a:ln>
            <a:noFill/>
          </a:ln>
        </p:spPr>
      </p:pic>
      <p:pic>
        <p:nvPicPr>
          <p:cNvPr id="219" name="Google Shape;219;p16" descr="A close-up of a person&amp;#39;s eye&#10;&#10;AI-generated content may be incorrect."/>
          <p:cNvPicPr preferRelativeResize="0"/>
          <p:nvPr/>
        </p:nvPicPr>
        <p:blipFill rotWithShape="1">
          <a:blip r:embed="rId4">
            <a:alphaModFix/>
          </a:blip>
          <a:srcRect/>
          <a:stretch/>
        </p:blipFill>
        <p:spPr>
          <a:xfrm>
            <a:off x="7409064" y="3870927"/>
            <a:ext cx="4076781" cy="251940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7"/>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sz="3600"/>
              <a:t>TREATMENT</a:t>
            </a:r>
            <a:endParaRPr sz="3600"/>
          </a:p>
        </p:txBody>
      </p:sp>
      <p:sp>
        <p:nvSpPr>
          <p:cNvPr id="226" name="Google Shape;226;p17"/>
          <p:cNvSpPr txBox="1">
            <a:spLocks noGrp="1"/>
          </p:cNvSpPr>
          <p:nvPr>
            <p:ph type="body" idx="1"/>
          </p:nvPr>
        </p:nvSpPr>
        <p:spPr>
          <a:xfrm>
            <a:off x="812800" y="1977900"/>
            <a:ext cx="3165300" cy="3737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en-US" sz="2100" b="1"/>
              <a:t>Topical antibiotics </a:t>
            </a:r>
            <a:endParaRPr sz="2100" b="1"/>
          </a:p>
          <a:p>
            <a:pPr marL="274320" lvl="0" indent="-274320" algn="l" rtl="0">
              <a:lnSpc>
                <a:spcPct val="115000"/>
              </a:lnSpc>
              <a:spcBef>
                <a:spcPts val="1400"/>
              </a:spcBef>
              <a:spcAft>
                <a:spcPts val="0"/>
              </a:spcAft>
              <a:buClr>
                <a:schemeClr val="lt1"/>
              </a:buClr>
              <a:buSzPts val="2100"/>
              <a:buChar char="•"/>
            </a:pPr>
            <a:r>
              <a:rPr lang="en-US" sz="2100"/>
              <a:t>Limited evidence for accelerating healing compared to warm compresses</a:t>
            </a:r>
            <a:endParaRPr sz="2100"/>
          </a:p>
          <a:p>
            <a:pPr marL="274320" lvl="0" indent="-274320" algn="l" rtl="0">
              <a:lnSpc>
                <a:spcPct val="115000"/>
              </a:lnSpc>
              <a:spcBef>
                <a:spcPts val="1400"/>
              </a:spcBef>
              <a:spcAft>
                <a:spcPts val="0"/>
              </a:spcAft>
              <a:buClr>
                <a:schemeClr val="lt1"/>
              </a:buClr>
              <a:buSzPts val="2100"/>
              <a:buChar char="•"/>
            </a:pPr>
            <a:r>
              <a:rPr lang="en-US" sz="2100"/>
              <a:t>May be used for actively draining lesions</a:t>
            </a:r>
            <a:endParaRPr sz="2100"/>
          </a:p>
          <a:p>
            <a:pPr marL="274320" lvl="0" indent="-274320" algn="l" rtl="0">
              <a:lnSpc>
                <a:spcPct val="115000"/>
              </a:lnSpc>
              <a:spcBef>
                <a:spcPts val="1400"/>
              </a:spcBef>
              <a:spcAft>
                <a:spcPts val="0"/>
              </a:spcAft>
              <a:buClr>
                <a:schemeClr val="lt1"/>
              </a:buClr>
              <a:buSzPts val="2100"/>
              <a:buChar char="•"/>
            </a:pPr>
            <a:r>
              <a:rPr lang="en-US" sz="2100"/>
              <a:t>Tobramycin, bacitracin</a:t>
            </a:r>
            <a:endParaRPr sz="2100"/>
          </a:p>
          <a:p>
            <a:pPr marL="274320" lvl="0" indent="-177165" algn="l" rtl="0">
              <a:lnSpc>
                <a:spcPct val="115000"/>
              </a:lnSpc>
              <a:spcBef>
                <a:spcPts val="1400"/>
              </a:spcBef>
              <a:spcAft>
                <a:spcPts val="1400"/>
              </a:spcAft>
              <a:buClr>
                <a:schemeClr val="lt1"/>
              </a:buClr>
              <a:buSzPts val="1530"/>
              <a:buNone/>
            </a:pPr>
            <a:endParaRPr sz="2100"/>
          </a:p>
        </p:txBody>
      </p:sp>
      <p:sp>
        <p:nvSpPr>
          <p:cNvPr id="227" name="Google Shape;227;p17"/>
          <p:cNvSpPr txBox="1"/>
          <p:nvPr/>
        </p:nvSpPr>
        <p:spPr>
          <a:xfrm>
            <a:off x="8042726" y="1981200"/>
            <a:ext cx="3556500" cy="3840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100"/>
              <a:buFont typeface="Arial"/>
              <a:buNone/>
            </a:pPr>
            <a:r>
              <a:rPr lang="en-US" sz="2100" b="1" i="0" u="none" strike="noStrike" cap="none">
                <a:solidFill>
                  <a:schemeClr val="lt1"/>
                </a:solidFill>
                <a:latin typeface="Barlow"/>
                <a:ea typeface="Barlow"/>
                <a:cs typeface="Barlow"/>
                <a:sym typeface="Barlow"/>
              </a:rPr>
              <a:t>Intense pulsed light </a:t>
            </a:r>
            <a:endParaRPr sz="2100" b="1" i="0" u="none" strike="noStrike" cap="none">
              <a:solidFill>
                <a:schemeClr val="lt1"/>
              </a:solidFill>
              <a:latin typeface="Barlow"/>
              <a:ea typeface="Barlow"/>
              <a:cs typeface="Barlow"/>
              <a:sym typeface="Barlow"/>
            </a:endParaRPr>
          </a:p>
          <a:p>
            <a:pPr marL="274320" marR="0" lvl="0" indent="-274320" algn="l" rtl="0">
              <a:lnSpc>
                <a:spcPct val="115000"/>
              </a:lnSpc>
              <a:spcBef>
                <a:spcPts val="1400"/>
              </a:spcBef>
              <a:spcAft>
                <a:spcPts val="0"/>
              </a:spcAft>
              <a:buClr>
                <a:schemeClr val="lt1"/>
              </a:buClr>
              <a:buSzPts val="2100"/>
              <a:buFont typeface="Barlow"/>
              <a:buChar char="•"/>
            </a:pPr>
            <a:r>
              <a:rPr lang="en-US" sz="2100" b="0" i="0" u="none" strike="noStrike" cap="none">
                <a:solidFill>
                  <a:schemeClr val="lt1"/>
                </a:solidFill>
                <a:latin typeface="Barlow"/>
                <a:ea typeface="Barlow"/>
                <a:cs typeface="Barlow"/>
                <a:sym typeface="Barlow"/>
              </a:rPr>
              <a:t>Has been shown to be effective in treating hordeolum</a:t>
            </a:r>
            <a:endParaRPr sz="2100" b="0" i="0" u="none" strike="noStrike" cap="none">
              <a:solidFill>
                <a:schemeClr val="lt1"/>
              </a:solidFill>
              <a:latin typeface="Barlow"/>
              <a:ea typeface="Barlow"/>
              <a:cs typeface="Barlow"/>
              <a:sym typeface="Barlow"/>
            </a:endParaRPr>
          </a:p>
          <a:p>
            <a:pPr marL="274320" marR="0" lvl="0" indent="-274320" algn="l" rtl="0">
              <a:lnSpc>
                <a:spcPct val="115000"/>
              </a:lnSpc>
              <a:spcBef>
                <a:spcPts val="1400"/>
              </a:spcBef>
              <a:spcAft>
                <a:spcPts val="1400"/>
              </a:spcAft>
              <a:buClr>
                <a:schemeClr val="lt1"/>
              </a:buClr>
              <a:buSzPts val="2100"/>
              <a:buFont typeface="Barlow"/>
              <a:buChar char="•"/>
            </a:pPr>
            <a:r>
              <a:rPr lang="en-US" sz="2100" b="0" i="0" u="none" strike="noStrike" cap="none">
                <a:solidFill>
                  <a:schemeClr val="lt1"/>
                </a:solidFill>
                <a:latin typeface="Barlow"/>
                <a:ea typeface="Barlow"/>
                <a:cs typeface="Barlow"/>
                <a:sym typeface="Barlow"/>
              </a:rPr>
              <a:t>May work via thermal effects to promote lipid secretion, bactericidal properties, and inhibition of inflammatory factors</a:t>
            </a:r>
            <a:endParaRPr sz="2100" b="0" i="0" u="none" strike="noStrike" cap="none">
              <a:solidFill>
                <a:schemeClr val="lt1"/>
              </a:solidFill>
              <a:latin typeface="Barlow"/>
              <a:ea typeface="Barlow"/>
              <a:cs typeface="Barlow"/>
              <a:sym typeface="Barlow"/>
            </a:endParaRPr>
          </a:p>
        </p:txBody>
      </p:sp>
      <p:sp>
        <p:nvSpPr>
          <p:cNvPr id="228" name="Google Shape;228;p17"/>
          <p:cNvSpPr txBox="1"/>
          <p:nvPr/>
        </p:nvSpPr>
        <p:spPr>
          <a:xfrm>
            <a:off x="4340675" y="1962750"/>
            <a:ext cx="3165300" cy="3097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100"/>
              <a:buFont typeface="Arial"/>
              <a:buNone/>
            </a:pPr>
            <a:r>
              <a:rPr lang="en-US" sz="2100" b="1" i="0" u="none" strike="noStrike" cap="none">
                <a:solidFill>
                  <a:schemeClr val="lt1"/>
                </a:solidFill>
                <a:latin typeface="Barlow"/>
                <a:ea typeface="Barlow"/>
                <a:cs typeface="Barlow"/>
                <a:sym typeface="Barlow"/>
              </a:rPr>
              <a:t>Topical steroids</a:t>
            </a:r>
            <a:endParaRPr sz="2100" b="1" i="0" u="none" strike="noStrike" cap="none">
              <a:solidFill>
                <a:schemeClr val="lt1"/>
              </a:solidFill>
              <a:latin typeface="Barlow"/>
              <a:ea typeface="Barlow"/>
              <a:cs typeface="Barlow"/>
              <a:sym typeface="Barlow"/>
            </a:endParaRPr>
          </a:p>
          <a:p>
            <a:pPr marL="274320" marR="0" lvl="0" indent="-274320" algn="l" rtl="0">
              <a:lnSpc>
                <a:spcPct val="115000"/>
              </a:lnSpc>
              <a:spcBef>
                <a:spcPts val="1400"/>
              </a:spcBef>
              <a:spcAft>
                <a:spcPts val="0"/>
              </a:spcAft>
              <a:buClr>
                <a:schemeClr val="lt1"/>
              </a:buClr>
              <a:buSzPts val="2100"/>
              <a:buFont typeface="Barlow"/>
              <a:buChar char="•"/>
            </a:pPr>
            <a:r>
              <a:rPr lang="en-US" sz="2100" b="0" i="0" u="none" strike="noStrike" cap="none">
                <a:solidFill>
                  <a:schemeClr val="lt1"/>
                </a:solidFill>
                <a:latin typeface="Barlow"/>
                <a:ea typeface="Barlow"/>
                <a:cs typeface="Barlow"/>
                <a:sym typeface="Barlow"/>
              </a:rPr>
              <a:t>Can be effective in reducing associated swelling and inflammation </a:t>
            </a:r>
            <a:endParaRPr sz="2100" b="0" i="0" u="none" strike="noStrike" cap="none">
              <a:solidFill>
                <a:schemeClr val="lt1"/>
              </a:solidFill>
              <a:latin typeface="Barlow"/>
              <a:ea typeface="Barlow"/>
              <a:cs typeface="Barlow"/>
              <a:sym typeface="Barlow"/>
            </a:endParaRPr>
          </a:p>
          <a:p>
            <a:pPr marL="274320" marR="0" lvl="0" indent="-274320" algn="l" rtl="0">
              <a:lnSpc>
                <a:spcPct val="115000"/>
              </a:lnSpc>
              <a:spcBef>
                <a:spcPts val="1400"/>
              </a:spcBef>
              <a:spcAft>
                <a:spcPts val="1400"/>
              </a:spcAft>
              <a:buClr>
                <a:schemeClr val="lt1"/>
              </a:buClr>
              <a:buSzPts val="2100"/>
              <a:buFont typeface="Barlow"/>
              <a:buChar char="•"/>
            </a:pPr>
            <a:r>
              <a:rPr lang="en-US" sz="2100" b="0" i="0" u="none" strike="noStrike" cap="none">
                <a:solidFill>
                  <a:schemeClr val="lt1"/>
                </a:solidFill>
                <a:latin typeface="Barlow"/>
                <a:ea typeface="Barlow"/>
                <a:cs typeface="Barlow"/>
                <a:sym typeface="Barlow"/>
              </a:rPr>
              <a:t>Typically combined with topical antibiotic</a:t>
            </a:r>
            <a:endParaRPr sz="2100" b="0" i="0" u="none" strike="noStrike" cap="none">
              <a:solidFill>
                <a:schemeClr val="lt1"/>
              </a:solidFill>
              <a:latin typeface="Barlow"/>
              <a:ea typeface="Barlow"/>
              <a:cs typeface="Barlow"/>
              <a:sym typeface="Barlow"/>
            </a:endParaRPr>
          </a:p>
        </p:txBody>
      </p:sp>
      <p:cxnSp>
        <p:nvCxnSpPr>
          <p:cNvPr id="229" name="Google Shape;229;p17"/>
          <p:cNvCxnSpPr/>
          <p:nvPr/>
        </p:nvCxnSpPr>
        <p:spPr>
          <a:xfrm>
            <a:off x="4090600" y="1962750"/>
            <a:ext cx="0" cy="3737100"/>
          </a:xfrm>
          <a:prstGeom prst="straightConnector1">
            <a:avLst/>
          </a:prstGeom>
          <a:noFill/>
          <a:ln w="9525" cap="flat" cmpd="sng">
            <a:solidFill>
              <a:schemeClr val="lt1"/>
            </a:solidFill>
            <a:prstDash val="solid"/>
            <a:round/>
            <a:headEnd type="none" w="sm" len="sm"/>
            <a:tailEnd type="none" w="sm" len="sm"/>
          </a:ln>
        </p:spPr>
      </p:cxnSp>
      <p:cxnSp>
        <p:nvCxnSpPr>
          <p:cNvPr id="230" name="Google Shape;230;p17"/>
          <p:cNvCxnSpPr/>
          <p:nvPr/>
        </p:nvCxnSpPr>
        <p:spPr>
          <a:xfrm>
            <a:off x="7756050" y="1962750"/>
            <a:ext cx="0" cy="373710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8"/>
          <p:cNvSpPr txBox="1">
            <a:spLocks noGrp="1"/>
          </p:cNvSpPr>
          <p:nvPr>
            <p:ph type="title"/>
          </p:nvPr>
        </p:nvSpPr>
        <p:spPr>
          <a:xfrm>
            <a:off x="812800" y="274638"/>
            <a:ext cx="105663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sz="3600" b="0" strike="sngStrike"/>
              <a:t>HORDEOLUM</a:t>
            </a:r>
            <a:endParaRPr sz="3600" b="0" strike="sngStrike"/>
          </a:p>
        </p:txBody>
      </p:sp>
      <p:sp>
        <p:nvSpPr>
          <p:cNvPr id="237" name="Google Shape;237;p18"/>
          <p:cNvSpPr txBox="1">
            <a:spLocks noGrp="1"/>
          </p:cNvSpPr>
          <p:nvPr>
            <p:ph type="body" idx="1"/>
          </p:nvPr>
        </p:nvSpPr>
        <p:spPr>
          <a:xfrm>
            <a:off x="812800" y="1600200"/>
            <a:ext cx="5108100" cy="4114800"/>
          </a:xfrm>
          <a:prstGeom prst="rect">
            <a:avLst/>
          </a:prstGeom>
          <a:noFill/>
          <a:ln>
            <a:noFill/>
          </a:ln>
        </p:spPr>
        <p:txBody>
          <a:bodyPr spcFirstLastPara="1" wrap="square" lIns="91425" tIns="45700" rIns="91425" bIns="45700" anchor="t" anchorCtr="0">
            <a:normAutofit/>
          </a:bodyPr>
          <a:lstStyle/>
          <a:p>
            <a:pPr marL="274320" lvl="0" indent="-274320" algn="l" rtl="0">
              <a:lnSpc>
                <a:spcPct val="115000"/>
              </a:lnSpc>
              <a:spcBef>
                <a:spcPts val="0"/>
              </a:spcBef>
              <a:spcAft>
                <a:spcPts val="0"/>
              </a:spcAft>
              <a:buClr>
                <a:schemeClr val="lt1"/>
              </a:buClr>
              <a:buSzPts val="2030"/>
              <a:buChar char="•"/>
            </a:pPr>
            <a:r>
              <a:rPr lang="en-US" sz="2300"/>
              <a:t>These lesions can potentially progress to a superficial cellulitis, or even more rarely, a true abscess of the eyelid. </a:t>
            </a:r>
            <a:endParaRPr sz="2300"/>
          </a:p>
          <a:p>
            <a:pPr marL="274320" lvl="0" indent="-274320" algn="l" rtl="0">
              <a:lnSpc>
                <a:spcPct val="115000"/>
              </a:lnSpc>
              <a:spcBef>
                <a:spcPts val="1000"/>
              </a:spcBef>
              <a:spcAft>
                <a:spcPts val="0"/>
              </a:spcAft>
              <a:buClr>
                <a:schemeClr val="lt1"/>
              </a:buClr>
              <a:buSzPts val="2030"/>
              <a:buChar char="•"/>
            </a:pPr>
            <a:r>
              <a:rPr lang="en-US" sz="2300"/>
              <a:t>In these cases, systemic antibiotics for skin flora and/or surgical drainage is indicated</a:t>
            </a:r>
            <a:endParaRPr sz="2300"/>
          </a:p>
          <a:p>
            <a:pPr marL="274320" lvl="0" indent="-177165" algn="l" rtl="0">
              <a:lnSpc>
                <a:spcPct val="115000"/>
              </a:lnSpc>
              <a:spcBef>
                <a:spcPts val="1000"/>
              </a:spcBef>
              <a:spcAft>
                <a:spcPts val="1000"/>
              </a:spcAft>
              <a:buClr>
                <a:schemeClr val="lt1"/>
              </a:buClr>
              <a:buSzPts val="1530"/>
              <a:buNone/>
            </a:pPr>
            <a:endParaRPr sz="2300"/>
          </a:p>
        </p:txBody>
      </p:sp>
      <p:pic>
        <p:nvPicPr>
          <p:cNvPr id="238" name="Google Shape;238;p18"/>
          <p:cNvPicPr preferRelativeResize="0"/>
          <p:nvPr/>
        </p:nvPicPr>
        <p:blipFill rotWithShape="1">
          <a:blip r:embed="rId3">
            <a:alphaModFix/>
          </a:blip>
          <a:srcRect/>
          <a:stretch/>
        </p:blipFill>
        <p:spPr>
          <a:xfrm>
            <a:off x="6096001" y="1956625"/>
            <a:ext cx="5485875" cy="3653572"/>
          </a:xfrm>
          <a:prstGeom prst="rect">
            <a:avLst/>
          </a:prstGeom>
          <a:noFill/>
          <a:ln>
            <a:noFill/>
          </a:ln>
        </p:spPr>
      </p:pic>
      <p:sp>
        <p:nvSpPr>
          <p:cNvPr id="239" name="Google Shape;239;p18"/>
          <p:cNvSpPr txBox="1"/>
          <p:nvPr/>
        </p:nvSpPr>
        <p:spPr>
          <a:xfrm>
            <a:off x="3613528" y="762000"/>
            <a:ext cx="5769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Oswald"/>
                <a:ea typeface="Oswald"/>
                <a:cs typeface="Oswald"/>
                <a:sym typeface="Oswald"/>
              </a:rPr>
              <a:t>PRESEPTAL CELLULITIS</a:t>
            </a:r>
            <a:endParaRPr sz="3600" b="1"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9"/>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sz="3600"/>
              <a:t>CHALAZION </a:t>
            </a:r>
            <a:endParaRPr sz="3600"/>
          </a:p>
        </p:txBody>
      </p:sp>
      <p:sp>
        <p:nvSpPr>
          <p:cNvPr id="246" name="Google Shape;246;p19"/>
          <p:cNvSpPr txBox="1">
            <a:spLocks noGrp="1"/>
          </p:cNvSpPr>
          <p:nvPr>
            <p:ph type="body" idx="1"/>
          </p:nvPr>
        </p:nvSpPr>
        <p:spPr>
          <a:xfrm>
            <a:off x="812800" y="1600200"/>
            <a:ext cx="6398100" cy="4114800"/>
          </a:xfrm>
          <a:prstGeom prst="rect">
            <a:avLst/>
          </a:prstGeom>
          <a:noFill/>
          <a:ln>
            <a:noFill/>
          </a:ln>
        </p:spPr>
        <p:txBody>
          <a:bodyPr spcFirstLastPara="1" wrap="square" lIns="91425" tIns="45700" rIns="91425" bIns="45700" anchor="t" anchorCtr="0">
            <a:normAutofit/>
          </a:bodyPr>
          <a:lstStyle/>
          <a:p>
            <a:pPr marL="274320" lvl="0" indent="-274320" algn="l" rtl="0">
              <a:lnSpc>
                <a:spcPct val="115000"/>
              </a:lnSpc>
              <a:spcBef>
                <a:spcPts val="0"/>
              </a:spcBef>
              <a:spcAft>
                <a:spcPts val="0"/>
              </a:spcAft>
              <a:buClr>
                <a:schemeClr val="lt1"/>
              </a:buClr>
              <a:buSzPts val="2400"/>
              <a:buChar char="•"/>
            </a:pPr>
            <a:r>
              <a:rPr lang="en-US" sz="2400"/>
              <a:t>Caused by an obstructed meibomian gland</a:t>
            </a:r>
            <a:endParaRPr sz="2400"/>
          </a:p>
          <a:p>
            <a:pPr marL="274320" lvl="0" indent="-274320" algn="l" rtl="0">
              <a:lnSpc>
                <a:spcPct val="115000"/>
              </a:lnSpc>
              <a:spcBef>
                <a:spcPts val="1000"/>
              </a:spcBef>
              <a:spcAft>
                <a:spcPts val="0"/>
              </a:spcAft>
              <a:buClr>
                <a:schemeClr val="lt1"/>
              </a:buClr>
              <a:buSzPts val="2400"/>
              <a:buChar char="•"/>
            </a:pPr>
            <a:r>
              <a:rPr lang="en-US" sz="2400"/>
              <a:t>Can be associated with rosacea, chronic blepharitis</a:t>
            </a:r>
            <a:endParaRPr sz="2400"/>
          </a:p>
          <a:p>
            <a:pPr marL="274320" lvl="0" indent="-274320" algn="l" rtl="0">
              <a:lnSpc>
                <a:spcPct val="115000"/>
              </a:lnSpc>
              <a:spcBef>
                <a:spcPts val="1000"/>
              </a:spcBef>
              <a:spcAft>
                <a:spcPts val="0"/>
              </a:spcAft>
              <a:buClr>
                <a:schemeClr val="lt1"/>
              </a:buClr>
              <a:buSzPts val="2400"/>
              <a:buChar char="•"/>
            </a:pPr>
            <a:r>
              <a:rPr lang="en-US" sz="2400"/>
              <a:t>Characterized histopathologically by lipogranulomatous inflammation </a:t>
            </a:r>
            <a:endParaRPr sz="2400"/>
          </a:p>
          <a:p>
            <a:pPr marL="274320" lvl="0" indent="-177165" algn="l" rtl="0">
              <a:lnSpc>
                <a:spcPct val="115000"/>
              </a:lnSpc>
              <a:spcBef>
                <a:spcPts val="1000"/>
              </a:spcBef>
              <a:spcAft>
                <a:spcPts val="1500"/>
              </a:spcAft>
              <a:buClr>
                <a:schemeClr val="lt1"/>
              </a:buClr>
              <a:buSzPts val="1530"/>
              <a:buNone/>
            </a:pPr>
            <a:endParaRPr sz="2400"/>
          </a:p>
        </p:txBody>
      </p:sp>
      <p:pic>
        <p:nvPicPr>
          <p:cNvPr id="247" name="Google Shape;247;p19"/>
          <p:cNvPicPr preferRelativeResize="0"/>
          <p:nvPr/>
        </p:nvPicPr>
        <p:blipFill rotWithShape="1">
          <a:blip r:embed="rId3">
            <a:alphaModFix/>
          </a:blip>
          <a:srcRect/>
          <a:stretch/>
        </p:blipFill>
        <p:spPr>
          <a:xfrm>
            <a:off x="7453455" y="357802"/>
            <a:ext cx="3820952" cy="2886942"/>
          </a:xfrm>
          <a:prstGeom prst="rect">
            <a:avLst/>
          </a:prstGeom>
          <a:noFill/>
          <a:ln>
            <a:noFill/>
          </a:ln>
        </p:spPr>
      </p:pic>
      <p:pic>
        <p:nvPicPr>
          <p:cNvPr id="248" name="Google Shape;248;p19"/>
          <p:cNvPicPr preferRelativeResize="0"/>
          <p:nvPr/>
        </p:nvPicPr>
        <p:blipFill rotWithShape="1">
          <a:blip r:embed="rId4">
            <a:alphaModFix/>
          </a:blip>
          <a:srcRect/>
          <a:stretch/>
        </p:blipFill>
        <p:spPr>
          <a:xfrm>
            <a:off x="7453450" y="3451914"/>
            <a:ext cx="3820965" cy="304828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
          <p:cNvSpPr txBox="1">
            <a:spLocks noGrp="1"/>
          </p:cNvSpPr>
          <p:nvPr>
            <p:ph type="body" idx="1"/>
          </p:nvPr>
        </p:nvSpPr>
        <p:spPr>
          <a:xfrm>
            <a:off x="812800" y="1600200"/>
            <a:ext cx="10566400" cy="4114800"/>
          </a:xfrm>
          <a:prstGeom prst="rect">
            <a:avLst/>
          </a:prstGeom>
          <a:noFill/>
          <a:ln>
            <a:noFill/>
          </a:ln>
        </p:spPr>
        <p:txBody>
          <a:bodyPr spcFirstLastPara="1" wrap="square" lIns="91425" tIns="45700" rIns="91425" bIns="45700" anchor="t" anchorCtr="0">
            <a:normAutofit/>
          </a:bodyPr>
          <a:lstStyle/>
          <a:p>
            <a:pPr marL="274320" lvl="0" indent="-274320" algn="l" rtl="0">
              <a:lnSpc>
                <a:spcPct val="130000"/>
              </a:lnSpc>
              <a:spcBef>
                <a:spcPts val="0"/>
              </a:spcBef>
              <a:spcAft>
                <a:spcPts val="1500"/>
              </a:spcAft>
              <a:buClr>
                <a:schemeClr val="lt1"/>
              </a:buClr>
              <a:buSzPts val="2400"/>
              <a:buChar char="•"/>
            </a:pPr>
            <a:r>
              <a:rPr lang="en-US" sz="2400"/>
              <a:t>No financial disclosures</a:t>
            </a:r>
            <a:endParaRPr sz="2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0"/>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sz="3600"/>
              <a:t>CHALAZION</a:t>
            </a:r>
            <a:endParaRPr sz="3600"/>
          </a:p>
        </p:txBody>
      </p:sp>
      <p:sp>
        <p:nvSpPr>
          <p:cNvPr id="255" name="Google Shape;255;p20"/>
          <p:cNvSpPr txBox="1">
            <a:spLocks noGrp="1"/>
          </p:cNvSpPr>
          <p:nvPr>
            <p:ph type="body" idx="1"/>
          </p:nvPr>
        </p:nvSpPr>
        <p:spPr>
          <a:xfrm>
            <a:off x="812800" y="1600200"/>
            <a:ext cx="6938400" cy="4114800"/>
          </a:xfrm>
          <a:prstGeom prst="rect">
            <a:avLst/>
          </a:prstGeom>
          <a:noFill/>
          <a:ln>
            <a:noFill/>
          </a:ln>
        </p:spPr>
        <p:txBody>
          <a:bodyPr spcFirstLastPara="1" wrap="square" lIns="91425" tIns="45700" rIns="91425" bIns="45700" anchor="t" anchorCtr="0">
            <a:normAutofit lnSpcReduction="20000"/>
          </a:bodyPr>
          <a:lstStyle/>
          <a:p>
            <a:pPr marL="274320" lvl="0" indent="-274320" algn="l" rtl="0">
              <a:lnSpc>
                <a:spcPct val="115000"/>
              </a:lnSpc>
              <a:spcBef>
                <a:spcPts val="0"/>
              </a:spcBef>
              <a:spcAft>
                <a:spcPts val="0"/>
              </a:spcAft>
              <a:buClr>
                <a:schemeClr val="lt1"/>
              </a:buClr>
              <a:buSzPts val="2300"/>
              <a:buFont typeface="Oswald Light"/>
              <a:buChar char="•"/>
            </a:pPr>
            <a:r>
              <a:rPr lang="en-US" sz="2300"/>
              <a:t>Plugged due to excessive keratin, make-up, chronic inflammation, etc</a:t>
            </a:r>
            <a:endParaRPr sz="2300"/>
          </a:p>
          <a:p>
            <a:pPr marL="274320" lvl="0" indent="-274320" algn="l" rtl="0">
              <a:lnSpc>
                <a:spcPct val="115000"/>
              </a:lnSpc>
              <a:spcBef>
                <a:spcPts val="1000"/>
              </a:spcBef>
              <a:spcAft>
                <a:spcPts val="0"/>
              </a:spcAft>
              <a:buClr>
                <a:schemeClr val="lt1"/>
              </a:buClr>
              <a:buSzPts val="2300"/>
              <a:buFont typeface="Oswald Light"/>
              <a:buChar char="•"/>
            </a:pPr>
            <a:r>
              <a:rPr lang="en-US" sz="2300"/>
              <a:t>Contents of the gland are released into the tarsus and surrounding eyelid soft tissue</a:t>
            </a:r>
            <a:endParaRPr sz="2300"/>
          </a:p>
          <a:p>
            <a:pPr marL="274320" lvl="0" indent="-274320" algn="l" rtl="0">
              <a:lnSpc>
                <a:spcPct val="115000"/>
              </a:lnSpc>
              <a:spcBef>
                <a:spcPts val="1000"/>
              </a:spcBef>
              <a:spcAft>
                <a:spcPts val="0"/>
              </a:spcAft>
              <a:buClr>
                <a:schemeClr val="lt1"/>
              </a:buClr>
              <a:buSzPts val="2300"/>
              <a:buFont typeface="Oswald Light"/>
              <a:buChar char="•"/>
            </a:pPr>
            <a:r>
              <a:rPr lang="en-US" sz="2300"/>
              <a:t>Incites an acute inflammatory response often accompanied by eyelid edema, erythema, and pain </a:t>
            </a:r>
            <a:endParaRPr sz="2300"/>
          </a:p>
          <a:p>
            <a:pPr marL="274320" lvl="0" indent="-274320" algn="l" rtl="0">
              <a:lnSpc>
                <a:spcPct val="115000"/>
              </a:lnSpc>
              <a:spcBef>
                <a:spcPts val="1000"/>
              </a:spcBef>
              <a:spcAft>
                <a:spcPts val="0"/>
              </a:spcAft>
              <a:buClr>
                <a:schemeClr val="lt1"/>
              </a:buClr>
              <a:buSzPts val="2300"/>
              <a:buFont typeface="Oswald Light"/>
              <a:buChar char="•"/>
            </a:pPr>
            <a:r>
              <a:rPr lang="en-US" sz="2300"/>
              <a:t>Within a few days the inflammation subsides and leaves behind a firm nodule in the eyelid</a:t>
            </a:r>
            <a:endParaRPr sz="2300"/>
          </a:p>
          <a:p>
            <a:pPr marL="274320" lvl="0" indent="-274320" algn="l" rtl="0">
              <a:lnSpc>
                <a:spcPct val="115000"/>
              </a:lnSpc>
              <a:spcBef>
                <a:spcPts val="1000"/>
              </a:spcBef>
              <a:spcAft>
                <a:spcPts val="1000"/>
              </a:spcAft>
              <a:buClr>
                <a:schemeClr val="lt1"/>
              </a:buClr>
              <a:buSzPts val="2300"/>
              <a:buFont typeface="Oswald Light"/>
              <a:buChar char="•"/>
            </a:pPr>
            <a:r>
              <a:rPr lang="en-US" sz="2300"/>
              <a:t>Can cause astigmatism in children when in upper eyelid</a:t>
            </a:r>
            <a:endParaRPr sz="2300"/>
          </a:p>
        </p:txBody>
      </p:sp>
      <p:pic>
        <p:nvPicPr>
          <p:cNvPr id="256" name="Google Shape;256;p20"/>
          <p:cNvPicPr preferRelativeResize="0"/>
          <p:nvPr/>
        </p:nvPicPr>
        <p:blipFill rotWithShape="1">
          <a:blip r:embed="rId3">
            <a:alphaModFix/>
          </a:blip>
          <a:srcRect/>
          <a:stretch/>
        </p:blipFill>
        <p:spPr>
          <a:xfrm>
            <a:off x="7886700" y="3578351"/>
            <a:ext cx="3492499" cy="2623252"/>
          </a:xfrm>
          <a:prstGeom prst="rect">
            <a:avLst/>
          </a:prstGeom>
          <a:noFill/>
          <a:ln>
            <a:noFill/>
          </a:ln>
        </p:spPr>
      </p:pic>
      <p:pic>
        <p:nvPicPr>
          <p:cNvPr id="257" name="Google Shape;257;p20"/>
          <p:cNvPicPr preferRelativeResize="0"/>
          <p:nvPr/>
        </p:nvPicPr>
        <p:blipFill rotWithShape="1">
          <a:blip r:embed="rId4">
            <a:alphaModFix/>
          </a:blip>
          <a:srcRect/>
          <a:stretch/>
        </p:blipFill>
        <p:spPr>
          <a:xfrm>
            <a:off x="7886708" y="1090701"/>
            <a:ext cx="3492500" cy="2324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1"/>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sz="3600"/>
              <a:t>CHALAZION</a:t>
            </a:r>
            <a:endParaRPr sz="3600"/>
          </a:p>
        </p:txBody>
      </p:sp>
      <p:sp>
        <p:nvSpPr>
          <p:cNvPr id="264" name="Google Shape;264;p21"/>
          <p:cNvSpPr txBox="1">
            <a:spLocks noGrp="1"/>
          </p:cNvSpPr>
          <p:nvPr>
            <p:ph type="body" idx="1"/>
          </p:nvPr>
        </p:nvSpPr>
        <p:spPr>
          <a:xfrm>
            <a:off x="812800" y="1600200"/>
            <a:ext cx="6078300" cy="41148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SzPts val="2400"/>
              <a:buNone/>
            </a:pPr>
            <a:r>
              <a:rPr lang="en-US" sz="2800" b="1">
                <a:latin typeface="Oswald"/>
                <a:ea typeface="Oswald"/>
                <a:cs typeface="Oswald"/>
                <a:sym typeface="Oswald"/>
              </a:rPr>
              <a:t>Acute inflammatory phase</a:t>
            </a:r>
            <a:r>
              <a:rPr lang="en-US" sz="2400" b="1">
                <a:latin typeface="Oswald"/>
                <a:ea typeface="Oswald"/>
                <a:cs typeface="Oswald"/>
                <a:sym typeface="Oswald"/>
              </a:rPr>
              <a:t> </a:t>
            </a:r>
            <a:endParaRPr sz="2400"/>
          </a:p>
          <a:p>
            <a:pPr marL="0" lvl="0" indent="0" algn="l" rtl="0">
              <a:lnSpc>
                <a:spcPct val="130000"/>
              </a:lnSpc>
              <a:spcBef>
                <a:spcPts val="0"/>
              </a:spcBef>
              <a:spcAft>
                <a:spcPts val="0"/>
              </a:spcAft>
              <a:buSzPts val="2400"/>
              <a:buNone/>
            </a:pPr>
            <a:r>
              <a:rPr lang="en-US" sz="2200" b="0"/>
              <a:t>Warm compresses, eyelid hygiene, and eyelid massage</a:t>
            </a:r>
            <a:endParaRPr sz="2200" b="0"/>
          </a:p>
          <a:p>
            <a:pPr marL="457200" lvl="2" indent="-225425" algn="l" rtl="0">
              <a:lnSpc>
                <a:spcPct val="130000"/>
              </a:lnSpc>
              <a:spcBef>
                <a:spcPts val="500"/>
              </a:spcBef>
              <a:spcAft>
                <a:spcPts val="0"/>
              </a:spcAft>
              <a:buClr>
                <a:schemeClr val="lt1"/>
              </a:buClr>
              <a:buSzPts val="2200"/>
              <a:buFont typeface="Oswald Light"/>
              <a:buChar char="•"/>
            </a:pPr>
            <a:r>
              <a:rPr lang="en-US" sz="2200"/>
              <a:t>Dilate obstructed pore</a:t>
            </a:r>
            <a:endParaRPr sz="2200"/>
          </a:p>
          <a:p>
            <a:pPr marL="457200" lvl="2" indent="-225425" algn="l" rtl="0">
              <a:lnSpc>
                <a:spcPct val="130000"/>
              </a:lnSpc>
              <a:spcBef>
                <a:spcPts val="500"/>
              </a:spcBef>
              <a:spcAft>
                <a:spcPts val="0"/>
              </a:spcAft>
              <a:buClr>
                <a:schemeClr val="lt1"/>
              </a:buClr>
              <a:buSzPts val="2200"/>
              <a:buFont typeface="Oswald Light"/>
              <a:buChar char="•"/>
            </a:pPr>
            <a:r>
              <a:rPr lang="en-US" sz="2200"/>
              <a:t>Remove inciting debris</a:t>
            </a:r>
            <a:endParaRPr sz="2200"/>
          </a:p>
          <a:p>
            <a:pPr marL="274320" lvl="1" indent="0" algn="l" rtl="0">
              <a:lnSpc>
                <a:spcPct val="130000"/>
              </a:lnSpc>
              <a:spcBef>
                <a:spcPts val="500"/>
              </a:spcBef>
              <a:spcAft>
                <a:spcPts val="0"/>
              </a:spcAft>
              <a:buClr>
                <a:schemeClr val="lt1"/>
              </a:buClr>
              <a:buSzPts val="1530"/>
              <a:buFont typeface="Oswald Light"/>
              <a:buNone/>
            </a:pPr>
            <a:endParaRPr sz="2200" b="0"/>
          </a:p>
          <a:p>
            <a:pPr marL="0" lvl="1" indent="0" algn="l" rtl="0">
              <a:lnSpc>
                <a:spcPct val="130000"/>
              </a:lnSpc>
              <a:spcBef>
                <a:spcPts val="500"/>
              </a:spcBef>
              <a:spcAft>
                <a:spcPts val="0"/>
              </a:spcAft>
              <a:buClr>
                <a:schemeClr val="lt1"/>
              </a:buClr>
              <a:buSzPts val="1530"/>
              <a:buFont typeface="Oswald Light"/>
              <a:buNone/>
            </a:pPr>
            <a:r>
              <a:rPr lang="en-US" sz="2200" b="0"/>
              <a:t>Topical antibiotic and anti-inflammatories may have some benefit in resolving acute, but not chronic, chalazion</a:t>
            </a:r>
            <a:endParaRPr sz="2200" b="0"/>
          </a:p>
          <a:p>
            <a:pPr marL="274320" lvl="1" indent="0" algn="l" rtl="0">
              <a:lnSpc>
                <a:spcPct val="130000"/>
              </a:lnSpc>
              <a:spcBef>
                <a:spcPts val="500"/>
              </a:spcBef>
              <a:spcAft>
                <a:spcPts val="0"/>
              </a:spcAft>
              <a:buClr>
                <a:schemeClr val="lt1"/>
              </a:buClr>
              <a:buSzPts val="1530"/>
              <a:buFont typeface="Oswald Light"/>
              <a:buNone/>
            </a:pPr>
            <a:endParaRPr sz="2400" b="0"/>
          </a:p>
          <a:p>
            <a:pPr marL="274320" lvl="0" indent="-177165" algn="l" rtl="0">
              <a:lnSpc>
                <a:spcPct val="130000"/>
              </a:lnSpc>
              <a:spcBef>
                <a:spcPts val="1000"/>
              </a:spcBef>
              <a:spcAft>
                <a:spcPts val="1500"/>
              </a:spcAft>
              <a:buClr>
                <a:schemeClr val="lt1"/>
              </a:buClr>
              <a:buSzPts val="1530"/>
              <a:buNone/>
            </a:pPr>
            <a:endParaRPr sz="2400"/>
          </a:p>
        </p:txBody>
      </p:sp>
      <p:pic>
        <p:nvPicPr>
          <p:cNvPr id="265" name="Google Shape;265;p21" descr="A close up of an eye with a bruise&#10;&#10;AI-generated content may be incorrect."/>
          <p:cNvPicPr preferRelativeResize="0"/>
          <p:nvPr/>
        </p:nvPicPr>
        <p:blipFill rotWithShape="1">
          <a:blip r:embed="rId3">
            <a:alphaModFix/>
          </a:blip>
          <a:srcRect/>
          <a:stretch/>
        </p:blipFill>
        <p:spPr>
          <a:xfrm>
            <a:off x="7051753" y="2257002"/>
            <a:ext cx="4452450" cy="34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2"/>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sz="3600"/>
              <a:t>CHALAZION</a:t>
            </a:r>
            <a:endParaRPr sz="3600"/>
          </a:p>
        </p:txBody>
      </p:sp>
      <p:sp>
        <p:nvSpPr>
          <p:cNvPr id="272" name="Google Shape;272;p22"/>
          <p:cNvSpPr txBox="1">
            <a:spLocks noGrp="1"/>
          </p:cNvSpPr>
          <p:nvPr>
            <p:ph type="body" idx="1"/>
          </p:nvPr>
        </p:nvSpPr>
        <p:spPr>
          <a:xfrm>
            <a:off x="812800" y="1600200"/>
            <a:ext cx="4744200" cy="4114800"/>
          </a:xfrm>
          <a:prstGeom prst="rect">
            <a:avLst/>
          </a:prstGeom>
          <a:noFill/>
          <a:ln>
            <a:noFill/>
          </a:ln>
        </p:spPr>
        <p:txBody>
          <a:bodyPr spcFirstLastPara="1" wrap="square" lIns="91425" tIns="45700" rIns="91425" bIns="45700" anchor="t" anchorCtr="0">
            <a:noAutofit/>
          </a:bodyPr>
          <a:lstStyle/>
          <a:p>
            <a:pPr marL="342900" lvl="1" indent="-342900" algn="l" rtl="0">
              <a:lnSpc>
                <a:spcPct val="115000"/>
              </a:lnSpc>
              <a:spcBef>
                <a:spcPts val="0"/>
              </a:spcBef>
              <a:spcAft>
                <a:spcPts val="0"/>
              </a:spcAft>
              <a:buClr>
                <a:schemeClr val="lt1"/>
              </a:buClr>
              <a:buSzPts val="1530"/>
              <a:buFont typeface="Oswald Light"/>
              <a:buNone/>
            </a:pPr>
            <a:r>
              <a:rPr lang="en-US" sz="2900">
                <a:latin typeface="Oswald"/>
                <a:ea typeface="Oswald"/>
                <a:cs typeface="Oswald"/>
                <a:sym typeface="Oswald"/>
              </a:rPr>
              <a:t>Chronic phase</a:t>
            </a:r>
            <a:endParaRPr sz="2900">
              <a:latin typeface="Oswald"/>
              <a:ea typeface="Oswald"/>
              <a:cs typeface="Oswald"/>
              <a:sym typeface="Oswald"/>
            </a:endParaRPr>
          </a:p>
          <a:p>
            <a:pPr marL="742950" lvl="2" indent="-379094" algn="l" rtl="0">
              <a:lnSpc>
                <a:spcPct val="115000"/>
              </a:lnSpc>
              <a:spcBef>
                <a:spcPts val="500"/>
              </a:spcBef>
              <a:spcAft>
                <a:spcPts val="0"/>
              </a:spcAft>
              <a:buClr>
                <a:schemeClr val="lt1"/>
              </a:buClr>
              <a:buSzPts val="2100"/>
              <a:buFont typeface="Noto Sans Symbols"/>
              <a:buChar char="▪"/>
            </a:pPr>
            <a:r>
              <a:rPr lang="en-US" sz="2100"/>
              <a:t>Becomes firm, nodular, and cyst-like</a:t>
            </a:r>
            <a:endParaRPr sz="2100"/>
          </a:p>
          <a:p>
            <a:pPr marL="342900" lvl="1" indent="-342900" algn="l" rtl="0">
              <a:lnSpc>
                <a:spcPct val="115000"/>
              </a:lnSpc>
              <a:spcBef>
                <a:spcPts val="500"/>
              </a:spcBef>
              <a:spcAft>
                <a:spcPts val="0"/>
              </a:spcAft>
              <a:buClr>
                <a:schemeClr val="lt1"/>
              </a:buClr>
              <a:buSzPts val="1530"/>
              <a:buFont typeface="Oswald Light"/>
              <a:buNone/>
            </a:pPr>
            <a:endParaRPr sz="2300"/>
          </a:p>
          <a:p>
            <a:pPr marL="274320" lvl="1" indent="0" algn="l" rtl="0">
              <a:lnSpc>
                <a:spcPct val="115000"/>
              </a:lnSpc>
              <a:spcBef>
                <a:spcPts val="500"/>
              </a:spcBef>
              <a:spcAft>
                <a:spcPts val="1500"/>
              </a:spcAft>
              <a:buClr>
                <a:schemeClr val="lt1"/>
              </a:buClr>
              <a:buSzPts val="1530"/>
              <a:buFont typeface="Oswald Light"/>
              <a:buNone/>
            </a:pPr>
            <a:endParaRPr sz="2300"/>
          </a:p>
        </p:txBody>
      </p:sp>
      <p:pic>
        <p:nvPicPr>
          <p:cNvPr id="273" name="Google Shape;273;p22"/>
          <p:cNvPicPr preferRelativeResize="0"/>
          <p:nvPr/>
        </p:nvPicPr>
        <p:blipFill rotWithShape="1">
          <a:blip r:embed="rId3">
            <a:alphaModFix/>
          </a:blip>
          <a:srcRect/>
          <a:stretch/>
        </p:blipFill>
        <p:spPr>
          <a:xfrm>
            <a:off x="1132525" y="3500224"/>
            <a:ext cx="3363799" cy="2541550"/>
          </a:xfrm>
          <a:prstGeom prst="rect">
            <a:avLst/>
          </a:prstGeom>
          <a:noFill/>
          <a:ln>
            <a:noFill/>
          </a:ln>
        </p:spPr>
      </p:pic>
      <p:sp>
        <p:nvSpPr>
          <p:cNvPr id="274" name="Google Shape;274;p22"/>
          <p:cNvSpPr txBox="1"/>
          <p:nvPr/>
        </p:nvSpPr>
        <p:spPr>
          <a:xfrm>
            <a:off x="5557025" y="1600200"/>
            <a:ext cx="6240600" cy="4879800"/>
          </a:xfrm>
          <a:prstGeom prst="rect">
            <a:avLst/>
          </a:prstGeom>
          <a:noFill/>
          <a:ln>
            <a:noFill/>
          </a:ln>
        </p:spPr>
        <p:txBody>
          <a:bodyPr spcFirstLastPara="1" wrap="square" lIns="91425" tIns="91425" rIns="91425" bIns="91425" anchor="t" anchorCtr="0">
            <a:spAutoFit/>
          </a:bodyPr>
          <a:lstStyle/>
          <a:p>
            <a:pPr marL="342900" marR="0" lvl="1" indent="-342900" algn="l" rtl="0">
              <a:lnSpc>
                <a:spcPct val="115000"/>
              </a:lnSpc>
              <a:spcBef>
                <a:spcPts val="500"/>
              </a:spcBef>
              <a:spcAft>
                <a:spcPts val="0"/>
              </a:spcAft>
              <a:buClr>
                <a:srgbClr val="000000"/>
              </a:buClr>
              <a:buSzPts val="2900"/>
              <a:buFont typeface="Arial"/>
              <a:buNone/>
            </a:pPr>
            <a:r>
              <a:rPr lang="en-US" sz="2900" b="1" i="0" u="none" strike="noStrike" cap="none">
                <a:solidFill>
                  <a:schemeClr val="lt1"/>
                </a:solidFill>
                <a:latin typeface="Oswald"/>
                <a:ea typeface="Oswald"/>
                <a:cs typeface="Oswald"/>
                <a:sym typeface="Oswald"/>
              </a:rPr>
              <a:t>Treatment</a:t>
            </a:r>
            <a:endParaRPr sz="2900" b="1" i="0" u="none" strike="noStrike" cap="none">
              <a:solidFill>
                <a:schemeClr val="lt1"/>
              </a:solidFill>
              <a:latin typeface="Oswald"/>
              <a:ea typeface="Oswald"/>
              <a:cs typeface="Oswald"/>
              <a:sym typeface="Oswald"/>
            </a:endParaRPr>
          </a:p>
          <a:p>
            <a:pPr marL="457200" marR="0" lvl="2" indent="-219075" algn="l" rtl="0">
              <a:lnSpc>
                <a:spcPct val="115000"/>
              </a:lnSpc>
              <a:spcBef>
                <a:spcPts val="500"/>
              </a:spcBef>
              <a:spcAft>
                <a:spcPts val="0"/>
              </a:spcAft>
              <a:buClr>
                <a:schemeClr val="lt1"/>
              </a:buClr>
              <a:buSzPts val="2100"/>
              <a:buFont typeface="Barlow"/>
              <a:buChar char="▪"/>
            </a:pPr>
            <a:r>
              <a:rPr lang="en-US" sz="2100" b="0" i="0" u="none" strike="noStrike" cap="none">
                <a:solidFill>
                  <a:schemeClr val="lt1"/>
                </a:solidFill>
                <a:latin typeface="Barlow"/>
                <a:ea typeface="Barlow"/>
                <a:cs typeface="Barlow"/>
                <a:sym typeface="Barlow"/>
              </a:rPr>
              <a:t>Intralesional steroids </a:t>
            </a:r>
            <a:endParaRPr sz="2100" b="0" i="0" u="none" strike="noStrike" cap="none">
              <a:solidFill>
                <a:schemeClr val="lt1"/>
              </a:solidFill>
              <a:latin typeface="Barlow"/>
              <a:ea typeface="Barlow"/>
              <a:cs typeface="Barlow"/>
              <a:sym typeface="Barlow"/>
            </a:endParaRPr>
          </a:p>
          <a:p>
            <a:pPr marL="640080" marR="0" lvl="4" indent="-229870" algn="l" rtl="0">
              <a:lnSpc>
                <a:spcPct val="115000"/>
              </a:lnSpc>
              <a:spcBef>
                <a:spcPts val="500"/>
              </a:spcBef>
              <a:spcAft>
                <a:spcPts val="0"/>
              </a:spcAft>
              <a:buClr>
                <a:schemeClr val="lt1"/>
              </a:buClr>
              <a:buSzPts val="2100"/>
              <a:buFont typeface="Barlow"/>
              <a:buChar char="•"/>
            </a:pPr>
            <a:r>
              <a:rPr lang="en-US" sz="2100" b="0" i="0" u="none" strike="noStrike" cap="none">
                <a:solidFill>
                  <a:schemeClr val="lt1"/>
                </a:solidFill>
                <a:latin typeface="Barlow"/>
                <a:ea typeface="Barlow"/>
                <a:cs typeface="Barlow"/>
                <a:sym typeface="Barlow"/>
              </a:rPr>
              <a:t>For persistent, non-infected chalazia (not for active, purulent infections)</a:t>
            </a:r>
            <a:endParaRPr sz="2100" b="0" i="0" u="none" strike="noStrike" cap="none">
              <a:solidFill>
                <a:schemeClr val="lt1"/>
              </a:solidFill>
              <a:latin typeface="Barlow"/>
              <a:ea typeface="Barlow"/>
              <a:cs typeface="Barlow"/>
              <a:sym typeface="Barlow"/>
            </a:endParaRPr>
          </a:p>
          <a:p>
            <a:pPr marL="640080" marR="0" lvl="4" indent="-229870" algn="l" rtl="0">
              <a:lnSpc>
                <a:spcPct val="115000"/>
              </a:lnSpc>
              <a:spcBef>
                <a:spcPts val="500"/>
              </a:spcBef>
              <a:spcAft>
                <a:spcPts val="0"/>
              </a:spcAft>
              <a:buClr>
                <a:schemeClr val="lt1"/>
              </a:buClr>
              <a:buSzPts val="2100"/>
              <a:buFont typeface="Barlow"/>
              <a:buChar char="•"/>
            </a:pPr>
            <a:r>
              <a:rPr lang="en-US" sz="2100" b="0" i="0" u="none" strike="noStrike" cap="none">
                <a:solidFill>
                  <a:schemeClr val="lt1"/>
                </a:solidFill>
                <a:latin typeface="Barlow"/>
                <a:ea typeface="Barlow"/>
                <a:cs typeface="Barlow"/>
                <a:sym typeface="Barlow"/>
              </a:rPr>
              <a:t>Temporary depigmentation of overlying skin (may take several months to year to resolve)</a:t>
            </a:r>
            <a:endParaRPr sz="2100" b="0" i="0" u="none" strike="noStrike" cap="none">
              <a:solidFill>
                <a:schemeClr val="lt1"/>
              </a:solidFill>
              <a:latin typeface="Barlow"/>
              <a:ea typeface="Barlow"/>
              <a:cs typeface="Barlow"/>
              <a:sym typeface="Barlow"/>
            </a:endParaRPr>
          </a:p>
          <a:p>
            <a:pPr marL="560070" marR="0" lvl="0" indent="-310515" algn="l" rtl="0">
              <a:lnSpc>
                <a:spcPct val="115000"/>
              </a:lnSpc>
              <a:spcBef>
                <a:spcPts val="1000"/>
              </a:spcBef>
              <a:spcAft>
                <a:spcPts val="0"/>
              </a:spcAft>
              <a:buClr>
                <a:schemeClr val="lt1"/>
              </a:buClr>
              <a:buSzPts val="2100"/>
              <a:buFont typeface="Barlow"/>
              <a:buChar char="•"/>
            </a:pPr>
            <a:r>
              <a:rPr lang="en-US" sz="2100" b="0" i="0" u="none" strike="noStrike" cap="none">
                <a:solidFill>
                  <a:schemeClr val="lt1"/>
                </a:solidFill>
                <a:latin typeface="Barlow"/>
                <a:ea typeface="Barlow"/>
                <a:cs typeface="Barlow"/>
                <a:sym typeface="Barlow"/>
              </a:rPr>
              <a:t>Intense Pulsed Light</a:t>
            </a:r>
            <a:endParaRPr sz="2100" b="0" i="0" u="none" strike="noStrike" cap="none">
              <a:solidFill>
                <a:schemeClr val="lt1"/>
              </a:solidFill>
              <a:latin typeface="Barlow"/>
              <a:ea typeface="Barlow"/>
              <a:cs typeface="Barlow"/>
              <a:sym typeface="Barlow"/>
            </a:endParaRPr>
          </a:p>
          <a:p>
            <a:pPr marL="560070" marR="0" lvl="0" indent="-310515" algn="l" rtl="0">
              <a:lnSpc>
                <a:spcPct val="115000"/>
              </a:lnSpc>
              <a:spcBef>
                <a:spcPts val="1000"/>
              </a:spcBef>
              <a:spcAft>
                <a:spcPts val="0"/>
              </a:spcAft>
              <a:buClr>
                <a:schemeClr val="lt1"/>
              </a:buClr>
              <a:buSzPts val="2100"/>
              <a:buFont typeface="Barlow"/>
              <a:buChar char="•"/>
            </a:pPr>
            <a:r>
              <a:rPr lang="en-US" sz="2100" b="0" i="0" u="none" strike="noStrike" cap="none">
                <a:solidFill>
                  <a:schemeClr val="lt1"/>
                </a:solidFill>
                <a:latin typeface="Barlow"/>
                <a:ea typeface="Barlow"/>
                <a:cs typeface="Barlow"/>
                <a:sym typeface="Barlow"/>
              </a:rPr>
              <a:t>As effective as for hordeolum?</a:t>
            </a:r>
            <a:endParaRPr sz="2100" b="0" i="0" u="none" strike="noStrike" cap="none">
              <a:solidFill>
                <a:schemeClr val="lt1"/>
              </a:solidFill>
              <a:latin typeface="Barlow"/>
              <a:ea typeface="Barlow"/>
              <a:cs typeface="Barlow"/>
              <a:sym typeface="Barlow"/>
            </a:endParaRPr>
          </a:p>
          <a:p>
            <a:pPr marL="742950" marR="0" lvl="2" indent="-240665" algn="l" rtl="0">
              <a:lnSpc>
                <a:spcPct val="115000"/>
              </a:lnSpc>
              <a:spcBef>
                <a:spcPts val="500"/>
              </a:spcBef>
              <a:spcAft>
                <a:spcPts val="0"/>
              </a:spcAft>
              <a:buClr>
                <a:schemeClr val="lt1"/>
              </a:buClr>
              <a:buSzPts val="2100"/>
              <a:buFont typeface="Barlow"/>
              <a:buChar char="▪"/>
            </a:pPr>
            <a:r>
              <a:rPr lang="en-US" sz="2100" b="0" i="0" u="none" strike="noStrike" cap="none">
                <a:solidFill>
                  <a:schemeClr val="lt1"/>
                </a:solidFill>
                <a:latin typeface="Barlow"/>
                <a:ea typeface="Barlow"/>
                <a:cs typeface="Barlow"/>
                <a:sym typeface="Barlow"/>
              </a:rPr>
              <a:t>May work via thermal effects to promote lipid secretion, bactericidal properties, and inhibition of inflammatory factors</a:t>
            </a:r>
            <a:endParaRPr sz="2100" b="0" i="0" u="none" strike="noStrike" cap="none">
              <a:solidFill>
                <a:schemeClr val="lt1"/>
              </a:solidFill>
              <a:latin typeface="Barlow"/>
              <a:ea typeface="Barlow"/>
              <a:cs typeface="Barlow"/>
              <a:sym typeface="Barlow"/>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3"/>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sz="3600"/>
              <a:t>CHALAZION</a:t>
            </a:r>
            <a:endParaRPr sz="3600"/>
          </a:p>
        </p:txBody>
      </p:sp>
      <p:sp>
        <p:nvSpPr>
          <p:cNvPr id="281" name="Google Shape;281;p23"/>
          <p:cNvSpPr txBox="1">
            <a:spLocks noGrp="1"/>
          </p:cNvSpPr>
          <p:nvPr>
            <p:ph type="body" idx="1"/>
          </p:nvPr>
        </p:nvSpPr>
        <p:spPr>
          <a:xfrm>
            <a:off x="812800" y="1600200"/>
            <a:ext cx="10566300" cy="4114800"/>
          </a:xfrm>
          <a:prstGeom prst="rect">
            <a:avLst/>
          </a:prstGeom>
          <a:noFill/>
          <a:ln>
            <a:noFill/>
          </a:ln>
        </p:spPr>
        <p:txBody>
          <a:bodyPr spcFirstLastPara="1" wrap="square" lIns="91425" tIns="45700" rIns="91425" bIns="45700" anchor="t" anchorCtr="0">
            <a:normAutofit/>
          </a:bodyPr>
          <a:lstStyle/>
          <a:p>
            <a:pPr marL="342900" lvl="1" indent="-342900" algn="l" rtl="0">
              <a:lnSpc>
                <a:spcPct val="130000"/>
              </a:lnSpc>
              <a:spcBef>
                <a:spcPts val="0"/>
              </a:spcBef>
              <a:spcAft>
                <a:spcPts val="0"/>
              </a:spcAft>
              <a:buClr>
                <a:schemeClr val="lt1"/>
              </a:buClr>
              <a:buSzPts val="1530"/>
              <a:buFont typeface="Oswald Light"/>
              <a:buNone/>
            </a:pPr>
            <a:r>
              <a:rPr lang="en-US" sz="2800">
                <a:latin typeface="Oswald"/>
                <a:ea typeface="Oswald"/>
                <a:cs typeface="Oswald"/>
                <a:sym typeface="Oswald"/>
              </a:rPr>
              <a:t>Chronic phase</a:t>
            </a:r>
            <a:endParaRPr sz="2800">
              <a:latin typeface="Oswald"/>
              <a:ea typeface="Oswald"/>
              <a:cs typeface="Oswald"/>
              <a:sym typeface="Oswald"/>
            </a:endParaRPr>
          </a:p>
          <a:p>
            <a:pPr marL="457200" lvl="2" indent="-238125" algn="l" rtl="0">
              <a:lnSpc>
                <a:spcPct val="130000"/>
              </a:lnSpc>
              <a:spcBef>
                <a:spcPts val="500"/>
              </a:spcBef>
              <a:spcAft>
                <a:spcPts val="0"/>
              </a:spcAft>
              <a:buSzPts val="2400"/>
              <a:buChar char="▪"/>
            </a:pPr>
            <a:r>
              <a:rPr lang="en-US" sz="2400"/>
              <a:t>Becomes firm, nodular, and cyst-like</a:t>
            </a:r>
            <a:endParaRPr sz="2400" b="0"/>
          </a:p>
          <a:p>
            <a:pPr marL="457200" lvl="2" indent="-238125" algn="l" rtl="0">
              <a:lnSpc>
                <a:spcPct val="130000"/>
              </a:lnSpc>
              <a:spcBef>
                <a:spcPts val="500"/>
              </a:spcBef>
              <a:spcAft>
                <a:spcPts val="0"/>
              </a:spcAft>
              <a:buClr>
                <a:schemeClr val="lt1"/>
              </a:buClr>
              <a:buSzPts val="2400"/>
              <a:buFont typeface="Noto Sans Symbols"/>
              <a:buChar char="▪"/>
            </a:pPr>
            <a:r>
              <a:rPr lang="en-US" sz="2400"/>
              <a:t>Surgical drainage</a:t>
            </a:r>
            <a:endParaRPr sz="2400"/>
          </a:p>
          <a:p>
            <a:pPr marL="274320" lvl="1" indent="0" algn="l" rtl="0">
              <a:lnSpc>
                <a:spcPct val="130000"/>
              </a:lnSpc>
              <a:spcBef>
                <a:spcPts val="500"/>
              </a:spcBef>
              <a:spcAft>
                <a:spcPts val="1500"/>
              </a:spcAft>
              <a:buClr>
                <a:schemeClr val="lt1"/>
              </a:buClr>
              <a:buSzPts val="1530"/>
              <a:buFont typeface="Oswald Light"/>
              <a:buNone/>
            </a:pPr>
            <a:endParaRPr sz="2400"/>
          </a:p>
        </p:txBody>
      </p:sp>
      <p:pic>
        <p:nvPicPr>
          <p:cNvPr id="282" name="Google Shape;282;p23"/>
          <p:cNvPicPr preferRelativeResize="0"/>
          <p:nvPr/>
        </p:nvPicPr>
        <p:blipFill rotWithShape="1">
          <a:blip r:embed="rId3">
            <a:alphaModFix/>
          </a:blip>
          <a:srcRect/>
          <a:stretch/>
        </p:blipFill>
        <p:spPr>
          <a:xfrm>
            <a:off x="4429463" y="3926786"/>
            <a:ext cx="2817886" cy="2120389"/>
          </a:xfrm>
          <a:prstGeom prst="rect">
            <a:avLst/>
          </a:prstGeom>
          <a:noFill/>
          <a:ln>
            <a:noFill/>
          </a:ln>
        </p:spPr>
      </p:pic>
      <p:pic>
        <p:nvPicPr>
          <p:cNvPr id="283" name="Google Shape;283;p23"/>
          <p:cNvPicPr preferRelativeResize="0"/>
          <p:nvPr/>
        </p:nvPicPr>
        <p:blipFill rotWithShape="1">
          <a:blip r:embed="rId4">
            <a:alphaModFix/>
          </a:blip>
          <a:srcRect/>
          <a:stretch/>
        </p:blipFill>
        <p:spPr>
          <a:xfrm>
            <a:off x="7716225" y="3926775"/>
            <a:ext cx="2656817" cy="2091250"/>
          </a:xfrm>
          <a:prstGeom prst="rect">
            <a:avLst/>
          </a:prstGeom>
          <a:noFill/>
          <a:ln>
            <a:noFill/>
          </a:ln>
        </p:spPr>
      </p:pic>
      <p:pic>
        <p:nvPicPr>
          <p:cNvPr id="284" name="Google Shape;284;p23"/>
          <p:cNvPicPr preferRelativeResize="0"/>
          <p:nvPr/>
        </p:nvPicPr>
        <p:blipFill rotWithShape="1">
          <a:blip r:embed="rId5">
            <a:alphaModFix/>
          </a:blip>
          <a:srcRect/>
          <a:stretch/>
        </p:blipFill>
        <p:spPr>
          <a:xfrm>
            <a:off x="1142700" y="3926775"/>
            <a:ext cx="2817886" cy="2120389"/>
          </a:xfrm>
          <a:prstGeom prst="rect">
            <a:avLst/>
          </a:prstGeom>
          <a:noFill/>
          <a:ln>
            <a:noFill/>
          </a:ln>
        </p:spPr>
      </p:pic>
      <p:pic>
        <p:nvPicPr>
          <p:cNvPr id="285" name="Google Shape;285;p23" descr="A close-up of a person&amp;#39;s eye&#10;&#10;AI-generated content may be incorrect."/>
          <p:cNvPicPr preferRelativeResize="0"/>
          <p:nvPr/>
        </p:nvPicPr>
        <p:blipFill rotWithShape="1">
          <a:blip r:embed="rId6">
            <a:alphaModFix/>
          </a:blip>
          <a:srcRect/>
          <a:stretch/>
        </p:blipFill>
        <p:spPr>
          <a:xfrm>
            <a:off x="7716225" y="1421609"/>
            <a:ext cx="2656825" cy="200739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4"/>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sz="3600"/>
              <a:t>CHALAZION</a:t>
            </a:r>
            <a:endParaRPr sz="3600"/>
          </a:p>
        </p:txBody>
      </p:sp>
      <p:sp>
        <p:nvSpPr>
          <p:cNvPr id="291" name="Google Shape;291;p24"/>
          <p:cNvSpPr txBox="1">
            <a:spLocks noGrp="1"/>
          </p:cNvSpPr>
          <p:nvPr>
            <p:ph type="body" idx="1"/>
          </p:nvPr>
        </p:nvSpPr>
        <p:spPr>
          <a:xfrm>
            <a:off x="812800" y="1600200"/>
            <a:ext cx="9099300" cy="4114800"/>
          </a:xfrm>
          <a:prstGeom prst="rect">
            <a:avLst/>
          </a:prstGeom>
          <a:noFill/>
          <a:ln>
            <a:noFill/>
          </a:ln>
        </p:spPr>
        <p:txBody>
          <a:bodyPr spcFirstLastPara="1" wrap="square" lIns="91425" tIns="45700" rIns="91425" bIns="45700" anchor="t" anchorCtr="0">
            <a:normAutofit/>
          </a:bodyPr>
          <a:lstStyle/>
          <a:p>
            <a:pPr marL="342900" lvl="1" indent="-342900" algn="l" rtl="0">
              <a:lnSpc>
                <a:spcPct val="130000"/>
              </a:lnSpc>
              <a:spcBef>
                <a:spcPts val="0"/>
              </a:spcBef>
              <a:spcAft>
                <a:spcPts val="0"/>
              </a:spcAft>
              <a:buClr>
                <a:schemeClr val="lt1"/>
              </a:buClr>
              <a:buSzPts val="2400"/>
              <a:buFont typeface="Arial"/>
              <a:buChar char="•"/>
            </a:pPr>
            <a:r>
              <a:rPr lang="en-US" sz="2400" b="0"/>
              <a:t>Patients with chronic meibomian gland dysfunction or inflammation, such as associated with ocular rosacea, may benefit from systemic doxycycline or tetracycline, or azithromycin eye drops.</a:t>
            </a:r>
            <a:endParaRPr sz="2400"/>
          </a:p>
          <a:p>
            <a:pPr marL="274320" lvl="0" indent="-177165" algn="l" rtl="0">
              <a:lnSpc>
                <a:spcPct val="130000"/>
              </a:lnSpc>
              <a:spcBef>
                <a:spcPts val="1000"/>
              </a:spcBef>
              <a:spcAft>
                <a:spcPts val="0"/>
              </a:spcAft>
              <a:buClr>
                <a:schemeClr val="lt1"/>
              </a:buClr>
              <a:buSzPts val="1530"/>
              <a:buNone/>
            </a:pPr>
            <a:endParaRPr sz="2400"/>
          </a:p>
          <a:p>
            <a:pPr marL="274320" lvl="0" indent="-274320" algn="l" rtl="0">
              <a:lnSpc>
                <a:spcPct val="130000"/>
              </a:lnSpc>
              <a:spcBef>
                <a:spcPts val="1000"/>
              </a:spcBef>
              <a:spcAft>
                <a:spcPts val="0"/>
              </a:spcAft>
              <a:buClr>
                <a:schemeClr val="lt1"/>
              </a:buClr>
              <a:buSzPts val="2400"/>
              <a:buChar char="•"/>
            </a:pPr>
            <a:r>
              <a:rPr lang="en-US" sz="2400"/>
              <a:t>Recurrent or atypical chalazia may be sent for histopathologic examination due to the possibility of a masquerading lesion such as sebaceous cell carcinoma.</a:t>
            </a:r>
            <a:endParaRPr sz="24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5"/>
          <p:cNvSpPr txBox="1">
            <a:spLocks noGrp="1"/>
          </p:cNvSpPr>
          <p:nvPr>
            <p:ph type="title"/>
          </p:nvPr>
        </p:nvSpPr>
        <p:spPr>
          <a:xfrm>
            <a:off x="812800" y="274638"/>
            <a:ext cx="105663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sz="3600"/>
              <a:t>PYOGENIC GRANULOMA</a:t>
            </a:r>
            <a:endParaRPr sz="3600"/>
          </a:p>
        </p:txBody>
      </p:sp>
      <p:pic>
        <p:nvPicPr>
          <p:cNvPr id="298" name="Google Shape;298;p25" descr="Close-up of a person&amp;#39;s eye with a sore&#10;&#10;AI-generated content may be incorrect."/>
          <p:cNvPicPr preferRelativeResize="0"/>
          <p:nvPr/>
        </p:nvPicPr>
        <p:blipFill rotWithShape="1">
          <a:blip r:embed="rId3">
            <a:alphaModFix/>
          </a:blip>
          <a:srcRect/>
          <a:stretch/>
        </p:blipFill>
        <p:spPr>
          <a:xfrm>
            <a:off x="1542650" y="2812325"/>
            <a:ext cx="3783900" cy="2837925"/>
          </a:xfrm>
          <a:prstGeom prst="rect">
            <a:avLst/>
          </a:prstGeom>
          <a:noFill/>
          <a:ln>
            <a:noFill/>
          </a:ln>
        </p:spPr>
      </p:pic>
      <p:sp>
        <p:nvSpPr>
          <p:cNvPr id="299" name="Google Shape;299;p25"/>
          <p:cNvSpPr txBox="1">
            <a:spLocks noGrp="1"/>
          </p:cNvSpPr>
          <p:nvPr>
            <p:ph type="body" idx="1"/>
          </p:nvPr>
        </p:nvSpPr>
        <p:spPr>
          <a:xfrm>
            <a:off x="812800" y="1600200"/>
            <a:ext cx="10566300" cy="4114800"/>
          </a:xfrm>
          <a:prstGeom prst="rect">
            <a:avLst/>
          </a:prstGeom>
          <a:noFill/>
          <a:ln>
            <a:noFill/>
          </a:ln>
        </p:spPr>
        <p:txBody>
          <a:bodyPr spcFirstLastPara="1" wrap="square" lIns="91425" tIns="45700" rIns="91425" bIns="45700" anchor="t" anchorCtr="0">
            <a:normAutofit/>
          </a:bodyPr>
          <a:lstStyle/>
          <a:p>
            <a:pPr marL="274320" lvl="0" indent="-274320" algn="l" rtl="0">
              <a:lnSpc>
                <a:spcPct val="130000"/>
              </a:lnSpc>
              <a:spcBef>
                <a:spcPts val="0"/>
              </a:spcBef>
              <a:spcAft>
                <a:spcPts val="1500"/>
              </a:spcAft>
              <a:buClr>
                <a:schemeClr val="lt1"/>
              </a:buClr>
              <a:buSzPts val="2400"/>
              <a:buChar char="•"/>
            </a:pPr>
            <a:r>
              <a:rPr lang="en-US" sz="2400"/>
              <a:t>Neither pyogenic nor a granuloma</a:t>
            </a:r>
            <a:endParaRPr sz="2400"/>
          </a:p>
        </p:txBody>
      </p:sp>
      <p:pic>
        <p:nvPicPr>
          <p:cNvPr id="300" name="Google Shape;300;p25" descr="A close-up of a person&amp;#39;s eye&#10;&#10;AI-generated content may be incorrect."/>
          <p:cNvPicPr preferRelativeResize="0"/>
          <p:nvPr/>
        </p:nvPicPr>
        <p:blipFill rotWithShape="1">
          <a:blip r:embed="rId4">
            <a:alphaModFix/>
          </a:blip>
          <a:srcRect/>
          <a:stretch/>
        </p:blipFill>
        <p:spPr>
          <a:xfrm>
            <a:off x="5651832" y="2812325"/>
            <a:ext cx="3968114" cy="283792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26"/>
          <p:cNvPicPr preferRelativeResize="0"/>
          <p:nvPr/>
        </p:nvPicPr>
        <p:blipFill rotWithShape="1">
          <a:blip r:embed="rId3">
            <a:alphaModFix/>
          </a:blip>
          <a:srcRect/>
          <a:stretch/>
        </p:blipFill>
        <p:spPr>
          <a:xfrm>
            <a:off x="3159926" y="1105489"/>
            <a:ext cx="5715850" cy="46470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7"/>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CAPILLARY HEMANGIOMA</a:t>
            </a:r>
            <a:endParaRPr/>
          </a:p>
        </p:txBody>
      </p:sp>
      <p:sp>
        <p:nvSpPr>
          <p:cNvPr id="311" name="Google Shape;311;p27"/>
          <p:cNvSpPr txBox="1">
            <a:spLocks noGrp="1"/>
          </p:cNvSpPr>
          <p:nvPr>
            <p:ph type="body" idx="1"/>
          </p:nvPr>
        </p:nvSpPr>
        <p:spPr>
          <a:xfrm>
            <a:off x="812800" y="1600200"/>
            <a:ext cx="6762000" cy="4114800"/>
          </a:xfrm>
          <a:prstGeom prst="rect">
            <a:avLst/>
          </a:prstGeom>
          <a:noFill/>
          <a:ln>
            <a:noFill/>
          </a:ln>
        </p:spPr>
        <p:txBody>
          <a:bodyPr spcFirstLastPara="1" wrap="square" lIns="91425" tIns="45700" rIns="91425" bIns="45700" anchor="t" anchorCtr="0">
            <a:normAutofit/>
          </a:bodyPr>
          <a:lstStyle/>
          <a:p>
            <a:pPr marL="274320" lvl="0" indent="-274320" algn="l" rtl="0">
              <a:lnSpc>
                <a:spcPct val="115000"/>
              </a:lnSpc>
              <a:spcBef>
                <a:spcPts val="1000"/>
              </a:spcBef>
              <a:spcAft>
                <a:spcPts val="0"/>
              </a:spcAft>
              <a:buClr>
                <a:schemeClr val="lt1"/>
              </a:buClr>
              <a:buSzPts val="2400"/>
              <a:buChar char="•"/>
            </a:pPr>
            <a:r>
              <a:rPr lang="en-US"/>
              <a:t>Congenital anomaly</a:t>
            </a:r>
            <a:endParaRPr/>
          </a:p>
          <a:p>
            <a:pPr marL="274320" lvl="0" indent="-274320" algn="l" rtl="0">
              <a:lnSpc>
                <a:spcPct val="115000"/>
              </a:lnSpc>
              <a:spcBef>
                <a:spcPts val="1500"/>
              </a:spcBef>
              <a:spcAft>
                <a:spcPts val="0"/>
              </a:spcAft>
              <a:buClr>
                <a:schemeClr val="lt1"/>
              </a:buClr>
              <a:buSzPts val="2400"/>
              <a:buChar char="•"/>
            </a:pPr>
            <a:r>
              <a:rPr lang="en-US"/>
              <a:t>High blood flow vascular tumor</a:t>
            </a:r>
            <a:endParaRPr/>
          </a:p>
          <a:p>
            <a:pPr marL="274320" lvl="0" indent="-274320" algn="l" rtl="0">
              <a:lnSpc>
                <a:spcPct val="115000"/>
              </a:lnSpc>
              <a:spcBef>
                <a:spcPts val="1500"/>
              </a:spcBef>
              <a:spcAft>
                <a:spcPts val="0"/>
              </a:spcAft>
              <a:buClr>
                <a:schemeClr val="lt1"/>
              </a:buClr>
              <a:buSzPts val="2400"/>
              <a:buChar char="•"/>
            </a:pPr>
            <a:r>
              <a:rPr lang="en-US"/>
              <a:t>Most common benign periorbital tumor of childhood, present in 1-2% of all births</a:t>
            </a:r>
            <a:endParaRPr/>
          </a:p>
          <a:p>
            <a:pPr marL="274320" lvl="0" indent="-274320" algn="l" rtl="0">
              <a:lnSpc>
                <a:spcPct val="115000"/>
              </a:lnSpc>
              <a:spcBef>
                <a:spcPts val="1500"/>
              </a:spcBef>
              <a:spcAft>
                <a:spcPts val="0"/>
              </a:spcAft>
              <a:buClr>
                <a:schemeClr val="lt1"/>
              </a:buClr>
              <a:buSzPts val="2400"/>
              <a:buChar char="•"/>
            </a:pPr>
            <a:r>
              <a:rPr lang="en-US"/>
              <a:t>More common in girls (3:1) and premature infants</a:t>
            </a:r>
            <a:endParaRPr/>
          </a:p>
          <a:p>
            <a:pPr marL="274320" lvl="0" indent="-177165" algn="l" rtl="0">
              <a:lnSpc>
                <a:spcPct val="115000"/>
              </a:lnSpc>
              <a:spcBef>
                <a:spcPts val="1500"/>
              </a:spcBef>
              <a:spcAft>
                <a:spcPts val="1500"/>
              </a:spcAft>
              <a:buClr>
                <a:schemeClr val="lt1"/>
              </a:buClr>
              <a:buSzPts val="1530"/>
              <a:buNone/>
            </a:pPr>
            <a:endParaRPr sz="1800"/>
          </a:p>
        </p:txBody>
      </p:sp>
      <p:pic>
        <p:nvPicPr>
          <p:cNvPr id="312" name="Google Shape;312;p27"/>
          <p:cNvPicPr preferRelativeResize="0"/>
          <p:nvPr/>
        </p:nvPicPr>
        <p:blipFill rotWithShape="1">
          <a:blip r:embed="rId3">
            <a:alphaModFix/>
          </a:blip>
          <a:srcRect/>
          <a:stretch/>
        </p:blipFill>
        <p:spPr>
          <a:xfrm>
            <a:off x="7907448" y="1808249"/>
            <a:ext cx="3522550" cy="28638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8"/>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CAPILLARY HEMANGIOMA</a:t>
            </a:r>
            <a:endParaRPr/>
          </a:p>
        </p:txBody>
      </p:sp>
      <p:sp>
        <p:nvSpPr>
          <p:cNvPr id="318" name="Google Shape;318;p28"/>
          <p:cNvSpPr txBox="1">
            <a:spLocks noGrp="1"/>
          </p:cNvSpPr>
          <p:nvPr>
            <p:ph type="body" idx="1"/>
          </p:nvPr>
        </p:nvSpPr>
        <p:spPr>
          <a:xfrm>
            <a:off x="812800" y="1600200"/>
            <a:ext cx="6717900" cy="4114800"/>
          </a:xfrm>
          <a:prstGeom prst="rect">
            <a:avLst/>
          </a:prstGeom>
          <a:noFill/>
          <a:ln>
            <a:noFill/>
          </a:ln>
        </p:spPr>
        <p:txBody>
          <a:bodyPr spcFirstLastPara="1" wrap="square" lIns="91425" tIns="45700" rIns="91425" bIns="45700" anchor="t" anchorCtr="0">
            <a:noAutofit/>
          </a:bodyPr>
          <a:lstStyle/>
          <a:p>
            <a:pPr marL="274320" lvl="0" indent="-274320" algn="l" rtl="0">
              <a:lnSpc>
                <a:spcPct val="130000"/>
              </a:lnSpc>
              <a:spcBef>
                <a:spcPts val="0"/>
              </a:spcBef>
              <a:spcAft>
                <a:spcPts val="0"/>
              </a:spcAft>
              <a:buClr>
                <a:schemeClr val="lt1"/>
              </a:buClr>
              <a:buSzPts val="2400"/>
              <a:buChar char="•"/>
            </a:pPr>
            <a:r>
              <a:rPr lang="en-US"/>
              <a:t>Appears as an elevated red discoloration with a dimpled texture</a:t>
            </a:r>
            <a:endParaRPr/>
          </a:p>
          <a:p>
            <a:pPr marL="274320" lvl="0" indent="-274320" algn="l" rtl="0">
              <a:lnSpc>
                <a:spcPct val="130000"/>
              </a:lnSpc>
              <a:spcBef>
                <a:spcPts val="1000"/>
              </a:spcBef>
              <a:spcAft>
                <a:spcPts val="0"/>
              </a:spcAft>
              <a:buClr>
                <a:schemeClr val="lt1"/>
              </a:buClr>
              <a:buSzPts val="2400"/>
              <a:buChar char="•"/>
            </a:pPr>
            <a:r>
              <a:rPr lang="en-US"/>
              <a:t>Involvement can be cutaneous, subcutaneous, or with orbital extension</a:t>
            </a:r>
            <a:endParaRPr/>
          </a:p>
          <a:p>
            <a:pPr marL="274320" lvl="0" indent="-274320" algn="l" rtl="0">
              <a:lnSpc>
                <a:spcPct val="130000"/>
              </a:lnSpc>
              <a:spcBef>
                <a:spcPts val="1000"/>
              </a:spcBef>
              <a:spcAft>
                <a:spcPts val="0"/>
              </a:spcAft>
              <a:buClr>
                <a:schemeClr val="lt1"/>
              </a:buClr>
              <a:buSzPts val="2400"/>
              <a:buChar char="•"/>
            </a:pPr>
            <a:r>
              <a:rPr lang="en-US"/>
              <a:t>Tendency to occur in upper eyelid and in medial canthal region</a:t>
            </a:r>
            <a:endParaRPr/>
          </a:p>
          <a:p>
            <a:pPr marL="274320" lvl="0" indent="-177165" algn="l" rtl="0">
              <a:lnSpc>
                <a:spcPct val="130000"/>
              </a:lnSpc>
              <a:spcBef>
                <a:spcPts val="1000"/>
              </a:spcBef>
              <a:spcAft>
                <a:spcPts val="0"/>
              </a:spcAft>
              <a:buClr>
                <a:schemeClr val="lt1"/>
              </a:buClr>
              <a:buSzPts val="1530"/>
              <a:buNone/>
            </a:pPr>
            <a:endParaRPr/>
          </a:p>
          <a:p>
            <a:pPr marL="274320" lvl="0" indent="-177165" algn="l" rtl="0">
              <a:lnSpc>
                <a:spcPct val="130000"/>
              </a:lnSpc>
              <a:spcBef>
                <a:spcPts val="1000"/>
              </a:spcBef>
              <a:spcAft>
                <a:spcPts val="1500"/>
              </a:spcAft>
              <a:buClr>
                <a:schemeClr val="lt1"/>
              </a:buClr>
              <a:buSzPts val="1530"/>
              <a:buNone/>
            </a:pPr>
            <a:endParaRPr/>
          </a:p>
        </p:txBody>
      </p:sp>
      <p:pic>
        <p:nvPicPr>
          <p:cNvPr id="319" name="Google Shape;319;p28"/>
          <p:cNvPicPr preferRelativeResize="0"/>
          <p:nvPr/>
        </p:nvPicPr>
        <p:blipFill rotWithShape="1">
          <a:blip r:embed="rId3">
            <a:alphaModFix/>
          </a:blip>
          <a:srcRect t="15176" b="8598"/>
          <a:stretch/>
        </p:blipFill>
        <p:spPr>
          <a:xfrm>
            <a:off x="7907450" y="0"/>
            <a:ext cx="3522550" cy="1808250"/>
          </a:xfrm>
          <a:prstGeom prst="rect">
            <a:avLst/>
          </a:prstGeom>
          <a:noFill/>
          <a:ln>
            <a:noFill/>
          </a:ln>
        </p:spPr>
      </p:pic>
      <p:pic>
        <p:nvPicPr>
          <p:cNvPr id="320" name="Google Shape;320;p28"/>
          <p:cNvPicPr preferRelativeResize="0"/>
          <p:nvPr/>
        </p:nvPicPr>
        <p:blipFill rotWithShape="1">
          <a:blip r:embed="rId4">
            <a:alphaModFix/>
          </a:blip>
          <a:srcRect/>
          <a:stretch/>
        </p:blipFill>
        <p:spPr>
          <a:xfrm>
            <a:off x="7907451" y="4475109"/>
            <a:ext cx="3522550" cy="2382890"/>
          </a:xfrm>
          <a:prstGeom prst="rect">
            <a:avLst/>
          </a:prstGeom>
          <a:noFill/>
          <a:ln>
            <a:noFill/>
          </a:ln>
        </p:spPr>
      </p:pic>
      <p:pic>
        <p:nvPicPr>
          <p:cNvPr id="321" name="Google Shape;321;p28"/>
          <p:cNvPicPr preferRelativeResize="0"/>
          <p:nvPr/>
        </p:nvPicPr>
        <p:blipFill rotWithShape="1">
          <a:blip r:embed="rId5">
            <a:alphaModFix/>
          </a:blip>
          <a:srcRect/>
          <a:stretch/>
        </p:blipFill>
        <p:spPr>
          <a:xfrm>
            <a:off x="7907448" y="1808249"/>
            <a:ext cx="3522550" cy="286385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29"/>
          <p:cNvPicPr preferRelativeResize="0"/>
          <p:nvPr/>
        </p:nvPicPr>
        <p:blipFill rotWithShape="1">
          <a:blip r:embed="rId3">
            <a:alphaModFix/>
          </a:blip>
          <a:srcRect/>
          <a:stretch/>
        </p:blipFill>
        <p:spPr>
          <a:xfrm>
            <a:off x="2706776" y="3246626"/>
            <a:ext cx="3019215" cy="3019215"/>
          </a:xfrm>
          <a:prstGeom prst="rect">
            <a:avLst/>
          </a:prstGeom>
          <a:noFill/>
          <a:ln>
            <a:noFill/>
          </a:ln>
        </p:spPr>
      </p:pic>
      <p:pic>
        <p:nvPicPr>
          <p:cNvPr id="328" name="Google Shape;328;p29"/>
          <p:cNvPicPr preferRelativeResize="0"/>
          <p:nvPr/>
        </p:nvPicPr>
        <p:blipFill rotWithShape="1">
          <a:blip r:embed="rId4">
            <a:alphaModFix/>
          </a:blip>
          <a:srcRect/>
          <a:stretch/>
        </p:blipFill>
        <p:spPr>
          <a:xfrm>
            <a:off x="6061153" y="3246626"/>
            <a:ext cx="4412698" cy="3019214"/>
          </a:xfrm>
          <a:prstGeom prst="rect">
            <a:avLst/>
          </a:prstGeom>
          <a:noFill/>
          <a:ln>
            <a:noFill/>
          </a:ln>
        </p:spPr>
      </p:pic>
      <p:sp>
        <p:nvSpPr>
          <p:cNvPr id="329" name="Google Shape;329;p29"/>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CAPILLARY HEMANGIOMA</a:t>
            </a:r>
            <a:endParaRPr/>
          </a:p>
        </p:txBody>
      </p:sp>
      <p:sp>
        <p:nvSpPr>
          <p:cNvPr id="330" name="Google Shape;330;p29"/>
          <p:cNvSpPr txBox="1">
            <a:spLocks noGrp="1"/>
          </p:cNvSpPr>
          <p:nvPr>
            <p:ph type="body" idx="1"/>
          </p:nvPr>
        </p:nvSpPr>
        <p:spPr>
          <a:xfrm>
            <a:off x="812800" y="1600200"/>
            <a:ext cx="10566400" cy="4114800"/>
          </a:xfrm>
          <a:prstGeom prst="rect">
            <a:avLst/>
          </a:prstGeom>
          <a:noFill/>
          <a:ln>
            <a:noFill/>
          </a:ln>
        </p:spPr>
        <p:txBody>
          <a:bodyPr spcFirstLastPara="1" wrap="square" lIns="91425" tIns="45700" rIns="91425" bIns="45700" anchor="t" anchorCtr="0">
            <a:normAutofit/>
          </a:bodyPr>
          <a:lstStyle/>
          <a:p>
            <a:pPr marL="274320" lvl="0" indent="-274320" algn="l" rtl="0">
              <a:lnSpc>
                <a:spcPct val="130000"/>
              </a:lnSpc>
              <a:spcBef>
                <a:spcPts val="0"/>
              </a:spcBef>
              <a:spcAft>
                <a:spcPts val="0"/>
              </a:spcAft>
              <a:buClr>
                <a:schemeClr val="lt1"/>
              </a:buClr>
              <a:buSzPts val="2400"/>
              <a:buChar char="•"/>
            </a:pPr>
            <a:r>
              <a:rPr lang="en-US"/>
              <a:t>Imaging can help determine extent of orbital involvement </a:t>
            </a:r>
            <a:endParaRPr/>
          </a:p>
          <a:p>
            <a:pPr marL="640080" lvl="4" indent="-238125" algn="l" rtl="0">
              <a:lnSpc>
                <a:spcPct val="130000"/>
              </a:lnSpc>
              <a:spcBef>
                <a:spcPts val="0"/>
              </a:spcBef>
              <a:spcAft>
                <a:spcPts val="0"/>
              </a:spcAft>
              <a:buSzPts val="2400"/>
              <a:buChar char="•"/>
            </a:pPr>
            <a:r>
              <a:rPr lang="en-US"/>
              <a:t>CT with contrast</a:t>
            </a:r>
            <a:endParaRPr/>
          </a:p>
          <a:p>
            <a:pPr marL="640080" lvl="4" indent="-238125" algn="l" rtl="0">
              <a:lnSpc>
                <a:spcPct val="130000"/>
              </a:lnSpc>
              <a:spcBef>
                <a:spcPts val="0"/>
              </a:spcBef>
              <a:spcAft>
                <a:spcPts val="0"/>
              </a:spcAft>
              <a:buSzPts val="2400"/>
              <a:buChar char="•"/>
            </a:pPr>
            <a:r>
              <a:rPr lang="en-US"/>
              <a:t>MRI with gadolinium</a:t>
            </a:r>
            <a:endParaRPr/>
          </a:p>
          <a:p>
            <a:pPr marL="640080" lvl="4" indent="-238125" algn="l" rtl="0">
              <a:lnSpc>
                <a:spcPct val="130000"/>
              </a:lnSpc>
              <a:spcBef>
                <a:spcPts val="0"/>
              </a:spcBef>
              <a:spcAft>
                <a:spcPts val="0"/>
              </a:spcAft>
              <a:buSzPts val="2400"/>
              <a:buChar char="•"/>
            </a:pPr>
            <a:r>
              <a:rPr lang="en-US"/>
              <a:t>Ultrasound</a:t>
            </a:r>
            <a:endParaRPr/>
          </a:p>
          <a:p>
            <a:pPr marL="274320" lvl="0" indent="-177165" algn="l" rtl="0">
              <a:lnSpc>
                <a:spcPct val="130000"/>
              </a:lnSpc>
              <a:spcBef>
                <a:spcPts val="1000"/>
              </a:spcBef>
              <a:spcAft>
                <a:spcPts val="1500"/>
              </a:spcAft>
              <a:buClr>
                <a:schemeClr val="lt1"/>
              </a:buClr>
              <a:buSzPts val="1530"/>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3"/>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sz="3600"/>
              <a:t>GOALS</a:t>
            </a:r>
            <a:endParaRPr sz="3600"/>
          </a:p>
        </p:txBody>
      </p:sp>
      <p:sp>
        <p:nvSpPr>
          <p:cNvPr id="112" name="Google Shape;112;p3"/>
          <p:cNvSpPr txBox="1">
            <a:spLocks noGrp="1"/>
          </p:cNvSpPr>
          <p:nvPr>
            <p:ph type="body" idx="1"/>
          </p:nvPr>
        </p:nvSpPr>
        <p:spPr>
          <a:xfrm>
            <a:off x="812800" y="1600200"/>
            <a:ext cx="10566400" cy="4114800"/>
          </a:xfrm>
          <a:prstGeom prst="rect">
            <a:avLst/>
          </a:prstGeom>
          <a:noFill/>
          <a:ln>
            <a:noFill/>
          </a:ln>
        </p:spPr>
        <p:txBody>
          <a:bodyPr spcFirstLastPara="1" wrap="square" lIns="91425" tIns="45700" rIns="91425" bIns="45700" anchor="t" anchorCtr="0">
            <a:normAutofit/>
          </a:bodyPr>
          <a:lstStyle/>
          <a:p>
            <a:pPr marL="274320" lvl="0" indent="-274320" algn="l" rtl="0">
              <a:lnSpc>
                <a:spcPct val="130000"/>
              </a:lnSpc>
              <a:spcBef>
                <a:spcPts val="0"/>
              </a:spcBef>
              <a:spcAft>
                <a:spcPts val="0"/>
              </a:spcAft>
              <a:buClr>
                <a:schemeClr val="lt1"/>
              </a:buClr>
              <a:buSzPts val="2400"/>
              <a:buChar char="•"/>
            </a:pPr>
            <a:r>
              <a:rPr lang="en-US" sz="2400"/>
              <a:t>Review common and some potentially dangerous eyelid lesions</a:t>
            </a:r>
            <a:endParaRPr sz="2400"/>
          </a:p>
          <a:p>
            <a:pPr marL="274320" lvl="0" indent="-274320" algn="l" rtl="0">
              <a:lnSpc>
                <a:spcPct val="130000"/>
              </a:lnSpc>
              <a:spcBef>
                <a:spcPts val="1000"/>
              </a:spcBef>
              <a:spcAft>
                <a:spcPts val="0"/>
              </a:spcAft>
              <a:buClr>
                <a:schemeClr val="lt1"/>
              </a:buClr>
              <a:buSzPts val="2400"/>
              <a:buChar char="•"/>
            </a:pPr>
            <a:r>
              <a:rPr lang="en-US" sz="2400"/>
              <a:t>Discuss diagnostic and treatment options for these lesions</a:t>
            </a:r>
            <a:endParaRPr sz="2400"/>
          </a:p>
          <a:p>
            <a:pPr marL="274320" lvl="0" indent="-177165" algn="l" rtl="0">
              <a:lnSpc>
                <a:spcPct val="130000"/>
              </a:lnSpc>
              <a:spcBef>
                <a:spcPts val="1000"/>
              </a:spcBef>
              <a:spcAft>
                <a:spcPts val="1500"/>
              </a:spcAft>
              <a:buClr>
                <a:schemeClr val="lt1"/>
              </a:buClr>
              <a:buSzPts val="1530"/>
              <a:buNone/>
            </a:pPr>
            <a:endParaRPr sz="2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0"/>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CAPILLARY HEMANGIOMA</a:t>
            </a:r>
            <a:endParaRPr/>
          </a:p>
        </p:txBody>
      </p:sp>
      <p:sp>
        <p:nvSpPr>
          <p:cNvPr id="337" name="Google Shape;337;p30"/>
          <p:cNvSpPr txBox="1">
            <a:spLocks noGrp="1"/>
          </p:cNvSpPr>
          <p:nvPr>
            <p:ph type="body" idx="1"/>
          </p:nvPr>
        </p:nvSpPr>
        <p:spPr>
          <a:xfrm>
            <a:off x="812800" y="1600200"/>
            <a:ext cx="10566400" cy="4114800"/>
          </a:xfrm>
          <a:prstGeom prst="rect">
            <a:avLst/>
          </a:prstGeom>
          <a:noFill/>
          <a:ln>
            <a:noFill/>
          </a:ln>
        </p:spPr>
        <p:txBody>
          <a:bodyPr spcFirstLastPara="1" wrap="square" lIns="91425" tIns="45700" rIns="91425" bIns="45700" anchor="t" anchorCtr="0">
            <a:normAutofit/>
          </a:bodyPr>
          <a:lstStyle/>
          <a:p>
            <a:pPr marL="274320" lvl="0" indent="-274320" algn="l" rtl="0">
              <a:lnSpc>
                <a:spcPct val="130000"/>
              </a:lnSpc>
              <a:spcBef>
                <a:spcPts val="0"/>
              </a:spcBef>
              <a:spcAft>
                <a:spcPts val="0"/>
              </a:spcAft>
              <a:buClr>
                <a:schemeClr val="lt1"/>
              </a:buClr>
              <a:buSzPts val="2400"/>
              <a:buChar char="•"/>
            </a:pPr>
            <a:r>
              <a:rPr lang="en-US"/>
              <a:t>Often not apparent at birth, but appear over first weeks or months of life</a:t>
            </a:r>
            <a:endParaRPr/>
          </a:p>
          <a:p>
            <a:pPr marL="274320" lvl="0" indent="-274320" algn="l" rtl="0">
              <a:lnSpc>
                <a:spcPct val="130000"/>
              </a:lnSpc>
              <a:spcBef>
                <a:spcPts val="1000"/>
              </a:spcBef>
              <a:spcAft>
                <a:spcPts val="0"/>
              </a:spcAft>
              <a:buClr>
                <a:schemeClr val="lt1"/>
              </a:buClr>
              <a:buSzPts val="2400"/>
              <a:buChar char="•"/>
            </a:pPr>
            <a:r>
              <a:rPr lang="en-US"/>
              <a:t>Increase in size until about 12 months of age after which it begins to involute</a:t>
            </a:r>
            <a:endParaRPr/>
          </a:p>
          <a:p>
            <a:pPr marL="274320" lvl="0" indent="-274320" algn="l" rtl="0">
              <a:lnSpc>
                <a:spcPct val="130000"/>
              </a:lnSpc>
              <a:spcBef>
                <a:spcPts val="1000"/>
              </a:spcBef>
              <a:spcAft>
                <a:spcPts val="0"/>
              </a:spcAft>
              <a:buClr>
                <a:schemeClr val="lt1"/>
              </a:buClr>
              <a:buSzPts val="2400"/>
              <a:buChar char="•"/>
            </a:pPr>
            <a:r>
              <a:rPr lang="en-US"/>
              <a:t>Decrease in size over next 4-5 years</a:t>
            </a:r>
            <a:endParaRPr/>
          </a:p>
          <a:p>
            <a:pPr marL="274320" lvl="0" indent="-274320" algn="l" rtl="0">
              <a:lnSpc>
                <a:spcPct val="130000"/>
              </a:lnSpc>
              <a:spcBef>
                <a:spcPts val="1000"/>
              </a:spcBef>
              <a:spcAft>
                <a:spcPts val="0"/>
              </a:spcAft>
              <a:buClr>
                <a:schemeClr val="lt1"/>
              </a:buClr>
              <a:buSzPts val="2400"/>
              <a:buChar char="•"/>
            </a:pPr>
            <a:r>
              <a:rPr lang="en-US"/>
              <a:t>40% completely involute by age 4; 80% by age 8</a:t>
            </a:r>
            <a:endParaRPr/>
          </a:p>
          <a:p>
            <a:pPr marL="274320" lvl="0" indent="-177165" algn="l" rtl="0">
              <a:lnSpc>
                <a:spcPct val="130000"/>
              </a:lnSpc>
              <a:spcBef>
                <a:spcPts val="1000"/>
              </a:spcBef>
              <a:spcAft>
                <a:spcPts val="1500"/>
              </a:spcAft>
              <a:buClr>
                <a:schemeClr val="lt1"/>
              </a:buClr>
              <a:buSzPts val="1530"/>
              <a:buNone/>
            </a:pPr>
            <a:endParaRPr/>
          </a:p>
        </p:txBody>
      </p:sp>
      <p:pic>
        <p:nvPicPr>
          <p:cNvPr id="338" name="Google Shape;338;p30"/>
          <p:cNvPicPr preferRelativeResize="0"/>
          <p:nvPr/>
        </p:nvPicPr>
        <p:blipFill rotWithShape="1">
          <a:blip r:embed="rId3">
            <a:alphaModFix/>
          </a:blip>
          <a:srcRect/>
          <a:stretch/>
        </p:blipFill>
        <p:spPr>
          <a:xfrm>
            <a:off x="1582125" y="4212646"/>
            <a:ext cx="2954311" cy="1998505"/>
          </a:xfrm>
          <a:prstGeom prst="rect">
            <a:avLst/>
          </a:prstGeom>
          <a:noFill/>
          <a:ln>
            <a:noFill/>
          </a:ln>
        </p:spPr>
      </p:pic>
      <p:pic>
        <p:nvPicPr>
          <p:cNvPr id="339" name="Google Shape;339;p30"/>
          <p:cNvPicPr preferRelativeResize="0"/>
          <p:nvPr/>
        </p:nvPicPr>
        <p:blipFill rotWithShape="1">
          <a:blip r:embed="rId4">
            <a:alphaModFix/>
          </a:blip>
          <a:srcRect b="-114"/>
          <a:stretch/>
        </p:blipFill>
        <p:spPr>
          <a:xfrm>
            <a:off x="4796646" y="4212649"/>
            <a:ext cx="6055819" cy="1998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1"/>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CAPILLARY HEMANGIOMA</a:t>
            </a:r>
            <a:endParaRPr/>
          </a:p>
        </p:txBody>
      </p:sp>
      <p:sp>
        <p:nvSpPr>
          <p:cNvPr id="346" name="Google Shape;346;p31"/>
          <p:cNvSpPr txBox="1">
            <a:spLocks noGrp="1"/>
          </p:cNvSpPr>
          <p:nvPr>
            <p:ph type="body" idx="1"/>
          </p:nvPr>
        </p:nvSpPr>
        <p:spPr>
          <a:xfrm>
            <a:off x="812800" y="1600200"/>
            <a:ext cx="103011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en-US" sz="2200" b="1"/>
              <a:t>Indications for treatment</a:t>
            </a:r>
            <a:endParaRPr sz="2200" b="1"/>
          </a:p>
          <a:p>
            <a:pPr marL="457200" lvl="0" indent="-368300" algn="l" rtl="0">
              <a:lnSpc>
                <a:spcPct val="115000"/>
              </a:lnSpc>
              <a:spcBef>
                <a:spcPts val="500"/>
              </a:spcBef>
              <a:spcAft>
                <a:spcPts val="0"/>
              </a:spcAft>
              <a:buSzPts val="2200"/>
              <a:buChar char="•"/>
            </a:pPr>
            <a:r>
              <a:rPr lang="en-US" sz="2200"/>
              <a:t>Amblyopia (astigmatic anisometropia or occlusion of visual axis)</a:t>
            </a:r>
            <a:endParaRPr sz="2200"/>
          </a:p>
          <a:p>
            <a:pPr marL="457200" lvl="0" indent="-368300" algn="l" rtl="0">
              <a:lnSpc>
                <a:spcPct val="115000"/>
              </a:lnSpc>
              <a:spcBef>
                <a:spcPts val="0"/>
              </a:spcBef>
              <a:spcAft>
                <a:spcPts val="0"/>
              </a:spcAft>
              <a:buSzPts val="2200"/>
              <a:buChar char="•"/>
            </a:pPr>
            <a:r>
              <a:rPr lang="en-US" sz="2200"/>
              <a:t>Optic nerve compression</a:t>
            </a:r>
            <a:endParaRPr sz="2200"/>
          </a:p>
          <a:p>
            <a:pPr marL="457200" lvl="0" indent="-368300" algn="l" rtl="0">
              <a:lnSpc>
                <a:spcPct val="115000"/>
              </a:lnSpc>
              <a:spcBef>
                <a:spcPts val="0"/>
              </a:spcBef>
              <a:spcAft>
                <a:spcPts val="0"/>
              </a:spcAft>
              <a:buSzPts val="2200"/>
              <a:buChar char="•"/>
            </a:pPr>
            <a:r>
              <a:rPr lang="en-US" sz="2200"/>
              <a:t>Exposure keratopathy</a:t>
            </a:r>
            <a:endParaRPr sz="2200"/>
          </a:p>
          <a:p>
            <a:pPr marL="457200" lvl="0" indent="-368300" algn="l" rtl="0">
              <a:lnSpc>
                <a:spcPct val="115000"/>
              </a:lnSpc>
              <a:spcBef>
                <a:spcPts val="0"/>
              </a:spcBef>
              <a:spcAft>
                <a:spcPts val="0"/>
              </a:spcAft>
              <a:buSzPts val="2200"/>
              <a:buChar char="•"/>
            </a:pPr>
            <a:r>
              <a:rPr lang="en-US" sz="2200"/>
              <a:t>Severe cosmetic defect</a:t>
            </a:r>
            <a:endParaRPr sz="2200"/>
          </a:p>
          <a:p>
            <a:pPr marL="274320" lvl="0" indent="-177165" algn="l" rtl="0">
              <a:lnSpc>
                <a:spcPct val="115000"/>
              </a:lnSpc>
              <a:spcBef>
                <a:spcPts val="1000"/>
              </a:spcBef>
              <a:spcAft>
                <a:spcPts val="0"/>
              </a:spcAft>
              <a:buClr>
                <a:schemeClr val="lt1"/>
              </a:buClr>
              <a:buSzPts val="1530"/>
              <a:buNone/>
            </a:pPr>
            <a:endParaRPr sz="2200"/>
          </a:p>
          <a:p>
            <a:pPr marL="0" lvl="0" indent="0" algn="l" rtl="0">
              <a:lnSpc>
                <a:spcPct val="115000"/>
              </a:lnSpc>
              <a:spcBef>
                <a:spcPts val="1000"/>
              </a:spcBef>
              <a:spcAft>
                <a:spcPts val="0"/>
              </a:spcAft>
              <a:buSzPts val="2400"/>
              <a:buNone/>
            </a:pPr>
            <a:r>
              <a:rPr lang="en-US" sz="2200" b="1"/>
              <a:t>Beta-blocker – 1</a:t>
            </a:r>
            <a:r>
              <a:rPr lang="en-US" sz="2200" b="1" baseline="30000"/>
              <a:t>st</a:t>
            </a:r>
            <a:r>
              <a:rPr lang="en-US" sz="2200" b="1"/>
              <a:t> line</a:t>
            </a:r>
            <a:endParaRPr sz="2200" b="1"/>
          </a:p>
          <a:p>
            <a:pPr marL="457200" lvl="0" indent="-368300" algn="l" rtl="0">
              <a:lnSpc>
                <a:spcPct val="115000"/>
              </a:lnSpc>
              <a:spcBef>
                <a:spcPts val="500"/>
              </a:spcBef>
              <a:spcAft>
                <a:spcPts val="0"/>
              </a:spcAft>
              <a:buSzPts val="2200"/>
              <a:buChar char="•"/>
            </a:pPr>
            <a:r>
              <a:rPr lang="en-US" sz="2200"/>
              <a:t>Propranolol (systemic, for deeper lesions) or Timolol (topical, for smaller, superficial lesions)</a:t>
            </a:r>
            <a:endParaRPr sz="2200"/>
          </a:p>
          <a:p>
            <a:pPr marL="457200" lvl="0" indent="-368300" algn="l" rtl="0">
              <a:lnSpc>
                <a:spcPct val="115000"/>
              </a:lnSpc>
              <a:spcBef>
                <a:spcPts val="0"/>
              </a:spcBef>
              <a:spcAft>
                <a:spcPts val="0"/>
              </a:spcAft>
              <a:buSzPts val="2200"/>
              <a:buChar char="•"/>
            </a:pPr>
            <a:r>
              <a:rPr lang="en-US" sz="2200"/>
              <a:t>May work by vasoconstriction, inducing apoptosis, and reducing angiogenesis</a:t>
            </a:r>
            <a:endParaRPr sz="2200"/>
          </a:p>
          <a:p>
            <a:pPr marL="457200" lvl="0" indent="-368300" algn="l" rtl="0">
              <a:lnSpc>
                <a:spcPct val="115000"/>
              </a:lnSpc>
              <a:spcBef>
                <a:spcPts val="0"/>
              </a:spcBef>
              <a:spcAft>
                <a:spcPts val="0"/>
              </a:spcAft>
              <a:buSzPts val="2200"/>
              <a:buChar char="•"/>
            </a:pPr>
            <a:r>
              <a:rPr lang="en-US" sz="2200"/>
              <a:t>Contraindicated in patients with asthma</a:t>
            </a:r>
            <a:endParaRPr sz="2200"/>
          </a:p>
          <a:p>
            <a:pPr marL="274320" lvl="0" indent="-177165" algn="l" rtl="0">
              <a:lnSpc>
                <a:spcPct val="115000"/>
              </a:lnSpc>
              <a:spcBef>
                <a:spcPts val="1000"/>
              </a:spcBef>
              <a:spcAft>
                <a:spcPts val="0"/>
              </a:spcAft>
              <a:buClr>
                <a:schemeClr val="lt1"/>
              </a:buClr>
              <a:buSzPts val="1530"/>
              <a:buNone/>
            </a:pPr>
            <a:endParaRPr sz="2200"/>
          </a:p>
          <a:p>
            <a:pPr marL="274320" lvl="1" indent="0" algn="l" rtl="0">
              <a:lnSpc>
                <a:spcPct val="115000"/>
              </a:lnSpc>
              <a:spcBef>
                <a:spcPts val="500"/>
              </a:spcBef>
              <a:spcAft>
                <a:spcPts val="0"/>
              </a:spcAft>
              <a:buClr>
                <a:schemeClr val="lt1"/>
              </a:buClr>
              <a:buSzPts val="1530"/>
              <a:buFont typeface="Oswald Light"/>
              <a:buNone/>
            </a:pPr>
            <a:endParaRPr sz="2200"/>
          </a:p>
          <a:p>
            <a:pPr marL="457200" lvl="2" indent="-85725" algn="l" rtl="0">
              <a:lnSpc>
                <a:spcPct val="115000"/>
              </a:lnSpc>
              <a:spcBef>
                <a:spcPts val="500"/>
              </a:spcBef>
              <a:spcAft>
                <a:spcPts val="1500"/>
              </a:spcAft>
              <a:buClr>
                <a:schemeClr val="lt1"/>
              </a:buClr>
              <a:buSzPts val="1530"/>
              <a:buNone/>
            </a:pPr>
            <a:endParaRPr sz="2200"/>
          </a:p>
        </p:txBody>
      </p:sp>
      <p:pic>
        <p:nvPicPr>
          <p:cNvPr id="347" name="Google Shape;347;p31"/>
          <p:cNvPicPr preferRelativeResize="0"/>
          <p:nvPr/>
        </p:nvPicPr>
        <p:blipFill rotWithShape="1">
          <a:blip r:embed="rId3">
            <a:alphaModFix/>
          </a:blip>
          <a:srcRect/>
          <a:stretch/>
        </p:blipFill>
        <p:spPr>
          <a:xfrm>
            <a:off x="8875889" y="1"/>
            <a:ext cx="1792110" cy="14569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32"/>
          <p:cNvPicPr preferRelativeResize="0"/>
          <p:nvPr/>
        </p:nvPicPr>
        <p:blipFill rotWithShape="1">
          <a:blip r:embed="rId3">
            <a:alphaModFix/>
          </a:blip>
          <a:srcRect b="-114"/>
          <a:stretch/>
        </p:blipFill>
        <p:spPr>
          <a:xfrm>
            <a:off x="2963335" y="315841"/>
            <a:ext cx="4331547" cy="1429466"/>
          </a:xfrm>
          <a:prstGeom prst="rect">
            <a:avLst/>
          </a:prstGeom>
          <a:noFill/>
          <a:ln>
            <a:noFill/>
          </a:ln>
        </p:spPr>
      </p:pic>
      <p:pic>
        <p:nvPicPr>
          <p:cNvPr id="353" name="Google Shape;353;p32"/>
          <p:cNvPicPr preferRelativeResize="0"/>
          <p:nvPr/>
        </p:nvPicPr>
        <p:blipFill rotWithShape="1">
          <a:blip r:embed="rId4">
            <a:alphaModFix/>
          </a:blip>
          <a:srcRect b="-8"/>
          <a:stretch/>
        </p:blipFill>
        <p:spPr>
          <a:xfrm>
            <a:off x="2963334" y="2909203"/>
            <a:ext cx="4331547" cy="1392781"/>
          </a:xfrm>
          <a:prstGeom prst="rect">
            <a:avLst/>
          </a:prstGeom>
          <a:noFill/>
          <a:ln>
            <a:noFill/>
          </a:ln>
        </p:spPr>
      </p:pic>
      <p:pic>
        <p:nvPicPr>
          <p:cNvPr id="354" name="Google Shape;354;p32"/>
          <p:cNvPicPr preferRelativeResize="0"/>
          <p:nvPr/>
        </p:nvPicPr>
        <p:blipFill rotWithShape="1">
          <a:blip r:embed="rId5">
            <a:alphaModFix/>
          </a:blip>
          <a:srcRect/>
          <a:stretch/>
        </p:blipFill>
        <p:spPr>
          <a:xfrm>
            <a:off x="2963334" y="4541984"/>
            <a:ext cx="4331548" cy="1299239"/>
          </a:xfrm>
          <a:prstGeom prst="rect">
            <a:avLst/>
          </a:prstGeom>
          <a:noFill/>
          <a:ln>
            <a:noFill/>
          </a:ln>
        </p:spPr>
      </p:pic>
      <p:sp>
        <p:nvSpPr>
          <p:cNvPr id="355" name="Google Shape;355;p32"/>
          <p:cNvSpPr txBox="1"/>
          <p:nvPr/>
        </p:nvSpPr>
        <p:spPr>
          <a:xfrm>
            <a:off x="8237082" y="762275"/>
            <a:ext cx="28770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Barlow"/>
                <a:ea typeface="Barlow"/>
                <a:cs typeface="Barlow"/>
                <a:sym typeface="Barlow"/>
              </a:rPr>
              <a:t>Presentation</a:t>
            </a:r>
            <a:endParaRPr sz="1800" b="0" i="0" u="none" strike="noStrike" cap="none">
              <a:solidFill>
                <a:srgbClr val="000000"/>
              </a:solidFill>
              <a:latin typeface="Barlow"/>
              <a:ea typeface="Barlow"/>
              <a:cs typeface="Barlow"/>
              <a:sym typeface="Barlow"/>
            </a:endParaRPr>
          </a:p>
        </p:txBody>
      </p:sp>
      <p:sp>
        <p:nvSpPr>
          <p:cNvPr id="356" name="Google Shape;356;p32"/>
          <p:cNvSpPr txBox="1"/>
          <p:nvPr/>
        </p:nvSpPr>
        <p:spPr>
          <a:xfrm>
            <a:off x="8237082" y="3374736"/>
            <a:ext cx="28770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Barlow"/>
                <a:ea typeface="Barlow"/>
                <a:cs typeface="Barlow"/>
                <a:sym typeface="Barlow"/>
              </a:rPr>
              <a:t>1 month</a:t>
            </a:r>
            <a:endParaRPr sz="1800" b="0" i="0" u="none" strike="noStrike" cap="none">
              <a:solidFill>
                <a:srgbClr val="000000"/>
              </a:solidFill>
              <a:latin typeface="Barlow"/>
              <a:ea typeface="Barlow"/>
              <a:cs typeface="Barlow"/>
              <a:sym typeface="Barlow"/>
            </a:endParaRPr>
          </a:p>
        </p:txBody>
      </p:sp>
      <p:sp>
        <p:nvSpPr>
          <p:cNvPr id="357" name="Google Shape;357;p32"/>
          <p:cNvSpPr txBox="1"/>
          <p:nvPr/>
        </p:nvSpPr>
        <p:spPr>
          <a:xfrm>
            <a:off x="8237082" y="4880488"/>
            <a:ext cx="28770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Barlow"/>
                <a:ea typeface="Barlow"/>
                <a:cs typeface="Barlow"/>
                <a:sym typeface="Barlow"/>
              </a:rPr>
              <a:t>4 months</a:t>
            </a:r>
            <a:endParaRPr sz="1800" b="0" i="0" u="none" strike="noStrike" cap="none">
              <a:solidFill>
                <a:srgbClr val="000000"/>
              </a:solidFill>
              <a:latin typeface="Barlow"/>
              <a:ea typeface="Barlow"/>
              <a:cs typeface="Barlow"/>
              <a:sym typeface="Barlow"/>
            </a:endParaRPr>
          </a:p>
        </p:txBody>
      </p:sp>
      <p:sp>
        <p:nvSpPr>
          <p:cNvPr id="358" name="Google Shape;358;p32"/>
          <p:cNvSpPr txBox="1"/>
          <p:nvPr/>
        </p:nvSpPr>
        <p:spPr>
          <a:xfrm>
            <a:off x="7294875" y="2353850"/>
            <a:ext cx="4145700" cy="38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chemeClr val="lt1"/>
                </a:solidFill>
                <a:latin typeface="Barlow"/>
                <a:ea typeface="Barlow"/>
                <a:cs typeface="Barlow"/>
                <a:sym typeface="Barlow"/>
              </a:rPr>
              <a:t>Treatment with topical timolol gel</a:t>
            </a:r>
            <a:endParaRPr sz="1500" b="1" i="0" u="none" strike="noStrike" cap="none">
              <a:solidFill>
                <a:srgbClr val="000000"/>
              </a:solidFill>
              <a:latin typeface="Barlow"/>
              <a:ea typeface="Barlow"/>
              <a:cs typeface="Barlow"/>
              <a:sym typeface="Barlow"/>
            </a:endParaRPr>
          </a:p>
        </p:txBody>
      </p:sp>
      <p:sp>
        <p:nvSpPr>
          <p:cNvPr id="359" name="Google Shape;359;p32"/>
          <p:cNvSpPr txBox="1"/>
          <p:nvPr/>
        </p:nvSpPr>
        <p:spPr>
          <a:xfrm>
            <a:off x="2133600" y="6386250"/>
            <a:ext cx="768827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Oswald Light"/>
                <a:ea typeface="Oswald Light"/>
                <a:cs typeface="Oswald Light"/>
                <a:sym typeface="Oswald Light"/>
              </a:rPr>
              <a:t>Fernández-Ballesteros et al. Infantile hemangioma of the eyelid treated with timolol gel. Actas Dermosifiliogr. 2012 Jun;103(5):444-6</a:t>
            </a:r>
            <a:endParaRPr sz="1200" b="0" i="0" u="none" strike="noStrike" cap="none">
              <a:solidFill>
                <a:schemeClr val="lt1"/>
              </a:solidFill>
              <a:latin typeface="Oswald Light"/>
              <a:ea typeface="Oswald Light"/>
              <a:cs typeface="Oswald Light"/>
              <a:sym typeface="Oswald Light"/>
            </a:endParaRPr>
          </a:p>
        </p:txBody>
      </p:sp>
      <p:cxnSp>
        <p:nvCxnSpPr>
          <p:cNvPr id="360" name="Google Shape;360;p32"/>
          <p:cNvCxnSpPr/>
          <p:nvPr/>
        </p:nvCxnSpPr>
        <p:spPr>
          <a:xfrm>
            <a:off x="2965975" y="2298400"/>
            <a:ext cx="8181000" cy="0"/>
          </a:xfrm>
          <a:prstGeom prst="straightConnector1">
            <a:avLst/>
          </a:prstGeom>
          <a:noFill/>
          <a:ln w="9525" cap="flat" cmpd="sng">
            <a:solidFill>
              <a:schemeClr val="lt1"/>
            </a:solidFill>
            <a:prstDash val="dot"/>
            <a:round/>
            <a:headEnd type="none" w="sm" len="sm"/>
            <a:tailEnd type="none" w="sm" len="sm"/>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33"/>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CAPILLARY HEMANGIOMA</a:t>
            </a:r>
            <a:endParaRPr/>
          </a:p>
        </p:txBody>
      </p:sp>
      <p:sp>
        <p:nvSpPr>
          <p:cNvPr id="366" name="Google Shape;366;p33"/>
          <p:cNvSpPr txBox="1">
            <a:spLocks noGrp="1"/>
          </p:cNvSpPr>
          <p:nvPr>
            <p:ph type="body" idx="1"/>
          </p:nvPr>
        </p:nvSpPr>
        <p:spPr>
          <a:xfrm>
            <a:off x="812800" y="1600200"/>
            <a:ext cx="10566400" cy="4114800"/>
          </a:xfrm>
          <a:prstGeom prst="rect">
            <a:avLst/>
          </a:prstGeom>
          <a:noFill/>
          <a:ln>
            <a:noFill/>
          </a:ln>
        </p:spPr>
        <p:txBody>
          <a:bodyPr spcFirstLastPara="1" wrap="square" lIns="91425" tIns="45700" rIns="91425" bIns="45700" anchor="t" anchorCtr="0">
            <a:noAutofit/>
          </a:bodyPr>
          <a:lstStyle/>
          <a:p>
            <a:pPr marL="274320" lvl="0" indent="-274320" algn="l" rtl="0">
              <a:lnSpc>
                <a:spcPct val="115000"/>
              </a:lnSpc>
              <a:spcBef>
                <a:spcPts val="0"/>
              </a:spcBef>
              <a:spcAft>
                <a:spcPts val="0"/>
              </a:spcAft>
              <a:buClr>
                <a:schemeClr val="lt1"/>
              </a:buClr>
              <a:buSzPts val="2400"/>
              <a:buChar char="•"/>
            </a:pPr>
            <a:r>
              <a:rPr lang="en-US"/>
              <a:t>Corticosteroids</a:t>
            </a:r>
            <a:endParaRPr/>
          </a:p>
          <a:p>
            <a:pPr marL="640080" lvl="4" indent="-238125" algn="l" rtl="0">
              <a:lnSpc>
                <a:spcPct val="115000"/>
              </a:lnSpc>
              <a:spcBef>
                <a:spcPts val="1500"/>
              </a:spcBef>
              <a:spcAft>
                <a:spcPts val="0"/>
              </a:spcAft>
              <a:buSzPts val="2400"/>
              <a:buChar char="•"/>
            </a:pPr>
            <a:r>
              <a:rPr lang="en-US"/>
              <a:t>Intralesional when limited to the eyelid, systemic when more widespread</a:t>
            </a:r>
            <a:endParaRPr/>
          </a:p>
          <a:p>
            <a:pPr marL="640080" lvl="4" indent="-238125" algn="l" rtl="0">
              <a:lnSpc>
                <a:spcPct val="115000"/>
              </a:lnSpc>
              <a:spcBef>
                <a:spcPts val="1500"/>
              </a:spcBef>
              <a:spcAft>
                <a:spcPts val="0"/>
              </a:spcAft>
              <a:buSzPts val="2400"/>
              <a:buChar char="•"/>
            </a:pPr>
            <a:r>
              <a:rPr lang="en-US"/>
              <a:t>Injection risks eyelid necrosis, embolic retinal vascular occlusion from anastomosing vascular network, adrenal suppression</a:t>
            </a:r>
            <a:endParaRPr/>
          </a:p>
          <a:p>
            <a:pPr marL="274320" lvl="0" indent="-274320" algn="l" rtl="0">
              <a:lnSpc>
                <a:spcPct val="115000"/>
              </a:lnSpc>
              <a:spcBef>
                <a:spcPts val="1500"/>
              </a:spcBef>
              <a:spcAft>
                <a:spcPts val="0"/>
              </a:spcAft>
              <a:buClr>
                <a:schemeClr val="lt1"/>
              </a:buClr>
              <a:buSzPts val="2400"/>
              <a:buChar char="•"/>
            </a:pPr>
            <a:r>
              <a:rPr lang="en-US"/>
              <a:t>Surgical excision for well-circumscribed lesions</a:t>
            </a:r>
            <a:endParaRPr/>
          </a:p>
          <a:p>
            <a:pPr marL="274320" lvl="0" indent="-274320" algn="l" rtl="0">
              <a:lnSpc>
                <a:spcPct val="115000"/>
              </a:lnSpc>
              <a:spcBef>
                <a:spcPts val="1500"/>
              </a:spcBef>
              <a:spcAft>
                <a:spcPts val="0"/>
              </a:spcAft>
              <a:buClr>
                <a:schemeClr val="lt1"/>
              </a:buClr>
              <a:buSzPts val="2400"/>
              <a:buChar char="•"/>
            </a:pPr>
            <a:r>
              <a:rPr lang="en-US"/>
              <a:t>Cutaneous laser ablation – for superficial lesions (1-2 mm depth); will not penetrate deeply enough to affect a visually disabling lesion</a:t>
            </a:r>
            <a:endParaRPr/>
          </a:p>
          <a:p>
            <a:pPr marL="274320" lvl="0" indent="-177165" algn="l" rtl="0">
              <a:lnSpc>
                <a:spcPct val="115000"/>
              </a:lnSpc>
              <a:spcBef>
                <a:spcPts val="1500"/>
              </a:spcBef>
              <a:spcAft>
                <a:spcPts val="1500"/>
              </a:spcAft>
              <a:buClr>
                <a:schemeClr val="lt1"/>
              </a:buClr>
              <a:buSzPts val="1530"/>
              <a:buNone/>
            </a:pPr>
            <a:endParaRPr/>
          </a:p>
        </p:txBody>
      </p:sp>
      <p:pic>
        <p:nvPicPr>
          <p:cNvPr id="367" name="Google Shape;367;p33"/>
          <p:cNvPicPr preferRelativeResize="0"/>
          <p:nvPr/>
        </p:nvPicPr>
        <p:blipFill rotWithShape="1">
          <a:blip r:embed="rId3">
            <a:alphaModFix/>
          </a:blip>
          <a:srcRect/>
          <a:stretch/>
        </p:blipFill>
        <p:spPr>
          <a:xfrm>
            <a:off x="8875889" y="1"/>
            <a:ext cx="1792110" cy="14569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4"/>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EYELID NEOPLASMS</a:t>
            </a:r>
            <a:endParaRPr/>
          </a:p>
        </p:txBody>
      </p:sp>
      <p:sp>
        <p:nvSpPr>
          <p:cNvPr id="373" name="Google Shape;373;p34"/>
          <p:cNvSpPr txBox="1">
            <a:spLocks noGrp="1"/>
          </p:cNvSpPr>
          <p:nvPr>
            <p:ph type="body" idx="1"/>
          </p:nvPr>
        </p:nvSpPr>
        <p:spPr>
          <a:xfrm>
            <a:off x="812800" y="1600200"/>
            <a:ext cx="10566300" cy="4114800"/>
          </a:xfrm>
          <a:prstGeom prst="rect">
            <a:avLst/>
          </a:prstGeom>
          <a:noFill/>
          <a:ln>
            <a:noFill/>
          </a:ln>
        </p:spPr>
        <p:txBody>
          <a:bodyPr spcFirstLastPara="1" wrap="square" lIns="91425" tIns="45700" rIns="91425" bIns="45700" anchor="t" anchorCtr="0">
            <a:noAutofit/>
          </a:bodyPr>
          <a:lstStyle/>
          <a:p>
            <a:pPr marL="274320" lvl="0" indent="-274320" algn="l" rtl="0">
              <a:lnSpc>
                <a:spcPct val="115000"/>
              </a:lnSpc>
              <a:spcBef>
                <a:spcPts val="0"/>
              </a:spcBef>
              <a:spcAft>
                <a:spcPts val="0"/>
              </a:spcAft>
              <a:buClr>
                <a:schemeClr val="lt1"/>
              </a:buClr>
              <a:buSzPts val="2300"/>
              <a:buChar char="•"/>
            </a:pPr>
            <a:r>
              <a:rPr lang="en-US" sz="2300"/>
              <a:t>Numerous benign or malignant neoplasms may arise in the periocular region from the epidermis, dermis, or ocular adnexal structures</a:t>
            </a:r>
            <a:endParaRPr sz="2300"/>
          </a:p>
          <a:p>
            <a:pPr marL="274320" lvl="0" indent="-274320" algn="l" rtl="0">
              <a:lnSpc>
                <a:spcPct val="115000"/>
              </a:lnSpc>
              <a:spcBef>
                <a:spcPts val="1500"/>
              </a:spcBef>
              <a:spcAft>
                <a:spcPts val="0"/>
              </a:spcAft>
              <a:buClr>
                <a:schemeClr val="lt1"/>
              </a:buClr>
              <a:buSzPts val="2300"/>
              <a:buChar char="•"/>
            </a:pPr>
            <a:r>
              <a:rPr lang="en-US" sz="2300"/>
              <a:t>Most lesions develop from the epidermis which is the most superficial layer of the skin and the site of the highest cellular turnover</a:t>
            </a:r>
            <a:endParaRPr sz="2300"/>
          </a:p>
          <a:p>
            <a:pPr marL="274320" lvl="0" indent="-274320" algn="l" rtl="0">
              <a:lnSpc>
                <a:spcPct val="115000"/>
              </a:lnSpc>
              <a:spcBef>
                <a:spcPts val="1500"/>
              </a:spcBef>
              <a:spcAft>
                <a:spcPts val="0"/>
              </a:spcAft>
              <a:buClr>
                <a:schemeClr val="lt1"/>
              </a:buClr>
              <a:buSzPts val="2300"/>
              <a:buChar char="•"/>
            </a:pPr>
            <a:r>
              <a:rPr lang="en-US" sz="2300"/>
              <a:t>The most critical distinction we are trying to make in cases of eyelid lesions is to determine the likelihood of malignancy</a:t>
            </a:r>
            <a:endParaRPr sz="2300"/>
          </a:p>
          <a:p>
            <a:pPr marL="274320" lvl="0" indent="-274320" algn="l" rtl="0">
              <a:lnSpc>
                <a:spcPct val="115000"/>
              </a:lnSpc>
              <a:spcBef>
                <a:spcPts val="1500"/>
              </a:spcBef>
              <a:spcAft>
                <a:spcPts val="0"/>
              </a:spcAft>
              <a:buClr>
                <a:schemeClr val="lt1"/>
              </a:buClr>
              <a:buSzPts val="2300"/>
              <a:buChar char="•"/>
            </a:pPr>
            <a:r>
              <a:rPr lang="en-US" sz="2300"/>
              <a:t>In general, any lesion suspicious for malignancy should be biopsied as histopathologic inspection is much more accurate than clinical diagnosis </a:t>
            </a:r>
            <a:endParaRPr sz="2300"/>
          </a:p>
          <a:p>
            <a:pPr marL="0" lvl="0" indent="0" algn="l" rtl="0">
              <a:lnSpc>
                <a:spcPct val="115000"/>
              </a:lnSpc>
              <a:spcBef>
                <a:spcPts val="1500"/>
              </a:spcBef>
              <a:spcAft>
                <a:spcPts val="1500"/>
              </a:spcAft>
              <a:buClr>
                <a:schemeClr val="lt1"/>
              </a:buClr>
              <a:buSzPts val="1530"/>
              <a:buNone/>
            </a:pPr>
            <a:endParaRPr sz="23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35"/>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EYELID NEOPLASMS</a:t>
            </a:r>
            <a:endParaRPr/>
          </a:p>
        </p:txBody>
      </p:sp>
      <p:pic>
        <p:nvPicPr>
          <p:cNvPr id="379" name="Google Shape;379;p35"/>
          <p:cNvPicPr preferRelativeResize="0">
            <a:picLocks noGrp="1"/>
          </p:cNvPicPr>
          <p:nvPr>
            <p:ph type="body" idx="1"/>
          </p:nvPr>
        </p:nvPicPr>
        <p:blipFill rotWithShape="1">
          <a:blip r:embed="rId3">
            <a:alphaModFix/>
          </a:blip>
          <a:srcRect l="-27129" r="-27129"/>
          <a:stretch/>
        </p:blipFill>
        <p:spPr>
          <a:xfrm>
            <a:off x="812800" y="1600200"/>
            <a:ext cx="10566300" cy="48879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6"/>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EYELID NEOPLASMS</a:t>
            </a:r>
            <a:endParaRPr/>
          </a:p>
        </p:txBody>
      </p:sp>
      <p:pic>
        <p:nvPicPr>
          <p:cNvPr id="386" name="Google Shape;386;p36"/>
          <p:cNvPicPr preferRelativeResize="0"/>
          <p:nvPr/>
        </p:nvPicPr>
        <p:blipFill rotWithShape="1">
          <a:blip r:embed="rId3">
            <a:alphaModFix/>
          </a:blip>
          <a:srcRect l="-18187" r="-18187"/>
          <a:stretch/>
        </p:blipFill>
        <p:spPr>
          <a:xfrm>
            <a:off x="1213214" y="1417650"/>
            <a:ext cx="9765574" cy="50705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7"/>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EYELID NEOPLASMS</a:t>
            </a:r>
            <a:endParaRPr/>
          </a:p>
        </p:txBody>
      </p:sp>
      <p:sp>
        <p:nvSpPr>
          <p:cNvPr id="393" name="Google Shape;393;p37"/>
          <p:cNvSpPr txBox="1">
            <a:spLocks noGrp="1"/>
          </p:cNvSpPr>
          <p:nvPr>
            <p:ph type="body" idx="1"/>
          </p:nvPr>
        </p:nvSpPr>
        <p:spPr>
          <a:xfrm>
            <a:off x="812800" y="1600200"/>
            <a:ext cx="1056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en-US"/>
              <a:t>Specific considerations</a:t>
            </a:r>
            <a:endParaRPr/>
          </a:p>
          <a:p>
            <a:pPr marL="457200" lvl="0" indent="-368300" algn="l" rtl="0">
              <a:lnSpc>
                <a:spcPct val="115000"/>
              </a:lnSpc>
              <a:spcBef>
                <a:spcPts val="1000"/>
              </a:spcBef>
              <a:spcAft>
                <a:spcPts val="0"/>
              </a:spcAft>
              <a:buSzPts val="2200"/>
              <a:buChar char="•"/>
            </a:pPr>
            <a:r>
              <a:rPr lang="en-US" sz="2200"/>
              <a:t>History of prior skin cancer</a:t>
            </a:r>
            <a:endParaRPr sz="2200"/>
          </a:p>
          <a:p>
            <a:pPr marL="457200" lvl="0" indent="-368300" algn="l" rtl="0">
              <a:lnSpc>
                <a:spcPct val="115000"/>
              </a:lnSpc>
              <a:spcBef>
                <a:spcPts val="1000"/>
              </a:spcBef>
              <a:spcAft>
                <a:spcPts val="0"/>
              </a:spcAft>
              <a:buSzPts val="2200"/>
              <a:buChar char="•"/>
            </a:pPr>
            <a:r>
              <a:rPr lang="en-US" sz="2200"/>
              <a:t>Previous radiation therapy, especially to the head and neck region</a:t>
            </a:r>
            <a:endParaRPr sz="2200"/>
          </a:p>
          <a:p>
            <a:pPr marL="457200" lvl="0" indent="-368300" algn="l" rtl="0">
              <a:lnSpc>
                <a:spcPct val="115000"/>
              </a:lnSpc>
              <a:spcBef>
                <a:spcPts val="1000"/>
              </a:spcBef>
              <a:spcAft>
                <a:spcPts val="0"/>
              </a:spcAft>
              <a:buSzPts val="2200"/>
              <a:buChar char="•"/>
            </a:pPr>
            <a:r>
              <a:rPr lang="en-US" sz="2200"/>
              <a:t>History of smoking</a:t>
            </a:r>
            <a:endParaRPr sz="2200"/>
          </a:p>
          <a:p>
            <a:pPr marL="457200" lvl="0" indent="-368300" algn="l" rtl="0">
              <a:lnSpc>
                <a:spcPct val="115000"/>
              </a:lnSpc>
              <a:spcBef>
                <a:spcPts val="1000"/>
              </a:spcBef>
              <a:spcAft>
                <a:spcPts val="0"/>
              </a:spcAft>
              <a:buSzPts val="2200"/>
              <a:buChar char="•"/>
            </a:pPr>
            <a:r>
              <a:rPr lang="en-US" sz="2200"/>
              <a:t>Immunosuppression</a:t>
            </a:r>
            <a:endParaRPr sz="2200"/>
          </a:p>
          <a:p>
            <a:pPr marL="457200" lvl="0" indent="-368300" algn="l" rtl="0">
              <a:lnSpc>
                <a:spcPct val="115000"/>
              </a:lnSpc>
              <a:spcBef>
                <a:spcPts val="1000"/>
              </a:spcBef>
              <a:spcAft>
                <a:spcPts val="0"/>
              </a:spcAft>
              <a:buSzPts val="2200"/>
              <a:buChar char="•"/>
            </a:pPr>
            <a:r>
              <a:rPr lang="en-US" sz="2200"/>
              <a:t>Excessive sun exposure – cumulative sun exposure over lifetime</a:t>
            </a:r>
            <a:endParaRPr sz="2200"/>
          </a:p>
          <a:p>
            <a:pPr marL="457200" lvl="0" indent="-368300" algn="l" rtl="0">
              <a:lnSpc>
                <a:spcPct val="115000"/>
              </a:lnSpc>
              <a:spcBef>
                <a:spcPts val="1000"/>
              </a:spcBef>
              <a:spcAft>
                <a:spcPts val="0"/>
              </a:spcAft>
              <a:buSzPts val="2200"/>
              <a:buChar char="•"/>
            </a:pPr>
            <a:r>
              <a:rPr lang="en-US" sz="2200"/>
              <a:t>Fair skin</a:t>
            </a:r>
            <a:endParaRPr sz="2200"/>
          </a:p>
          <a:p>
            <a:pPr marL="457200" lvl="0" indent="-368300" algn="l" rtl="0">
              <a:lnSpc>
                <a:spcPct val="115000"/>
              </a:lnSpc>
              <a:spcBef>
                <a:spcPts val="1000"/>
              </a:spcBef>
              <a:spcAft>
                <a:spcPts val="0"/>
              </a:spcAft>
              <a:buSzPts val="2200"/>
              <a:buChar char="•"/>
            </a:pPr>
            <a:r>
              <a:rPr lang="en-US" sz="2200"/>
              <a:t>Slow, painless growth</a:t>
            </a:r>
            <a:endParaRPr sz="2200"/>
          </a:p>
          <a:p>
            <a:pPr marL="457200" lvl="0" indent="-368300" algn="l" rtl="0">
              <a:lnSpc>
                <a:spcPct val="115000"/>
              </a:lnSpc>
              <a:spcBef>
                <a:spcPts val="1000"/>
              </a:spcBef>
              <a:spcAft>
                <a:spcPts val="0"/>
              </a:spcAft>
              <a:buSzPts val="2200"/>
              <a:buChar char="•"/>
            </a:pPr>
            <a:r>
              <a:rPr lang="en-US" sz="2200"/>
              <a:t>Ulceration with a history of intermittent drainage, bleeding, or crusting </a:t>
            </a:r>
            <a:endParaRPr sz="2200"/>
          </a:p>
          <a:p>
            <a:pPr marL="274320" lvl="0" indent="-177165" algn="l" rtl="0">
              <a:lnSpc>
                <a:spcPct val="115000"/>
              </a:lnSpc>
              <a:spcBef>
                <a:spcPts val="1000"/>
              </a:spcBef>
              <a:spcAft>
                <a:spcPts val="1000"/>
              </a:spcAft>
              <a:buClr>
                <a:schemeClr val="lt1"/>
              </a:buClr>
              <a:buSzPts val="1530"/>
              <a:buNone/>
            </a:pPr>
            <a:endParaRPr sz="2200"/>
          </a:p>
        </p:txBody>
      </p:sp>
      <p:pic>
        <p:nvPicPr>
          <p:cNvPr id="394" name="Google Shape;394;p37"/>
          <p:cNvPicPr preferRelativeResize="0"/>
          <p:nvPr/>
        </p:nvPicPr>
        <p:blipFill rotWithShape="1">
          <a:blip r:embed="rId3">
            <a:alphaModFix/>
          </a:blip>
          <a:srcRect/>
          <a:stretch/>
        </p:blipFill>
        <p:spPr>
          <a:xfrm>
            <a:off x="9672177" y="1600201"/>
            <a:ext cx="939547" cy="939547"/>
          </a:xfrm>
          <a:prstGeom prst="rect">
            <a:avLst/>
          </a:prstGeom>
          <a:noFill/>
          <a:ln>
            <a:noFill/>
          </a:ln>
        </p:spPr>
      </p:pic>
      <p:pic>
        <p:nvPicPr>
          <p:cNvPr id="395" name="Google Shape;395;p37"/>
          <p:cNvPicPr preferRelativeResize="0"/>
          <p:nvPr/>
        </p:nvPicPr>
        <p:blipFill rotWithShape="1">
          <a:blip r:embed="rId4">
            <a:alphaModFix/>
          </a:blip>
          <a:srcRect/>
          <a:stretch/>
        </p:blipFill>
        <p:spPr>
          <a:xfrm>
            <a:off x="9672177" y="2608020"/>
            <a:ext cx="939547" cy="118794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8"/>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EYELID NEOPLASMS</a:t>
            </a:r>
            <a:endParaRPr/>
          </a:p>
        </p:txBody>
      </p:sp>
      <p:sp>
        <p:nvSpPr>
          <p:cNvPr id="401" name="Google Shape;401;p38"/>
          <p:cNvSpPr txBox="1">
            <a:spLocks noGrp="1"/>
          </p:cNvSpPr>
          <p:nvPr>
            <p:ph type="body" idx="1"/>
          </p:nvPr>
        </p:nvSpPr>
        <p:spPr>
          <a:xfrm>
            <a:off x="812800" y="1600200"/>
            <a:ext cx="10566400" cy="4114800"/>
          </a:xfrm>
          <a:prstGeom prst="rect">
            <a:avLst/>
          </a:prstGeom>
          <a:noFill/>
          <a:ln>
            <a:noFill/>
          </a:ln>
        </p:spPr>
        <p:txBody>
          <a:bodyPr spcFirstLastPara="1" wrap="square" lIns="91425" tIns="45700" rIns="91425" bIns="45700" anchor="t" anchorCtr="0">
            <a:normAutofit/>
          </a:bodyPr>
          <a:lstStyle/>
          <a:p>
            <a:pPr marL="0" lvl="0" indent="0" algn="l" rtl="0">
              <a:lnSpc>
                <a:spcPct val="130000"/>
              </a:lnSpc>
              <a:spcBef>
                <a:spcPts val="0"/>
              </a:spcBef>
              <a:spcAft>
                <a:spcPts val="0"/>
              </a:spcAft>
              <a:buSzPts val="2400"/>
              <a:buNone/>
            </a:pPr>
            <a:r>
              <a:rPr lang="en-US"/>
              <a:t>Exam findings suggestive of malignancy</a:t>
            </a:r>
            <a:endParaRPr/>
          </a:p>
          <a:p>
            <a:pPr marL="457200" lvl="0" indent="-381000" algn="l" rtl="0">
              <a:lnSpc>
                <a:spcPct val="130000"/>
              </a:lnSpc>
              <a:spcBef>
                <a:spcPts val="500"/>
              </a:spcBef>
              <a:spcAft>
                <a:spcPts val="0"/>
              </a:spcAft>
              <a:buSzPts val="2400"/>
              <a:buChar char="•"/>
            </a:pPr>
            <a:r>
              <a:rPr lang="en-US"/>
              <a:t>Irregular pigmentary changes</a:t>
            </a:r>
            <a:endParaRPr/>
          </a:p>
          <a:p>
            <a:pPr marL="457200" lvl="0" indent="-381000" algn="l" rtl="0">
              <a:lnSpc>
                <a:spcPct val="130000"/>
              </a:lnSpc>
              <a:spcBef>
                <a:spcPts val="0"/>
              </a:spcBef>
              <a:spcAft>
                <a:spcPts val="0"/>
              </a:spcAft>
              <a:buSzPts val="2400"/>
              <a:buChar char="•"/>
            </a:pPr>
            <a:r>
              <a:rPr lang="en-US"/>
              <a:t>Destruction of normal eyelid architecture and loss of eyelashes</a:t>
            </a:r>
            <a:endParaRPr/>
          </a:p>
          <a:p>
            <a:pPr marL="457200" lvl="0" indent="-381000" algn="l" rtl="0">
              <a:lnSpc>
                <a:spcPct val="130000"/>
              </a:lnSpc>
              <a:spcBef>
                <a:spcPts val="0"/>
              </a:spcBef>
              <a:spcAft>
                <a:spcPts val="0"/>
              </a:spcAft>
              <a:buSzPts val="2400"/>
              <a:buChar char="•"/>
            </a:pPr>
            <a:r>
              <a:rPr lang="en-US"/>
              <a:t>Fine telangiectasias</a:t>
            </a:r>
            <a:endParaRPr/>
          </a:p>
          <a:p>
            <a:pPr marL="457200" lvl="0" indent="-381000" algn="l" rtl="0">
              <a:lnSpc>
                <a:spcPct val="130000"/>
              </a:lnSpc>
              <a:spcBef>
                <a:spcPts val="0"/>
              </a:spcBef>
              <a:spcAft>
                <a:spcPts val="0"/>
              </a:spcAft>
              <a:buSzPts val="2400"/>
              <a:buChar char="•"/>
            </a:pPr>
            <a:r>
              <a:rPr lang="en-US"/>
              <a:t>Loss of fine, cutaneous wrinkles</a:t>
            </a:r>
            <a:endParaRPr/>
          </a:p>
          <a:p>
            <a:pPr marL="274320" lvl="0" indent="-177165" algn="l" rtl="0">
              <a:lnSpc>
                <a:spcPct val="130000"/>
              </a:lnSpc>
              <a:spcBef>
                <a:spcPts val="1000"/>
              </a:spcBef>
              <a:spcAft>
                <a:spcPts val="1500"/>
              </a:spcAft>
              <a:buClr>
                <a:schemeClr val="lt1"/>
              </a:buClr>
              <a:buSzPts val="1530"/>
              <a:buNone/>
            </a:pPr>
            <a:endParaRPr sz="2600"/>
          </a:p>
        </p:txBody>
      </p:sp>
      <p:pic>
        <p:nvPicPr>
          <p:cNvPr id="402" name="Google Shape;402;p38"/>
          <p:cNvPicPr preferRelativeResize="0"/>
          <p:nvPr/>
        </p:nvPicPr>
        <p:blipFill rotWithShape="1">
          <a:blip r:embed="rId3">
            <a:alphaModFix/>
          </a:blip>
          <a:srcRect/>
          <a:stretch/>
        </p:blipFill>
        <p:spPr>
          <a:xfrm>
            <a:off x="6322397" y="4350436"/>
            <a:ext cx="2613715" cy="1901735"/>
          </a:xfrm>
          <a:prstGeom prst="rect">
            <a:avLst/>
          </a:prstGeom>
          <a:noFill/>
          <a:ln>
            <a:noFill/>
          </a:ln>
        </p:spPr>
      </p:pic>
      <p:pic>
        <p:nvPicPr>
          <p:cNvPr id="403" name="Google Shape;403;p38"/>
          <p:cNvPicPr preferRelativeResize="0"/>
          <p:nvPr/>
        </p:nvPicPr>
        <p:blipFill rotWithShape="1">
          <a:blip r:embed="rId4">
            <a:alphaModFix/>
          </a:blip>
          <a:srcRect/>
          <a:stretch/>
        </p:blipFill>
        <p:spPr>
          <a:xfrm>
            <a:off x="2736825" y="4350425"/>
            <a:ext cx="2852625" cy="19017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39"/>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EYELID NEOPLASMS</a:t>
            </a:r>
            <a:endParaRPr/>
          </a:p>
        </p:txBody>
      </p:sp>
      <p:sp>
        <p:nvSpPr>
          <p:cNvPr id="410" name="Google Shape;410;p39"/>
          <p:cNvSpPr txBox="1">
            <a:spLocks noGrp="1"/>
          </p:cNvSpPr>
          <p:nvPr>
            <p:ph type="body" idx="1"/>
          </p:nvPr>
        </p:nvSpPr>
        <p:spPr>
          <a:xfrm>
            <a:off x="812800" y="1600200"/>
            <a:ext cx="10566300" cy="4114800"/>
          </a:xfrm>
          <a:prstGeom prst="rect">
            <a:avLst/>
          </a:prstGeom>
          <a:noFill/>
          <a:ln>
            <a:noFill/>
          </a:ln>
        </p:spPr>
        <p:txBody>
          <a:bodyPr spcFirstLastPara="1" wrap="square" lIns="91425" tIns="45700" rIns="91425" bIns="45700" anchor="t" anchorCtr="0">
            <a:noAutofit/>
          </a:bodyPr>
          <a:lstStyle/>
          <a:p>
            <a:pPr marL="274320" lvl="0" indent="-274320" algn="l" rtl="0">
              <a:lnSpc>
                <a:spcPct val="115000"/>
              </a:lnSpc>
              <a:spcBef>
                <a:spcPts val="0"/>
              </a:spcBef>
              <a:spcAft>
                <a:spcPts val="0"/>
              </a:spcAft>
              <a:buClr>
                <a:schemeClr val="lt1"/>
              </a:buClr>
              <a:buSzPts val="2400"/>
              <a:buChar char="•"/>
            </a:pPr>
            <a:r>
              <a:rPr lang="en-US"/>
              <a:t>Palpable induration beyond visible margins suggests infiltration into the dermis and subcutaneous tissue</a:t>
            </a:r>
            <a:endParaRPr/>
          </a:p>
          <a:p>
            <a:pPr marL="274320" lvl="0" indent="-274320" algn="l" rtl="0">
              <a:lnSpc>
                <a:spcPct val="115000"/>
              </a:lnSpc>
              <a:spcBef>
                <a:spcPts val="1500"/>
              </a:spcBef>
              <a:spcAft>
                <a:spcPts val="0"/>
              </a:spcAft>
              <a:buClr>
                <a:schemeClr val="lt1"/>
              </a:buClr>
              <a:buSzPts val="2400"/>
              <a:buChar char="•"/>
            </a:pPr>
            <a:r>
              <a:rPr lang="en-US"/>
              <a:t>Palpate large lesions for evidence of fixation to underlying structures</a:t>
            </a:r>
            <a:endParaRPr/>
          </a:p>
          <a:p>
            <a:pPr marL="274320" lvl="0" indent="-274320" algn="l" rtl="0">
              <a:lnSpc>
                <a:spcPct val="115000"/>
              </a:lnSpc>
              <a:spcBef>
                <a:spcPts val="1500"/>
              </a:spcBef>
              <a:spcAft>
                <a:spcPts val="0"/>
              </a:spcAft>
              <a:buClr>
                <a:schemeClr val="lt1"/>
              </a:buClr>
              <a:buSzPts val="2400"/>
              <a:buChar char="•"/>
            </a:pPr>
            <a:r>
              <a:rPr lang="en-US"/>
              <a:t>If near the punctum, the lacrimal system should be evaluated for involvement</a:t>
            </a:r>
            <a:endParaRPr/>
          </a:p>
          <a:p>
            <a:pPr marL="274320" lvl="0" indent="-274320" algn="l" rtl="0">
              <a:lnSpc>
                <a:spcPct val="115000"/>
              </a:lnSpc>
              <a:spcBef>
                <a:spcPts val="1500"/>
              </a:spcBef>
              <a:spcAft>
                <a:spcPts val="1500"/>
              </a:spcAft>
              <a:buClr>
                <a:schemeClr val="lt1"/>
              </a:buClr>
              <a:buSzPts val="2400"/>
              <a:buChar char="•"/>
            </a:pPr>
            <a:r>
              <a:rPr lang="en-US"/>
              <a:t>Regional lymph nodes should be examined in cases of suspected malignancy</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4"/>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sz="3600"/>
              <a:t>WHAT IS A “DANGEROUS” EYELID LESION?</a:t>
            </a:r>
            <a:endParaRPr sz="3600"/>
          </a:p>
        </p:txBody>
      </p:sp>
      <p:sp>
        <p:nvSpPr>
          <p:cNvPr id="118" name="Google Shape;118;p4"/>
          <p:cNvSpPr txBox="1">
            <a:spLocks noGrp="1"/>
          </p:cNvSpPr>
          <p:nvPr>
            <p:ph type="body" idx="1"/>
          </p:nvPr>
        </p:nvSpPr>
        <p:spPr>
          <a:xfrm>
            <a:off x="812800" y="1600200"/>
            <a:ext cx="10566300" cy="4114800"/>
          </a:xfrm>
          <a:prstGeom prst="rect">
            <a:avLst/>
          </a:prstGeom>
          <a:noFill/>
          <a:ln>
            <a:noFill/>
          </a:ln>
        </p:spPr>
        <p:txBody>
          <a:bodyPr spcFirstLastPara="1" wrap="square" lIns="91425" tIns="45700" rIns="91425" bIns="45700" anchor="t" anchorCtr="0">
            <a:normAutofit/>
          </a:bodyPr>
          <a:lstStyle/>
          <a:p>
            <a:pPr marL="0" lvl="0" indent="0" algn="l" rtl="0">
              <a:lnSpc>
                <a:spcPct val="130000"/>
              </a:lnSpc>
              <a:spcBef>
                <a:spcPts val="0"/>
              </a:spcBef>
              <a:spcAft>
                <a:spcPts val="0"/>
              </a:spcAft>
              <a:buSzPts val="2400"/>
              <a:buNone/>
            </a:pPr>
            <a:r>
              <a:rPr lang="en-US" b="1"/>
              <a:t>Threat to vision</a:t>
            </a:r>
            <a:endParaRPr b="1"/>
          </a:p>
          <a:p>
            <a:pPr marL="457200" lvl="0" indent="-381000" algn="l" rtl="0">
              <a:lnSpc>
                <a:spcPct val="130000"/>
              </a:lnSpc>
              <a:spcBef>
                <a:spcPts val="500"/>
              </a:spcBef>
              <a:spcAft>
                <a:spcPts val="0"/>
              </a:spcAft>
              <a:buSzPts val="2400"/>
              <a:buFont typeface="Barlow Light"/>
              <a:buChar char="•"/>
            </a:pPr>
            <a:r>
              <a:rPr lang="en-US"/>
              <a:t>Obstruction or ptosis</a:t>
            </a:r>
            <a:endParaRPr/>
          </a:p>
          <a:p>
            <a:pPr marL="457200" lvl="0" indent="-381000" algn="l" rtl="0">
              <a:lnSpc>
                <a:spcPct val="130000"/>
              </a:lnSpc>
              <a:spcBef>
                <a:spcPts val="0"/>
              </a:spcBef>
              <a:spcAft>
                <a:spcPts val="0"/>
              </a:spcAft>
              <a:buSzPts val="2400"/>
              <a:buFont typeface="Barlow Light"/>
              <a:buChar char="•"/>
            </a:pPr>
            <a:r>
              <a:rPr lang="en-US"/>
              <a:t>Astigmatism (WTR)</a:t>
            </a:r>
            <a:endParaRPr/>
          </a:p>
          <a:p>
            <a:pPr marL="457200" lvl="0" indent="-381000" algn="l" rtl="0">
              <a:lnSpc>
                <a:spcPct val="130000"/>
              </a:lnSpc>
              <a:spcBef>
                <a:spcPts val="0"/>
              </a:spcBef>
              <a:spcAft>
                <a:spcPts val="0"/>
              </a:spcAft>
              <a:buSzPts val="2400"/>
              <a:buFont typeface="Barlow Light"/>
              <a:buChar char="•"/>
            </a:pPr>
            <a:r>
              <a:rPr lang="en-US"/>
              <a:t>Ectropion</a:t>
            </a:r>
            <a:endParaRPr/>
          </a:p>
          <a:p>
            <a:pPr marL="457200" lvl="0" indent="-381000" algn="l" rtl="0">
              <a:lnSpc>
                <a:spcPct val="130000"/>
              </a:lnSpc>
              <a:spcBef>
                <a:spcPts val="0"/>
              </a:spcBef>
              <a:spcAft>
                <a:spcPts val="0"/>
              </a:spcAft>
              <a:buSzPts val="2400"/>
              <a:buFont typeface="Barlow Light"/>
              <a:buChar char="•"/>
            </a:pPr>
            <a:r>
              <a:rPr lang="en-US"/>
              <a:t>Ocular surface irritation</a:t>
            </a:r>
            <a:endParaRPr/>
          </a:p>
        </p:txBody>
      </p:sp>
      <p:pic>
        <p:nvPicPr>
          <p:cNvPr id="119" name="Google Shape;119;p4"/>
          <p:cNvPicPr preferRelativeResize="0"/>
          <p:nvPr/>
        </p:nvPicPr>
        <p:blipFill rotWithShape="1">
          <a:blip r:embed="rId3">
            <a:alphaModFix/>
          </a:blip>
          <a:srcRect/>
          <a:stretch/>
        </p:blipFill>
        <p:spPr>
          <a:xfrm>
            <a:off x="5173765" y="4529431"/>
            <a:ext cx="2739747" cy="1833745"/>
          </a:xfrm>
          <a:prstGeom prst="rect">
            <a:avLst/>
          </a:prstGeom>
          <a:noFill/>
          <a:ln>
            <a:noFill/>
          </a:ln>
        </p:spPr>
      </p:pic>
      <p:pic>
        <p:nvPicPr>
          <p:cNvPr id="120" name="Google Shape;120;p4"/>
          <p:cNvPicPr preferRelativeResize="0"/>
          <p:nvPr/>
        </p:nvPicPr>
        <p:blipFill rotWithShape="1">
          <a:blip r:embed="rId4">
            <a:alphaModFix/>
          </a:blip>
          <a:srcRect b="-114"/>
          <a:stretch/>
        </p:blipFill>
        <p:spPr>
          <a:xfrm>
            <a:off x="1034293" y="4529422"/>
            <a:ext cx="3838733" cy="1833750"/>
          </a:xfrm>
          <a:prstGeom prst="rect">
            <a:avLst/>
          </a:prstGeom>
          <a:noFill/>
          <a:ln>
            <a:noFill/>
          </a:ln>
        </p:spPr>
      </p:pic>
      <p:pic>
        <p:nvPicPr>
          <p:cNvPr id="121" name="Google Shape;121;p4"/>
          <p:cNvPicPr preferRelativeResize="0"/>
          <p:nvPr/>
        </p:nvPicPr>
        <p:blipFill rotWithShape="1">
          <a:blip r:embed="rId5">
            <a:alphaModFix/>
          </a:blip>
          <a:srcRect/>
          <a:stretch/>
        </p:blipFill>
        <p:spPr>
          <a:xfrm>
            <a:off x="8214253" y="4529428"/>
            <a:ext cx="2943436" cy="183374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40"/>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EYELID NEOPLASMS</a:t>
            </a:r>
            <a:endParaRPr/>
          </a:p>
        </p:txBody>
      </p:sp>
      <p:sp>
        <p:nvSpPr>
          <p:cNvPr id="416" name="Google Shape;416;p40"/>
          <p:cNvSpPr txBox="1">
            <a:spLocks noGrp="1"/>
          </p:cNvSpPr>
          <p:nvPr>
            <p:ph type="body" idx="1"/>
          </p:nvPr>
        </p:nvSpPr>
        <p:spPr>
          <a:xfrm>
            <a:off x="812800" y="1600200"/>
            <a:ext cx="9639600" cy="4114800"/>
          </a:xfrm>
          <a:prstGeom prst="rect">
            <a:avLst/>
          </a:prstGeom>
          <a:noFill/>
          <a:ln>
            <a:noFill/>
          </a:ln>
        </p:spPr>
        <p:txBody>
          <a:bodyPr spcFirstLastPara="1" wrap="square" lIns="91425" tIns="45700" rIns="91425" bIns="45700" anchor="t" anchorCtr="0">
            <a:noAutofit/>
          </a:bodyPr>
          <a:lstStyle/>
          <a:p>
            <a:pPr marL="274320" lvl="0" indent="-274320" algn="l" rtl="0">
              <a:lnSpc>
                <a:spcPct val="115000"/>
              </a:lnSpc>
              <a:spcBef>
                <a:spcPts val="0"/>
              </a:spcBef>
              <a:spcAft>
                <a:spcPts val="0"/>
              </a:spcAft>
              <a:buClr>
                <a:schemeClr val="lt1"/>
              </a:buClr>
              <a:buSzPts val="2400"/>
              <a:buChar char="•"/>
            </a:pPr>
            <a:r>
              <a:rPr lang="en-US"/>
              <a:t>Restriction of ocular motility, proptosis, or other orbital signs in association with an eyelid malignancy suggests orbital extension</a:t>
            </a:r>
            <a:endParaRPr/>
          </a:p>
          <a:p>
            <a:pPr marL="274320" lvl="0" indent="-274320" algn="l" rtl="0">
              <a:lnSpc>
                <a:spcPct val="115000"/>
              </a:lnSpc>
              <a:spcBef>
                <a:spcPts val="1500"/>
              </a:spcBef>
              <a:spcAft>
                <a:spcPts val="0"/>
              </a:spcAft>
              <a:buClr>
                <a:schemeClr val="lt1"/>
              </a:buClr>
              <a:buSzPts val="2400"/>
              <a:buChar char="•"/>
            </a:pPr>
            <a:r>
              <a:rPr lang="en-US"/>
              <a:t>Assess the function of cranial nerves V and VII as these are particularly vulnerable to perineural invasion by cutaneous malignancies of the eyelids and face</a:t>
            </a:r>
            <a:endParaRPr/>
          </a:p>
          <a:p>
            <a:pPr marL="274320" lvl="0" indent="-274320" algn="l" rtl="0">
              <a:lnSpc>
                <a:spcPct val="115000"/>
              </a:lnSpc>
              <a:spcBef>
                <a:spcPts val="1500"/>
              </a:spcBef>
              <a:spcAft>
                <a:spcPts val="0"/>
              </a:spcAft>
              <a:buClr>
                <a:schemeClr val="lt1"/>
              </a:buClr>
              <a:buSzPts val="2400"/>
              <a:buChar char="•"/>
            </a:pPr>
            <a:r>
              <a:rPr lang="en-US"/>
              <a:t>Document exam findings with photographs or drawings of the lesion prior to any treatment</a:t>
            </a:r>
            <a:endParaRPr/>
          </a:p>
          <a:p>
            <a:pPr marL="274320" lvl="0" indent="-177165" algn="l" rtl="0">
              <a:lnSpc>
                <a:spcPct val="115000"/>
              </a:lnSpc>
              <a:spcBef>
                <a:spcPts val="1500"/>
              </a:spcBef>
              <a:spcAft>
                <a:spcPts val="1500"/>
              </a:spcAft>
              <a:buClr>
                <a:schemeClr val="lt1"/>
              </a:buClr>
              <a:buSzPts val="1530"/>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41"/>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EPITHELIAL HYPERPLASIAS</a:t>
            </a:r>
            <a:endParaRPr/>
          </a:p>
        </p:txBody>
      </p:sp>
      <p:sp>
        <p:nvSpPr>
          <p:cNvPr id="423" name="Google Shape;423;p41"/>
          <p:cNvSpPr txBox="1">
            <a:spLocks noGrp="1"/>
          </p:cNvSpPr>
          <p:nvPr>
            <p:ph type="body" idx="1"/>
          </p:nvPr>
        </p:nvSpPr>
        <p:spPr>
          <a:xfrm>
            <a:off x="812800" y="1600200"/>
            <a:ext cx="7544700" cy="4114800"/>
          </a:xfrm>
          <a:prstGeom prst="rect">
            <a:avLst/>
          </a:prstGeom>
          <a:noFill/>
          <a:ln>
            <a:noFill/>
          </a:ln>
        </p:spPr>
        <p:txBody>
          <a:bodyPr spcFirstLastPara="1" wrap="square" lIns="91425" tIns="45700" rIns="91425" bIns="45700" anchor="t" anchorCtr="0">
            <a:noAutofit/>
          </a:bodyPr>
          <a:lstStyle/>
          <a:p>
            <a:pPr marL="274320" lvl="0" indent="-274320" algn="l" rtl="0">
              <a:lnSpc>
                <a:spcPct val="115000"/>
              </a:lnSpc>
              <a:spcBef>
                <a:spcPts val="0"/>
              </a:spcBef>
              <a:spcAft>
                <a:spcPts val="0"/>
              </a:spcAft>
              <a:buClr>
                <a:schemeClr val="lt1"/>
              </a:buClr>
              <a:buSzPts val="2100"/>
              <a:buChar char="•"/>
            </a:pPr>
            <a:r>
              <a:rPr lang="en-US" sz="2100"/>
              <a:t>Proliferative lesions of the epithelium </a:t>
            </a:r>
            <a:endParaRPr sz="2100"/>
          </a:p>
          <a:p>
            <a:pPr marL="274320" lvl="0" indent="-274320" algn="l" rtl="0">
              <a:lnSpc>
                <a:spcPct val="115000"/>
              </a:lnSpc>
              <a:spcBef>
                <a:spcPts val="1500"/>
              </a:spcBef>
              <a:spcAft>
                <a:spcPts val="0"/>
              </a:spcAft>
              <a:buClr>
                <a:schemeClr val="lt1"/>
              </a:buClr>
              <a:buSzPts val="2100"/>
              <a:buChar char="•"/>
            </a:pPr>
            <a:r>
              <a:rPr lang="en-US" sz="2100"/>
              <a:t>Clinically and histopathologically, these lesions have overlapping features </a:t>
            </a:r>
            <a:endParaRPr sz="2100"/>
          </a:p>
          <a:p>
            <a:pPr marL="274320" lvl="0" indent="-274320" algn="l" rtl="0">
              <a:lnSpc>
                <a:spcPct val="115000"/>
              </a:lnSpc>
              <a:spcBef>
                <a:spcPts val="1500"/>
              </a:spcBef>
              <a:spcAft>
                <a:spcPts val="0"/>
              </a:spcAft>
              <a:buClr>
                <a:schemeClr val="lt1"/>
              </a:buClr>
              <a:buSzPts val="2100"/>
              <a:buChar char="•"/>
            </a:pPr>
            <a:r>
              <a:rPr lang="en-US" sz="2100"/>
              <a:t>Typically managed with simple shave excision</a:t>
            </a:r>
            <a:endParaRPr sz="2100"/>
          </a:p>
          <a:p>
            <a:pPr marL="274320" lvl="0" indent="-274320" algn="l" rtl="0">
              <a:lnSpc>
                <a:spcPct val="115000"/>
              </a:lnSpc>
              <a:spcBef>
                <a:spcPts val="1500"/>
              </a:spcBef>
              <a:spcAft>
                <a:spcPts val="0"/>
              </a:spcAft>
              <a:buClr>
                <a:schemeClr val="lt1"/>
              </a:buClr>
              <a:buSzPts val="2100"/>
              <a:buChar char="•"/>
            </a:pPr>
            <a:r>
              <a:rPr lang="en-US" sz="2100"/>
              <a:t>Simply shaving these does not remove the entire lesion. At the base of the excision, portions of the lesion will invariably remain. In some cases, the lesion may recur</a:t>
            </a:r>
            <a:endParaRPr sz="2100"/>
          </a:p>
          <a:p>
            <a:pPr marL="640080" lvl="4" indent="-219075" algn="l" rtl="0">
              <a:lnSpc>
                <a:spcPct val="115000"/>
              </a:lnSpc>
              <a:spcBef>
                <a:spcPts val="1500"/>
              </a:spcBef>
              <a:spcAft>
                <a:spcPts val="0"/>
              </a:spcAft>
              <a:buSzPts val="2100"/>
              <a:buChar char="•"/>
            </a:pPr>
            <a:r>
              <a:rPr lang="en-US" sz="2100"/>
              <a:t>Seborrheic keratosis</a:t>
            </a:r>
            <a:endParaRPr sz="2100"/>
          </a:p>
          <a:p>
            <a:pPr marL="640080" lvl="4" indent="-219075" algn="l" rtl="0">
              <a:lnSpc>
                <a:spcPct val="115000"/>
              </a:lnSpc>
              <a:spcBef>
                <a:spcPts val="0"/>
              </a:spcBef>
              <a:spcAft>
                <a:spcPts val="0"/>
              </a:spcAft>
              <a:buSzPts val="2100"/>
              <a:buChar char="•"/>
            </a:pPr>
            <a:r>
              <a:rPr lang="en-US" sz="2100"/>
              <a:t>Acrochordon</a:t>
            </a:r>
            <a:endParaRPr sz="2100"/>
          </a:p>
          <a:p>
            <a:pPr marL="640080" lvl="4" indent="-219075" algn="l" rtl="0">
              <a:lnSpc>
                <a:spcPct val="115000"/>
              </a:lnSpc>
              <a:spcBef>
                <a:spcPts val="0"/>
              </a:spcBef>
              <a:spcAft>
                <a:spcPts val="0"/>
              </a:spcAft>
              <a:buSzPts val="2100"/>
              <a:buChar char="•"/>
            </a:pPr>
            <a:r>
              <a:rPr lang="en-US" sz="2100"/>
              <a:t>Verruca vulgaris</a:t>
            </a:r>
            <a:endParaRPr sz="2100"/>
          </a:p>
          <a:p>
            <a:pPr marL="640080" lvl="4" indent="-219075" algn="l" rtl="0">
              <a:lnSpc>
                <a:spcPct val="115000"/>
              </a:lnSpc>
              <a:spcBef>
                <a:spcPts val="0"/>
              </a:spcBef>
              <a:spcAft>
                <a:spcPts val="0"/>
              </a:spcAft>
              <a:buSzPts val="2100"/>
              <a:buChar char="•"/>
            </a:pPr>
            <a:r>
              <a:rPr lang="en-US" sz="2100"/>
              <a:t>Cutaneous horn</a:t>
            </a:r>
            <a:endParaRPr sz="2100"/>
          </a:p>
        </p:txBody>
      </p:sp>
      <p:pic>
        <p:nvPicPr>
          <p:cNvPr id="424" name="Google Shape;424;p41"/>
          <p:cNvPicPr preferRelativeResize="0"/>
          <p:nvPr/>
        </p:nvPicPr>
        <p:blipFill rotWithShape="1">
          <a:blip r:embed="rId3">
            <a:alphaModFix/>
          </a:blip>
          <a:srcRect/>
          <a:stretch/>
        </p:blipFill>
        <p:spPr>
          <a:xfrm>
            <a:off x="7806700" y="600451"/>
            <a:ext cx="3806325" cy="27363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42"/>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SEBORRHEIC KERATOSIS</a:t>
            </a:r>
            <a:endParaRPr/>
          </a:p>
        </p:txBody>
      </p:sp>
      <p:sp>
        <p:nvSpPr>
          <p:cNvPr id="431" name="Google Shape;431;p42"/>
          <p:cNvSpPr txBox="1">
            <a:spLocks noGrp="1"/>
          </p:cNvSpPr>
          <p:nvPr>
            <p:ph type="body" idx="1"/>
          </p:nvPr>
        </p:nvSpPr>
        <p:spPr>
          <a:xfrm>
            <a:off x="812800" y="1600200"/>
            <a:ext cx="6949500" cy="4114800"/>
          </a:xfrm>
          <a:prstGeom prst="rect">
            <a:avLst/>
          </a:prstGeom>
          <a:noFill/>
          <a:ln>
            <a:noFill/>
          </a:ln>
        </p:spPr>
        <p:txBody>
          <a:bodyPr spcFirstLastPara="1" wrap="square" lIns="91425" tIns="45700" rIns="91425" bIns="45700" anchor="t" anchorCtr="0">
            <a:noAutofit/>
          </a:bodyPr>
          <a:lstStyle/>
          <a:p>
            <a:pPr marL="274320" lvl="0" indent="-274320" algn="l" rtl="0">
              <a:lnSpc>
                <a:spcPct val="95000"/>
              </a:lnSpc>
              <a:spcBef>
                <a:spcPts val="0"/>
              </a:spcBef>
              <a:spcAft>
                <a:spcPts val="0"/>
              </a:spcAft>
              <a:buClr>
                <a:schemeClr val="lt1"/>
              </a:buClr>
              <a:buSzPts val="2200"/>
              <a:buChar char="•"/>
            </a:pPr>
            <a:r>
              <a:rPr lang="en-US" sz="2200"/>
              <a:t>Affects middle-aged and older patients</a:t>
            </a:r>
            <a:endParaRPr sz="2200"/>
          </a:p>
          <a:p>
            <a:pPr marL="274320" lvl="0" indent="-274320" algn="l" rtl="0">
              <a:lnSpc>
                <a:spcPct val="95000"/>
              </a:lnSpc>
              <a:spcBef>
                <a:spcPts val="1500"/>
              </a:spcBef>
              <a:spcAft>
                <a:spcPts val="0"/>
              </a:spcAft>
              <a:buClr>
                <a:schemeClr val="lt1"/>
              </a:buClr>
              <a:buSzPts val="2200"/>
              <a:buChar char="•"/>
            </a:pPr>
            <a:r>
              <a:rPr lang="en-US" sz="2200"/>
              <a:t>From sessile to pedunculated with varying degrees of pigmentation</a:t>
            </a:r>
            <a:endParaRPr sz="2200"/>
          </a:p>
          <a:p>
            <a:pPr marL="274320" lvl="0" indent="-274320" algn="l" rtl="0">
              <a:lnSpc>
                <a:spcPct val="95000"/>
              </a:lnSpc>
              <a:spcBef>
                <a:spcPts val="1500"/>
              </a:spcBef>
              <a:spcAft>
                <a:spcPts val="0"/>
              </a:spcAft>
              <a:buClr>
                <a:schemeClr val="lt1"/>
              </a:buClr>
              <a:buSzPts val="2200"/>
              <a:buChar char="•"/>
            </a:pPr>
            <a:r>
              <a:rPr lang="en-US" sz="2200"/>
              <a:t>On the face, can appear as a smooth, “greasy, stuck-on” lesion</a:t>
            </a:r>
            <a:endParaRPr sz="2200"/>
          </a:p>
          <a:p>
            <a:pPr marL="274320" lvl="0" indent="-274320" algn="l" rtl="0">
              <a:lnSpc>
                <a:spcPct val="95000"/>
              </a:lnSpc>
              <a:spcBef>
                <a:spcPts val="1500"/>
              </a:spcBef>
              <a:spcAft>
                <a:spcPts val="0"/>
              </a:spcAft>
              <a:buClr>
                <a:schemeClr val="lt1"/>
              </a:buClr>
              <a:buSzPts val="2200"/>
              <a:buChar char="•"/>
            </a:pPr>
            <a:r>
              <a:rPr lang="en-US" sz="2200"/>
              <a:t>On thinner eyelid skin, can be more lobulated, papillary (finger-like projections), or pedunculated</a:t>
            </a:r>
            <a:endParaRPr sz="2200"/>
          </a:p>
          <a:p>
            <a:pPr marL="274320" lvl="0" indent="-274320" algn="l" rtl="0">
              <a:lnSpc>
                <a:spcPct val="95000"/>
              </a:lnSpc>
              <a:spcBef>
                <a:spcPts val="1500"/>
              </a:spcBef>
              <a:spcAft>
                <a:spcPts val="0"/>
              </a:spcAft>
              <a:buClr>
                <a:schemeClr val="lt1"/>
              </a:buClr>
              <a:buSzPts val="2200"/>
              <a:buChar char="•"/>
            </a:pPr>
            <a:r>
              <a:rPr lang="en-US" sz="2200"/>
              <a:t>Even when large, these lesions remain superficial</a:t>
            </a:r>
            <a:endParaRPr sz="2200"/>
          </a:p>
          <a:p>
            <a:pPr marL="274320" lvl="0" indent="-274320" algn="l" rtl="0">
              <a:lnSpc>
                <a:spcPct val="95000"/>
              </a:lnSpc>
              <a:spcBef>
                <a:spcPts val="1500"/>
              </a:spcBef>
              <a:spcAft>
                <a:spcPts val="0"/>
              </a:spcAft>
              <a:buClr>
                <a:schemeClr val="lt1"/>
              </a:buClr>
              <a:buSzPts val="2200"/>
              <a:buChar char="•"/>
            </a:pPr>
            <a:r>
              <a:rPr lang="en-US" sz="2200"/>
              <a:t>Shave excision at the dermal-epidermal junction</a:t>
            </a:r>
            <a:endParaRPr sz="2200"/>
          </a:p>
          <a:p>
            <a:pPr marL="274320" lvl="0" indent="-177165" algn="l" rtl="0">
              <a:lnSpc>
                <a:spcPct val="95000"/>
              </a:lnSpc>
              <a:spcBef>
                <a:spcPts val="1500"/>
              </a:spcBef>
              <a:spcAft>
                <a:spcPts val="1500"/>
              </a:spcAft>
              <a:buClr>
                <a:schemeClr val="lt1"/>
              </a:buClr>
              <a:buSzPts val="1530"/>
              <a:buNone/>
            </a:pPr>
            <a:endParaRPr sz="2200"/>
          </a:p>
        </p:txBody>
      </p:sp>
      <p:pic>
        <p:nvPicPr>
          <p:cNvPr id="432" name="Google Shape;432;p42"/>
          <p:cNvPicPr preferRelativeResize="0"/>
          <p:nvPr/>
        </p:nvPicPr>
        <p:blipFill rotWithShape="1">
          <a:blip r:embed="rId3">
            <a:alphaModFix/>
          </a:blip>
          <a:srcRect/>
          <a:stretch/>
        </p:blipFill>
        <p:spPr>
          <a:xfrm>
            <a:off x="8114271" y="1168843"/>
            <a:ext cx="3620085" cy="2111716"/>
          </a:xfrm>
          <a:prstGeom prst="rect">
            <a:avLst/>
          </a:prstGeom>
          <a:noFill/>
          <a:ln>
            <a:noFill/>
          </a:ln>
        </p:spPr>
      </p:pic>
      <p:pic>
        <p:nvPicPr>
          <p:cNvPr id="433" name="Google Shape;433;p42"/>
          <p:cNvPicPr preferRelativeResize="0"/>
          <p:nvPr/>
        </p:nvPicPr>
        <p:blipFill rotWithShape="1">
          <a:blip r:embed="rId4">
            <a:alphaModFix/>
          </a:blip>
          <a:srcRect/>
          <a:stretch/>
        </p:blipFill>
        <p:spPr>
          <a:xfrm>
            <a:off x="8101080" y="3526722"/>
            <a:ext cx="3646467" cy="226771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43"/>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ACROCHORDON</a:t>
            </a:r>
            <a:endParaRPr/>
          </a:p>
        </p:txBody>
      </p:sp>
      <p:sp>
        <p:nvSpPr>
          <p:cNvPr id="439" name="Google Shape;439;p43"/>
          <p:cNvSpPr txBox="1">
            <a:spLocks noGrp="1"/>
          </p:cNvSpPr>
          <p:nvPr>
            <p:ph type="body" idx="1"/>
          </p:nvPr>
        </p:nvSpPr>
        <p:spPr>
          <a:xfrm>
            <a:off x="812800" y="1600200"/>
            <a:ext cx="10566300" cy="4114800"/>
          </a:xfrm>
          <a:prstGeom prst="rect">
            <a:avLst/>
          </a:prstGeom>
          <a:noFill/>
          <a:ln>
            <a:noFill/>
          </a:ln>
        </p:spPr>
        <p:txBody>
          <a:bodyPr spcFirstLastPara="1" wrap="square" lIns="91425" tIns="45700" rIns="91425" bIns="45700" anchor="t" anchorCtr="0">
            <a:normAutofit/>
          </a:bodyPr>
          <a:lstStyle/>
          <a:p>
            <a:pPr marL="274320" lvl="0" indent="-274320" algn="l" rtl="0">
              <a:lnSpc>
                <a:spcPct val="130000"/>
              </a:lnSpc>
              <a:spcBef>
                <a:spcPts val="0"/>
              </a:spcBef>
              <a:spcAft>
                <a:spcPts val="0"/>
              </a:spcAft>
              <a:buClr>
                <a:schemeClr val="lt1"/>
              </a:buClr>
              <a:buSzPts val="2400"/>
              <a:buChar char="•"/>
            </a:pPr>
            <a:r>
              <a:rPr lang="en-US"/>
              <a:t>“Skin tag,” fibroepithelial polyp </a:t>
            </a:r>
            <a:endParaRPr/>
          </a:p>
          <a:p>
            <a:pPr marL="274320" lvl="0" indent="-274320" algn="l" rtl="0">
              <a:lnSpc>
                <a:spcPct val="130000"/>
              </a:lnSpc>
              <a:spcBef>
                <a:spcPts val="1000"/>
              </a:spcBef>
              <a:spcAft>
                <a:spcPts val="0"/>
              </a:spcAft>
              <a:buClr>
                <a:schemeClr val="lt1"/>
              </a:buClr>
              <a:buSzPts val="2400"/>
              <a:buChar char="•"/>
            </a:pPr>
            <a:r>
              <a:rPr lang="en-US"/>
              <a:t>Squamous papilloma</a:t>
            </a:r>
            <a:endParaRPr/>
          </a:p>
          <a:p>
            <a:pPr marL="274320" lvl="0" indent="-274320" algn="l" rtl="0">
              <a:lnSpc>
                <a:spcPct val="130000"/>
              </a:lnSpc>
              <a:spcBef>
                <a:spcPts val="1000"/>
              </a:spcBef>
              <a:spcAft>
                <a:spcPts val="1500"/>
              </a:spcAft>
              <a:buClr>
                <a:schemeClr val="lt1"/>
              </a:buClr>
              <a:buSzPts val="2400"/>
              <a:buChar char="•"/>
            </a:pPr>
            <a:r>
              <a:rPr lang="en-US"/>
              <a:t>Shave excision </a:t>
            </a:r>
            <a:endParaRPr/>
          </a:p>
        </p:txBody>
      </p:sp>
      <p:pic>
        <p:nvPicPr>
          <p:cNvPr id="440" name="Google Shape;440;p43"/>
          <p:cNvPicPr preferRelativeResize="0"/>
          <p:nvPr/>
        </p:nvPicPr>
        <p:blipFill rotWithShape="1">
          <a:blip r:embed="rId3">
            <a:alphaModFix/>
          </a:blip>
          <a:srcRect/>
          <a:stretch/>
        </p:blipFill>
        <p:spPr>
          <a:xfrm>
            <a:off x="812800" y="3817735"/>
            <a:ext cx="3220899" cy="2226781"/>
          </a:xfrm>
          <a:prstGeom prst="rect">
            <a:avLst/>
          </a:prstGeom>
          <a:noFill/>
          <a:ln>
            <a:noFill/>
          </a:ln>
        </p:spPr>
      </p:pic>
      <p:pic>
        <p:nvPicPr>
          <p:cNvPr id="441" name="Google Shape;441;p43"/>
          <p:cNvPicPr preferRelativeResize="0"/>
          <p:nvPr/>
        </p:nvPicPr>
        <p:blipFill rotWithShape="1">
          <a:blip r:embed="rId4">
            <a:alphaModFix/>
          </a:blip>
          <a:srcRect/>
          <a:stretch/>
        </p:blipFill>
        <p:spPr>
          <a:xfrm>
            <a:off x="4198537" y="3817725"/>
            <a:ext cx="3375063" cy="2226795"/>
          </a:xfrm>
          <a:prstGeom prst="rect">
            <a:avLst/>
          </a:prstGeom>
          <a:noFill/>
          <a:ln>
            <a:noFill/>
          </a:ln>
        </p:spPr>
      </p:pic>
      <p:pic>
        <p:nvPicPr>
          <p:cNvPr id="442" name="Google Shape;442;p43"/>
          <p:cNvPicPr preferRelativeResize="0"/>
          <p:nvPr/>
        </p:nvPicPr>
        <p:blipFill rotWithShape="1">
          <a:blip r:embed="rId5">
            <a:alphaModFix/>
          </a:blip>
          <a:srcRect/>
          <a:stretch/>
        </p:blipFill>
        <p:spPr>
          <a:xfrm>
            <a:off x="7738420" y="3817734"/>
            <a:ext cx="3807380" cy="222678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4"/>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VERRUCA VULGARIS</a:t>
            </a:r>
            <a:endParaRPr/>
          </a:p>
        </p:txBody>
      </p:sp>
      <p:sp>
        <p:nvSpPr>
          <p:cNvPr id="448" name="Google Shape;448;p44"/>
          <p:cNvSpPr txBox="1">
            <a:spLocks noGrp="1"/>
          </p:cNvSpPr>
          <p:nvPr>
            <p:ph type="body" idx="1"/>
          </p:nvPr>
        </p:nvSpPr>
        <p:spPr>
          <a:xfrm>
            <a:off x="812800" y="1600200"/>
            <a:ext cx="10566300" cy="4114800"/>
          </a:xfrm>
          <a:prstGeom prst="rect">
            <a:avLst/>
          </a:prstGeom>
          <a:noFill/>
          <a:ln>
            <a:noFill/>
          </a:ln>
        </p:spPr>
        <p:txBody>
          <a:bodyPr spcFirstLastPara="1" wrap="square" lIns="91425" tIns="45700" rIns="91425" bIns="45700" anchor="t" anchorCtr="0">
            <a:normAutofit/>
          </a:bodyPr>
          <a:lstStyle/>
          <a:p>
            <a:pPr marL="274320" lvl="0" indent="-274320" algn="l" rtl="0">
              <a:lnSpc>
                <a:spcPct val="130000"/>
              </a:lnSpc>
              <a:spcBef>
                <a:spcPts val="0"/>
              </a:spcBef>
              <a:spcAft>
                <a:spcPts val="0"/>
              </a:spcAft>
              <a:buClr>
                <a:schemeClr val="lt1"/>
              </a:buClr>
              <a:buSzPts val="2300"/>
              <a:buChar char="•"/>
            </a:pPr>
            <a:r>
              <a:rPr lang="en-US" sz="2300"/>
              <a:t>“Wart”</a:t>
            </a:r>
            <a:endParaRPr sz="2300"/>
          </a:p>
          <a:p>
            <a:pPr marL="274320" lvl="0" indent="-274320" algn="l" rtl="0">
              <a:lnSpc>
                <a:spcPct val="130000"/>
              </a:lnSpc>
              <a:spcBef>
                <a:spcPts val="1000"/>
              </a:spcBef>
              <a:spcAft>
                <a:spcPts val="0"/>
              </a:spcAft>
              <a:buClr>
                <a:schemeClr val="lt1"/>
              </a:buClr>
              <a:buSzPts val="2300"/>
              <a:buChar char="•"/>
            </a:pPr>
            <a:r>
              <a:rPr lang="en-US" sz="2300"/>
              <a:t>Caused by epidermal infection of the human papillomavirus (type 6 or 11)</a:t>
            </a:r>
            <a:endParaRPr sz="2300"/>
          </a:p>
          <a:p>
            <a:pPr marL="274320" lvl="0" indent="-274320" algn="l" rtl="0">
              <a:lnSpc>
                <a:spcPct val="130000"/>
              </a:lnSpc>
              <a:spcBef>
                <a:spcPts val="1000"/>
              </a:spcBef>
              <a:spcAft>
                <a:spcPts val="0"/>
              </a:spcAft>
              <a:buClr>
                <a:schemeClr val="lt1"/>
              </a:buClr>
              <a:buSzPts val="2300"/>
              <a:buChar char="•"/>
            </a:pPr>
            <a:r>
              <a:rPr lang="en-US" sz="2300"/>
              <a:t>Can be treated with shave excision and cryotherapy to the residual base to limit viral spread</a:t>
            </a:r>
            <a:endParaRPr sz="2300"/>
          </a:p>
          <a:p>
            <a:pPr marL="274320" lvl="0" indent="-177165" algn="l" rtl="0">
              <a:lnSpc>
                <a:spcPct val="130000"/>
              </a:lnSpc>
              <a:spcBef>
                <a:spcPts val="1000"/>
              </a:spcBef>
              <a:spcAft>
                <a:spcPts val="1500"/>
              </a:spcAft>
              <a:buClr>
                <a:schemeClr val="lt1"/>
              </a:buClr>
              <a:buSzPts val="1530"/>
              <a:buNone/>
            </a:pPr>
            <a:endParaRPr sz="2300"/>
          </a:p>
        </p:txBody>
      </p:sp>
      <p:pic>
        <p:nvPicPr>
          <p:cNvPr id="449" name="Google Shape;449;p44"/>
          <p:cNvPicPr preferRelativeResize="0"/>
          <p:nvPr/>
        </p:nvPicPr>
        <p:blipFill rotWithShape="1">
          <a:blip r:embed="rId3">
            <a:alphaModFix/>
          </a:blip>
          <a:srcRect/>
          <a:stretch/>
        </p:blipFill>
        <p:spPr>
          <a:xfrm>
            <a:off x="2417825" y="4101548"/>
            <a:ext cx="3127699" cy="2471726"/>
          </a:xfrm>
          <a:prstGeom prst="rect">
            <a:avLst/>
          </a:prstGeom>
          <a:noFill/>
          <a:ln>
            <a:noFill/>
          </a:ln>
        </p:spPr>
      </p:pic>
      <p:pic>
        <p:nvPicPr>
          <p:cNvPr id="450" name="Google Shape;450;p44"/>
          <p:cNvPicPr preferRelativeResize="0"/>
          <p:nvPr/>
        </p:nvPicPr>
        <p:blipFill rotWithShape="1">
          <a:blip r:embed="rId4">
            <a:alphaModFix/>
          </a:blip>
          <a:srcRect/>
          <a:stretch/>
        </p:blipFill>
        <p:spPr>
          <a:xfrm>
            <a:off x="6032349" y="4101550"/>
            <a:ext cx="4203614" cy="24717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45"/>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CUTANEOUS HORN</a:t>
            </a:r>
            <a:endParaRPr/>
          </a:p>
        </p:txBody>
      </p:sp>
      <p:sp>
        <p:nvSpPr>
          <p:cNvPr id="457" name="Google Shape;457;p45"/>
          <p:cNvSpPr txBox="1">
            <a:spLocks noGrp="1"/>
          </p:cNvSpPr>
          <p:nvPr>
            <p:ph type="body" idx="1"/>
          </p:nvPr>
        </p:nvSpPr>
        <p:spPr>
          <a:xfrm>
            <a:off x="812800" y="1600200"/>
            <a:ext cx="10566300" cy="4114800"/>
          </a:xfrm>
          <a:prstGeom prst="rect">
            <a:avLst/>
          </a:prstGeom>
          <a:noFill/>
          <a:ln>
            <a:noFill/>
          </a:ln>
        </p:spPr>
        <p:txBody>
          <a:bodyPr spcFirstLastPara="1" wrap="square" lIns="91425" tIns="45700" rIns="91425" bIns="45700" anchor="t" anchorCtr="0">
            <a:normAutofit/>
          </a:bodyPr>
          <a:lstStyle/>
          <a:p>
            <a:pPr marL="274320" lvl="0" indent="-274320" algn="l" rtl="0">
              <a:lnSpc>
                <a:spcPct val="115000"/>
              </a:lnSpc>
              <a:spcBef>
                <a:spcPts val="0"/>
              </a:spcBef>
              <a:spcAft>
                <a:spcPts val="0"/>
              </a:spcAft>
              <a:buClr>
                <a:schemeClr val="lt1"/>
              </a:buClr>
              <a:buSzPts val="2200"/>
              <a:buChar char="•"/>
            </a:pPr>
            <a:r>
              <a:rPr lang="en-US" sz="2200"/>
              <a:t>Descriptive term for excessive keratin production</a:t>
            </a:r>
            <a:endParaRPr sz="2200"/>
          </a:p>
          <a:p>
            <a:pPr marL="274320" lvl="0" indent="-274320" algn="l" rtl="0">
              <a:lnSpc>
                <a:spcPct val="115000"/>
              </a:lnSpc>
              <a:spcBef>
                <a:spcPts val="1500"/>
              </a:spcBef>
              <a:spcAft>
                <a:spcPts val="0"/>
              </a:spcAft>
              <a:buClr>
                <a:schemeClr val="lt1"/>
              </a:buClr>
              <a:buSzPts val="2200"/>
              <a:buChar char="•"/>
            </a:pPr>
            <a:r>
              <a:rPr lang="en-US" sz="2200"/>
              <a:t>Suggests chronicity</a:t>
            </a:r>
            <a:endParaRPr sz="2200"/>
          </a:p>
          <a:p>
            <a:pPr marL="274320" lvl="0" indent="-274320" algn="l" rtl="0">
              <a:lnSpc>
                <a:spcPct val="115000"/>
              </a:lnSpc>
              <a:spcBef>
                <a:spcPts val="1500"/>
              </a:spcBef>
              <a:spcAft>
                <a:spcPts val="0"/>
              </a:spcAft>
              <a:buClr>
                <a:schemeClr val="lt1"/>
              </a:buClr>
              <a:buSzPts val="2200"/>
              <a:buChar char="•"/>
            </a:pPr>
            <a:r>
              <a:rPr lang="en-US" sz="2200"/>
              <a:t>Can be associated with a variety of benign or malignant lesions including verrucae, seborrheic keratosis, and squamous or basal cell carcinoma</a:t>
            </a:r>
            <a:endParaRPr sz="2200"/>
          </a:p>
          <a:p>
            <a:pPr marL="274320" lvl="0" indent="-274320" algn="l" rtl="0">
              <a:lnSpc>
                <a:spcPct val="115000"/>
              </a:lnSpc>
              <a:spcBef>
                <a:spcPts val="1500"/>
              </a:spcBef>
              <a:spcAft>
                <a:spcPts val="0"/>
              </a:spcAft>
              <a:buClr>
                <a:schemeClr val="lt1"/>
              </a:buClr>
              <a:buSzPts val="2200"/>
              <a:buChar char="•"/>
            </a:pPr>
            <a:r>
              <a:rPr lang="en-US" sz="2200"/>
              <a:t>Biopsy must include the base of the horn to get meaningful tissue for diagnosis</a:t>
            </a:r>
            <a:endParaRPr sz="2200"/>
          </a:p>
          <a:p>
            <a:pPr marL="274320" lvl="0" indent="-177165" algn="l" rtl="0">
              <a:lnSpc>
                <a:spcPct val="115000"/>
              </a:lnSpc>
              <a:spcBef>
                <a:spcPts val="1500"/>
              </a:spcBef>
              <a:spcAft>
                <a:spcPts val="1500"/>
              </a:spcAft>
              <a:buClr>
                <a:schemeClr val="lt1"/>
              </a:buClr>
              <a:buSzPts val="1530"/>
              <a:buNone/>
            </a:pPr>
            <a:endParaRPr sz="2200"/>
          </a:p>
        </p:txBody>
      </p:sp>
      <p:pic>
        <p:nvPicPr>
          <p:cNvPr id="458" name="Google Shape;458;p45"/>
          <p:cNvPicPr preferRelativeResize="0"/>
          <p:nvPr/>
        </p:nvPicPr>
        <p:blipFill rotWithShape="1">
          <a:blip r:embed="rId3">
            <a:alphaModFix/>
          </a:blip>
          <a:srcRect/>
          <a:stretch/>
        </p:blipFill>
        <p:spPr>
          <a:xfrm>
            <a:off x="2463352" y="4302455"/>
            <a:ext cx="3124328" cy="2341269"/>
          </a:xfrm>
          <a:prstGeom prst="rect">
            <a:avLst/>
          </a:prstGeom>
          <a:noFill/>
          <a:ln>
            <a:noFill/>
          </a:ln>
        </p:spPr>
      </p:pic>
      <p:pic>
        <p:nvPicPr>
          <p:cNvPr id="459" name="Google Shape;459;p45"/>
          <p:cNvPicPr preferRelativeResize="0"/>
          <p:nvPr/>
        </p:nvPicPr>
        <p:blipFill rotWithShape="1">
          <a:blip r:embed="rId4">
            <a:alphaModFix/>
          </a:blip>
          <a:srcRect/>
          <a:stretch/>
        </p:blipFill>
        <p:spPr>
          <a:xfrm>
            <a:off x="5842576" y="4302450"/>
            <a:ext cx="3938227" cy="23412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46"/>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sz="3600"/>
              <a:t>EPIDERMAL EYELID CYSTS</a:t>
            </a:r>
            <a:endParaRPr sz="3600"/>
          </a:p>
        </p:txBody>
      </p:sp>
      <p:sp>
        <p:nvSpPr>
          <p:cNvPr id="465" name="Google Shape;465;p46"/>
          <p:cNvSpPr txBox="1">
            <a:spLocks noGrp="1"/>
          </p:cNvSpPr>
          <p:nvPr>
            <p:ph type="body" idx="1"/>
          </p:nvPr>
        </p:nvSpPr>
        <p:spPr>
          <a:xfrm>
            <a:off x="812800" y="1600200"/>
            <a:ext cx="10566300" cy="4114800"/>
          </a:xfrm>
          <a:prstGeom prst="rect">
            <a:avLst/>
          </a:prstGeom>
          <a:noFill/>
          <a:ln>
            <a:noFill/>
          </a:ln>
        </p:spPr>
        <p:txBody>
          <a:bodyPr spcFirstLastPara="1" wrap="square" lIns="91425" tIns="45700" rIns="91425" bIns="45700" anchor="t" anchorCtr="0">
            <a:noAutofit/>
          </a:bodyPr>
          <a:lstStyle/>
          <a:p>
            <a:pPr marL="274320" lvl="0" indent="-274320" algn="l" rtl="0">
              <a:lnSpc>
                <a:spcPct val="115000"/>
              </a:lnSpc>
              <a:spcBef>
                <a:spcPts val="0"/>
              </a:spcBef>
              <a:spcAft>
                <a:spcPts val="0"/>
              </a:spcAft>
              <a:buClr>
                <a:schemeClr val="lt1"/>
              </a:buClr>
              <a:buSzPts val="2300"/>
              <a:buChar char="•"/>
            </a:pPr>
            <a:r>
              <a:rPr lang="en-US" sz="2300"/>
              <a:t>Cysts of the epidermis are a second major type of benign cutaneous eyelid lesion </a:t>
            </a:r>
            <a:endParaRPr sz="2300"/>
          </a:p>
          <a:p>
            <a:pPr marL="274320" lvl="0" indent="-274320" algn="l" rtl="0">
              <a:lnSpc>
                <a:spcPct val="115000"/>
              </a:lnSpc>
              <a:spcBef>
                <a:spcPts val="1500"/>
              </a:spcBef>
              <a:spcAft>
                <a:spcPts val="0"/>
              </a:spcAft>
              <a:buClr>
                <a:schemeClr val="lt1"/>
              </a:buClr>
              <a:buSzPts val="2300"/>
              <a:buChar char="•"/>
            </a:pPr>
            <a:r>
              <a:rPr lang="en-US" sz="2300"/>
              <a:t>True cysts have an inner lining consisting of a layer of epithelium</a:t>
            </a:r>
            <a:endParaRPr sz="2300"/>
          </a:p>
          <a:p>
            <a:pPr marL="274320" lvl="0" indent="-274320" algn="l" rtl="0">
              <a:lnSpc>
                <a:spcPct val="115000"/>
              </a:lnSpc>
              <a:spcBef>
                <a:spcPts val="1500"/>
              </a:spcBef>
              <a:spcAft>
                <a:spcPts val="0"/>
              </a:spcAft>
              <a:buClr>
                <a:schemeClr val="lt1"/>
              </a:buClr>
              <a:buSzPts val="2300"/>
              <a:buChar char="•"/>
            </a:pPr>
            <a:r>
              <a:rPr lang="en-US" sz="2300"/>
              <a:t>Complete removal these lesions requires removal or destruction of this epithelium</a:t>
            </a:r>
            <a:endParaRPr sz="2300"/>
          </a:p>
          <a:p>
            <a:pPr marL="640080" lvl="4" indent="-231775" algn="l" rtl="0">
              <a:lnSpc>
                <a:spcPct val="115000"/>
              </a:lnSpc>
              <a:spcBef>
                <a:spcPts val="1500"/>
              </a:spcBef>
              <a:spcAft>
                <a:spcPts val="0"/>
              </a:spcAft>
              <a:buClr>
                <a:schemeClr val="lt1"/>
              </a:buClr>
              <a:buSzPts val="2300"/>
              <a:buChar char="•"/>
            </a:pPr>
            <a:r>
              <a:rPr lang="en-US" sz="2300"/>
              <a:t>Epidermal inclusion cyst </a:t>
            </a:r>
            <a:endParaRPr sz="2300"/>
          </a:p>
          <a:p>
            <a:pPr marL="640080" lvl="4" indent="-231775" algn="l" rtl="0">
              <a:lnSpc>
                <a:spcPct val="115000"/>
              </a:lnSpc>
              <a:spcBef>
                <a:spcPts val="1500"/>
              </a:spcBef>
              <a:spcAft>
                <a:spcPts val="0"/>
              </a:spcAft>
              <a:buClr>
                <a:schemeClr val="lt1"/>
              </a:buClr>
              <a:buSzPts val="2300"/>
              <a:buChar char="•"/>
            </a:pPr>
            <a:r>
              <a:rPr lang="en-US" sz="2300"/>
              <a:t>Pilar, or trichilemmal, cyst</a:t>
            </a:r>
            <a:endParaRPr sz="2300"/>
          </a:p>
          <a:p>
            <a:pPr marL="274320" lvl="1" indent="0" algn="l" rtl="0">
              <a:lnSpc>
                <a:spcPct val="115000"/>
              </a:lnSpc>
              <a:spcBef>
                <a:spcPts val="1500"/>
              </a:spcBef>
              <a:spcAft>
                <a:spcPts val="0"/>
              </a:spcAft>
              <a:buClr>
                <a:schemeClr val="lt1"/>
              </a:buClr>
              <a:buSzPts val="1360"/>
              <a:buFont typeface="Oswald Light"/>
              <a:buNone/>
            </a:pPr>
            <a:endParaRPr sz="2300"/>
          </a:p>
          <a:p>
            <a:pPr marL="274320" lvl="0" indent="-177165" algn="l" rtl="0">
              <a:lnSpc>
                <a:spcPct val="115000"/>
              </a:lnSpc>
              <a:spcBef>
                <a:spcPts val="1500"/>
              </a:spcBef>
              <a:spcAft>
                <a:spcPts val="1500"/>
              </a:spcAft>
              <a:buClr>
                <a:schemeClr val="lt1"/>
              </a:buClr>
              <a:buSzPts val="1530"/>
              <a:buNone/>
            </a:pPr>
            <a:endParaRPr sz="23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47"/>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sz="3600"/>
              <a:t>EPIDERMAL INCLUSION CYST</a:t>
            </a:r>
            <a:endParaRPr sz="3600"/>
          </a:p>
        </p:txBody>
      </p:sp>
      <p:sp>
        <p:nvSpPr>
          <p:cNvPr id="471" name="Google Shape;471;p47"/>
          <p:cNvSpPr txBox="1">
            <a:spLocks noGrp="1"/>
          </p:cNvSpPr>
          <p:nvPr>
            <p:ph type="body" idx="1"/>
          </p:nvPr>
        </p:nvSpPr>
        <p:spPr>
          <a:xfrm>
            <a:off x="812800" y="1600200"/>
            <a:ext cx="6816900" cy="4114800"/>
          </a:xfrm>
          <a:prstGeom prst="rect">
            <a:avLst/>
          </a:prstGeom>
          <a:noFill/>
          <a:ln>
            <a:noFill/>
          </a:ln>
        </p:spPr>
        <p:txBody>
          <a:bodyPr spcFirstLastPara="1" wrap="square" lIns="91425" tIns="45700" rIns="91425" bIns="45700" anchor="t" anchorCtr="0">
            <a:noAutofit/>
          </a:bodyPr>
          <a:lstStyle/>
          <a:p>
            <a:pPr marL="274320" lvl="0" indent="-274320" algn="l" rtl="0">
              <a:lnSpc>
                <a:spcPct val="110000"/>
              </a:lnSpc>
              <a:spcBef>
                <a:spcPts val="0"/>
              </a:spcBef>
              <a:spcAft>
                <a:spcPts val="0"/>
              </a:spcAft>
              <a:buClr>
                <a:schemeClr val="lt1"/>
              </a:buClr>
              <a:buSzPts val="2300"/>
              <a:buChar char="•"/>
            </a:pPr>
            <a:r>
              <a:rPr lang="en-US" sz="2300"/>
              <a:t>Arise from hair follicle, usually spontaneously</a:t>
            </a:r>
            <a:endParaRPr sz="2300"/>
          </a:p>
          <a:p>
            <a:pPr marL="274320" lvl="0" indent="-274320" algn="l" rtl="0">
              <a:lnSpc>
                <a:spcPct val="110000"/>
              </a:lnSpc>
              <a:spcBef>
                <a:spcPts val="1000"/>
              </a:spcBef>
              <a:spcAft>
                <a:spcPts val="0"/>
              </a:spcAft>
              <a:buClr>
                <a:schemeClr val="lt1"/>
              </a:buClr>
              <a:buSzPts val="2300"/>
              <a:buChar char="•"/>
            </a:pPr>
            <a:r>
              <a:rPr lang="en-US" sz="2300"/>
              <a:t>Slow-growing, elevated, round, smooth</a:t>
            </a:r>
            <a:endParaRPr sz="2300"/>
          </a:p>
          <a:p>
            <a:pPr marL="274320" lvl="0" indent="-274320" algn="l" rtl="0">
              <a:lnSpc>
                <a:spcPct val="110000"/>
              </a:lnSpc>
              <a:spcBef>
                <a:spcPts val="1000"/>
              </a:spcBef>
              <a:spcAft>
                <a:spcPts val="0"/>
              </a:spcAft>
              <a:buClr>
                <a:schemeClr val="lt1"/>
              </a:buClr>
              <a:buSzPts val="2300"/>
              <a:buChar char="•"/>
            </a:pPr>
            <a:r>
              <a:rPr lang="en-US" sz="2300"/>
              <a:t>Typically have a central pore which is 2/2 a duct of the hair follicle</a:t>
            </a:r>
            <a:endParaRPr sz="2300"/>
          </a:p>
          <a:p>
            <a:pPr marL="274320" lvl="0" indent="-274320" algn="l" rtl="0">
              <a:lnSpc>
                <a:spcPct val="110000"/>
              </a:lnSpc>
              <a:spcBef>
                <a:spcPts val="1000"/>
              </a:spcBef>
              <a:spcAft>
                <a:spcPts val="0"/>
              </a:spcAft>
              <a:buClr>
                <a:schemeClr val="lt1"/>
              </a:buClr>
              <a:buSzPts val="2300"/>
              <a:buChar char="•"/>
            </a:pPr>
            <a:r>
              <a:rPr lang="en-US" sz="2300"/>
              <a:t>Sometimes called sebaceous cysts, but these lesions are filled with keratin, not sebum</a:t>
            </a:r>
            <a:endParaRPr sz="2300"/>
          </a:p>
          <a:p>
            <a:pPr marL="274320" lvl="0" indent="-274320" algn="l" rtl="0">
              <a:lnSpc>
                <a:spcPct val="110000"/>
              </a:lnSpc>
              <a:spcBef>
                <a:spcPts val="1000"/>
              </a:spcBef>
              <a:spcAft>
                <a:spcPts val="0"/>
              </a:spcAft>
              <a:buClr>
                <a:schemeClr val="lt1"/>
              </a:buClr>
              <a:buSzPts val="2300"/>
              <a:buChar char="•"/>
            </a:pPr>
            <a:r>
              <a:rPr lang="en-US" sz="2300"/>
              <a:t>Rupture of the cyst wall may result in an inflammatory foreign body reaction</a:t>
            </a:r>
            <a:endParaRPr sz="2300"/>
          </a:p>
          <a:p>
            <a:pPr marL="274320" lvl="0" indent="-274320" algn="l" rtl="0">
              <a:lnSpc>
                <a:spcPct val="95000"/>
              </a:lnSpc>
              <a:spcBef>
                <a:spcPts val="1000"/>
              </a:spcBef>
              <a:spcAft>
                <a:spcPts val="0"/>
              </a:spcAft>
              <a:buClr>
                <a:schemeClr val="lt1"/>
              </a:buClr>
              <a:buSzPts val="2300"/>
              <a:buChar char="•"/>
            </a:pPr>
            <a:r>
              <a:rPr lang="en-US" sz="2300"/>
              <a:t>Cyst may become secondarily infected</a:t>
            </a:r>
            <a:endParaRPr sz="2300"/>
          </a:p>
        </p:txBody>
      </p:sp>
      <p:pic>
        <p:nvPicPr>
          <p:cNvPr id="472" name="Google Shape;472;p47"/>
          <p:cNvPicPr preferRelativeResize="0"/>
          <p:nvPr/>
        </p:nvPicPr>
        <p:blipFill rotWithShape="1">
          <a:blip r:embed="rId3">
            <a:alphaModFix/>
          </a:blip>
          <a:srcRect/>
          <a:stretch/>
        </p:blipFill>
        <p:spPr>
          <a:xfrm>
            <a:off x="7789600" y="1417650"/>
            <a:ext cx="3472800" cy="2127692"/>
          </a:xfrm>
          <a:prstGeom prst="rect">
            <a:avLst/>
          </a:prstGeom>
          <a:noFill/>
          <a:ln>
            <a:noFill/>
          </a:ln>
        </p:spPr>
      </p:pic>
      <p:pic>
        <p:nvPicPr>
          <p:cNvPr id="473" name="Google Shape;473;p47"/>
          <p:cNvPicPr preferRelativeResize="0"/>
          <p:nvPr/>
        </p:nvPicPr>
        <p:blipFill rotWithShape="1">
          <a:blip r:embed="rId4">
            <a:alphaModFix/>
          </a:blip>
          <a:srcRect/>
          <a:stretch/>
        </p:blipFill>
        <p:spPr>
          <a:xfrm>
            <a:off x="7789605" y="3708449"/>
            <a:ext cx="3472800" cy="23875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48"/>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EPIDERMAL INCLUSION CYST</a:t>
            </a:r>
            <a:endParaRPr/>
          </a:p>
        </p:txBody>
      </p:sp>
      <p:sp>
        <p:nvSpPr>
          <p:cNvPr id="479" name="Google Shape;479;p48"/>
          <p:cNvSpPr txBox="1">
            <a:spLocks noGrp="1"/>
          </p:cNvSpPr>
          <p:nvPr>
            <p:ph type="body" idx="1"/>
          </p:nvPr>
        </p:nvSpPr>
        <p:spPr>
          <a:xfrm>
            <a:off x="812800" y="1600200"/>
            <a:ext cx="64200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en-US" sz="2200" b="1"/>
              <a:t>Treatment</a:t>
            </a:r>
            <a:endParaRPr sz="2200" b="1"/>
          </a:p>
          <a:p>
            <a:pPr marL="457200" lvl="0" indent="-368300" algn="l" rtl="0">
              <a:lnSpc>
                <a:spcPct val="115000"/>
              </a:lnSpc>
              <a:spcBef>
                <a:spcPts val="1500"/>
              </a:spcBef>
              <a:spcAft>
                <a:spcPts val="0"/>
              </a:spcAft>
              <a:buSzPts val="2200"/>
              <a:buChar char="•"/>
            </a:pPr>
            <a:r>
              <a:rPr lang="en-US" sz="2200" b="1"/>
              <a:t>Small cysts</a:t>
            </a:r>
            <a:r>
              <a:rPr lang="en-US" sz="2200"/>
              <a:t> – marsupialization of the cyst, which is basically unroofing it. The cyst is excised along the periphery of the cyst, but the base of the lesion is left behind to serve as the new surface epithelium</a:t>
            </a:r>
            <a:endParaRPr sz="2200"/>
          </a:p>
          <a:p>
            <a:pPr marL="457200" lvl="0" indent="-368300" algn="l" rtl="0">
              <a:lnSpc>
                <a:spcPct val="115000"/>
              </a:lnSpc>
              <a:spcBef>
                <a:spcPts val="1500"/>
              </a:spcBef>
              <a:spcAft>
                <a:spcPts val="0"/>
              </a:spcAft>
              <a:buSzPts val="2200"/>
              <a:buChar char="•"/>
            </a:pPr>
            <a:r>
              <a:rPr lang="en-US" sz="2200" b="1"/>
              <a:t>Larger/deeper cysts</a:t>
            </a:r>
            <a:r>
              <a:rPr lang="en-US" sz="2200"/>
              <a:t> – may require complete excision with attempts to remove the lesion with the cyst wall intact to prevent leaving behind any epithelium and potential for recurrence</a:t>
            </a:r>
            <a:endParaRPr sz="2200"/>
          </a:p>
          <a:p>
            <a:pPr marL="274320" lvl="0" indent="-177165" algn="l" rtl="0">
              <a:lnSpc>
                <a:spcPct val="115000"/>
              </a:lnSpc>
              <a:spcBef>
                <a:spcPts val="1500"/>
              </a:spcBef>
              <a:spcAft>
                <a:spcPts val="1500"/>
              </a:spcAft>
              <a:buClr>
                <a:schemeClr val="lt1"/>
              </a:buClr>
              <a:buSzPts val="1530"/>
              <a:buNone/>
            </a:pPr>
            <a:endParaRPr sz="2200"/>
          </a:p>
        </p:txBody>
      </p:sp>
      <p:pic>
        <p:nvPicPr>
          <p:cNvPr id="480" name="Google Shape;480;p48"/>
          <p:cNvPicPr preferRelativeResize="0"/>
          <p:nvPr/>
        </p:nvPicPr>
        <p:blipFill rotWithShape="1">
          <a:blip r:embed="rId3">
            <a:alphaModFix/>
          </a:blip>
          <a:srcRect/>
          <a:stretch/>
        </p:blipFill>
        <p:spPr>
          <a:xfrm>
            <a:off x="7486040" y="3975358"/>
            <a:ext cx="4330700" cy="1879600"/>
          </a:xfrm>
          <a:prstGeom prst="rect">
            <a:avLst/>
          </a:prstGeom>
          <a:noFill/>
          <a:ln>
            <a:noFill/>
          </a:ln>
        </p:spPr>
      </p:pic>
      <p:pic>
        <p:nvPicPr>
          <p:cNvPr id="481" name="Google Shape;481;p48"/>
          <p:cNvPicPr preferRelativeResize="0"/>
          <p:nvPr/>
        </p:nvPicPr>
        <p:blipFill rotWithShape="1">
          <a:blip r:embed="rId4">
            <a:alphaModFix/>
          </a:blip>
          <a:srcRect/>
          <a:stretch/>
        </p:blipFill>
        <p:spPr>
          <a:xfrm>
            <a:off x="8057988" y="1758110"/>
            <a:ext cx="2905980" cy="187678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49"/>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EPIDERMAL INCLUSION CYST</a:t>
            </a:r>
            <a:endParaRPr/>
          </a:p>
        </p:txBody>
      </p:sp>
      <p:sp>
        <p:nvSpPr>
          <p:cNvPr id="487" name="Google Shape;487;p49"/>
          <p:cNvSpPr txBox="1">
            <a:spLocks noGrp="1"/>
          </p:cNvSpPr>
          <p:nvPr>
            <p:ph type="body" idx="1"/>
          </p:nvPr>
        </p:nvSpPr>
        <p:spPr>
          <a:xfrm>
            <a:off x="812800" y="1600200"/>
            <a:ext cx="9855300" cy="41148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SzPts val="2400"/>
              <a:buNone/>
            </a:pPr>
            <a:r>
              <a:rPr lang="en-US" sz="2200"/>
              <a:t>Multiple, small epidermal inclusion cysts = milia. </a:t>
            </a:r>
            <a:endParaRPr sz="2200"/>
          </a:p>
          <a:p>
            <a:pPr marL="457200" lvl="0" indent="-368300" algn="l" rtl="0">
              <a:lnSpc>
                <a:spcPct val="115000"/>
              </a:lnSpc>
              <a:spcBef>
                <a:spcPts val="1500"/>
              </a:spcBef>
              <a:spcAft>
                <a:spcPts val="0"/>
              </a:spcAft>
              <a:buSzPts val="2200"/>
              <a:buChar char="•"/>
            </a:pPr>
            <a:r>
              <a:rPr lang="en-US" sz="2200"/>
              <a:t>May appear spontaneously, after trauma, or during healing from a bullous skin disorder</a:t>
            </a:r>
            <a:endParaRPr sz="2200"/>
          </a:p>
          <a:p>
            <a:pPr marL="457200" lvl="0" indent="-368300" algn="l" rtl="0">
              <a:lnSpc>
                <a:spcPct val="115000"/>
              </a:lnSpc>
              <a:spcBef>
                <a:spcPts val="0"/>
              </a:spcBef>
              <a:spcAft>
                <a:spcPts val="0"/>
              </a:spcAft>
              <a:buSzPts val="2200"/>
              <a:buChar char="•"/>
            </a:pPr>
            <a:r>
              <a:rPr lang="en-US" sz="2200"/>
              <a:t>Commonly seen in newborns</a:t>
            </a:r>
            <a:endParaRPr sz="2200"/>
          </a:p>
          <a:p>
            <a:pPr marL="457200" lvl="0" indent="-368300" algn="l" rtl="0">
              <a:lnSpc>
                <a:spcPct val="115000"/>
              </a:lnSpc>
              <a:spcBef>
                <a:spcPts val="0"/>
              </a:spcBef>
              <a:spcAft>
                <a:spcPts val="0"/>
              </a:spcAft>
              <a:buSzPts val="2200"/>
              <a:buChar char="•"/>
            </a:pPr>
            <a:r>
              <a:rPr lang="en-US" sz="2200"/>
              <a:t>Often resolves spontaneously, but can be marsupialized if persistent with a needle; can also be treated with topical retinoic acid cream</a:t>
            </a:r>
            <a:endParaRPr sz="2200"/>
          </a:p>
          <a:p>
            <a:pPr marL="274320" lvl="0" indent="-177165" algn="l" rtl="0">
              <a:lnSpc>
                <a:spcPct val="115000"/>
              </a:lnSpc>
              <a:spcBef>
                <a:spcPts val="1500"/>
              </a:spcBef>
              <a:spcAft>
                <a:spcPts val="1500"/>
              </a:spcAft>
              <a:buClr>
                <a:schemeClr val="lt1"/>
              </a:buClr>
              <a:buSzPts val="1530"/>
              <a:buNone/>
            </a:pPr>
            <a:endParaRPr sz="2200"/>
          </a:p>
        </p:txBody>
      </p:sp>
      <p:pic>
        <p:nvPicPr>
          <p:cNvPr id="488" name="Google Shape;488;p49"/>
          <p:cNvPicPr preferRelativeResize="0"/>
          <p:nvPr/>
        </p:nvPicPr>
        <p:blipFill rotWithShape="1">
          <a:blip r:embed="rId3">
            <a:alphaModFix/>
          </a:blip>
          <a:srcRect r="-161"/>
          <a:stretch/>
        </p:blipFill>
        <p:spPr>
          <a:xfrm>
            <a:off x="1868976" y="4546248"/>
            <a:ext cx="2622197" cy="1868211"/>
          </a:xfrm>
          <a:prstGeom prst="rect">
            <a:avLst/>
          </a:prstGeom>
          <a:noFill/>
          <a:ln>
            <a:noFill/>
          </a:ln>
        </p:spPr>
      </p:pic>
      <p:pic>
        <p:nvPicPr>
          <p:cNvPr id="489" name="Google Shape;489;p49"/>
          <p:cNvPicPr preferRelativeResize="0"/>
          <p:nvPr/>
        </p:nvPicPr>
        <p:blipFill rotWithShape="1">
          <a:blip r:embed="rId4">
            <a:alphaModFix/>
          </a:blip>
          <a:srcRect l="-1" t="-1"/>
          <a:stretch/>
        </p:blipFill>
        <p:spPr>
          <a:xfrm>
            <a:off x="4733298" y="4546248"/>
            <a:ext cx="2760143" cy="1872021"/>
          </a:xfrm>
          <a:prstGeom prst="rect">
            <a:avLst/>
          </a:prstGeom>
          <a:noFill/>
          <a:ln>
            <a:noFill/>
          </a:ln>
        </p:spPr>
      </p:pic>
      <p:pic>
        <p:nvPicPr>
          <p:cNvPr id="490" name="Google Shape;490;p49"/>
          <p:cNvPicPr preferRelativeResize="0"/>
          <p:nvPr/>
        </p:nvPicPr>
        <p:blipFill rotWithShape="1">
          <a:blip r:embed="rId5">
            <a:alphaModFix/>
          </a:blip>
          <a:srcRect/>
          <a:stretch/>
        </p:blipFill>
        <p:spPr>
          <a:xfrm>
            <a:off x="7735575" y="4546251"/>
            <a:ext cx="2496043" cy="1872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5"/>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sz="3600"/>
              <a:t>WHAT IS A “DANGEROUS” EYELID LESION?</a:t>
            </a:r>
            <a:endParaRPr sz="3600"/>
          </a:p>
        </p:txBody>
      </p:sp>
      <p:sp>
        <p:nvSpPr>
          <p:cNvPr id="128" name="Google Shape;128;p5"/>
          <p:cNvSpPr txBox="1">
            <a:spLocks noGrp="1"/>
          </p:cNvSpPr>
          <p:nvPr>
            <p:ph type="body" idx="1"/>
          </p:nvPr>
        </p:nvSpPr>
        <p:spPr>
          <a:xfrm>
            <a:off x="812800" y="1600200"/>
            <a:ext cx="10566400" cy="4114800"/>
          </a:xfrm>
          <a:prstGeom prst="rect">
            <a:avLst/>
          </a:prstGeom>
          <a:noFill/>
          <a:ln>
            <a:noFill/>
          </a:ln>
        </p:spPr>
        <p:txBody>
          <a:bodyPr spcFirstLastPara="1" wrap="square" lIns="91425" tIns="45700" rIns="91425" bIns="45700" anchor="t" anchorCtr="0">
            <a:normAutofit/>
          </a:bodyPr>
          <a:lstStyle/>
          <a:p>
            <a:pPr marL="274320" lvl="0" indent="-274320" algn="l" rtl="0">
              <a:lnSpc>
                <a:spcPct val="130000"/>
              </a:lnSpc>
              <a:spcBef>
                <a:spcPts val="0"/>
              </a:spcBef>
              <a:spcAft>
                <a:spcPts val="0"/>
              </a:spcAft>
              <a:buClr>
                <a:schemeClr val="lt1"/>
              </a:buClr>
              <a:buSzPts val="2400"/>
              <a:buChar char="•"/>
            </a:pPr>
            <a:r>
              <a:rPr lang="en-US" sz="2400"/>
              <a:t>Threat to regional anatomy</a:t>
            </a:r>
            <a:endParaRPr sz="2400"/>
          </a:p>
          <a:p>
            <a:pPr marL="274320" lvl="0" indent="-274320" algn="l" rtl="0">
              <a:lnSpc>
                <a:spcPct val="130000"/>
              </a:lnSpc>
              <a:spcBef>
                <a:spcPts val="1000"/>
              </a:spcBef>
              <a:spcAft>
                <a:spcPts val="0"/>
              </a:spcAft>
              <a:buClr>
                <a:schemeClr val="lt1"/>
              </a:buClr>
              <a:buSzPts val="2400"/>
              <a:buChar char="•"/>
            </a:pPr>
            <a:r>
              <a:rPr lang="en-US" sz="2400"/>
              <a:t>Threat to life (malignancies)</a:t>
            </a:r>
            <a:endParaRPr sz="2400"/>
          </a:p>
          <a:p>
            <a:pPr marL="274320" lvl="0" indent="-177165" algn="l" rtl="0">
              <a:lnSpc>
                <a:spcPct val="130000"/>
              </a:lnSpc>
              <a:spcBef>
                <a:spcPts val="1000"/>
              </a:spcBef>
              <a:spcAft>
                <a:spcPts val="0"/>
              </a:spcAft>
              <a:buClr>
                <a:schemeClr val="lt1"/>
              </a:buClr>
              <a:buSzPts val="1530"/>
              <a:buNone/>
            </a:pPr>
            <a:endParaRPr sz="2400"/>
          </a:p>
          <a:p>
            <a:pPr marL="274320" lvl="1" indent="0" algn="l" rtl="0">
              <a:lnSpc>
                <a:spcPct val="130000"/>
              </a:lnSpc>
              <a:spcBef>
                <a:spcPts val="500"/>
              </a:spcBef>
              <a:spcAft>
                <a:spcPts val="0"/>
              </a:spcAft>
              <a:buClr>
                <a:schemeClr val="lt1"/>
              </a:buClr>
              <a:buSzPts val="1360"/>
              <a:buFont typeface="Oswald Light"/>
              <a:buNone/>
            </a:pPr>
            <a:endParaRPr sz="2400"/>
          </a:p>
          <a:p>
            <a:pPr marL="274320" lvl="1" indent="0" algn="l" rtl="0">
              <a:lnSpc>
                <a:spcPct val="130000"/>
              </a:lnSpc>
              <a:spcBef>
                <a:spcPts val="500"/>
              </a:spcBef>
              <a:spcAft>
                <a:spcPts val="0"/>
              </a:spcAft>
              <a:buClr>
                <a:schemeClr val="lt1"/>
              </a:buClr>
              <a:buSzPts val="1360"/>
              <a:buFont typeface="Oswald Light"/>
              <a:buNone/>
            </a:pPr>
            <a:endParaRPr sz="2400"/>
          </a:p>
          <a:p>
            <a:pPr marL="274320" lvl="1" indent="0" algn="l" rtl="0">
              <a:lnSpc>
                <a:spcPct val="130000"/>
              </a:lnSpc>
              <a:spcBef>
                <a:spcPts val="500"/>
              </a:spcBef>
              <a:spcAft>
                <a:spcPts val="1500"/>
              </a:spcAft>
              <a:buClr>
                <a:schemeClr val="lt1"/>
              </a:buClr>
              <a:buSzPts val="1360"/>
              <a:buFont typeface="Oswald Light"/>
              <a:buNone/>
            </a:pPr>
            <a:endParaRPr sz="2400"/>
          </a:p>
        </p:txBody>
      </p:sp>
      <p:pic>
        <p:nvPicPr>
          <p:cNvPr id="129" name="Google Shape;129;p5"/>
          <p:cNvPicPr preferRelativeResize="0"/>
          <p:nvPr/>
        </p:nvPicPr>
        <p:blipFill rotWithShape="1">
          <a:blip r:embed="rId3">
            <a:alphaModFix/>
          </a:blip>
          <a:srcRect/>
          <a:stretch/>
        </p:blipFill>
        <p:spPr>
          <a:xfrm>
            <a:off x="7812550" y="4040475"/>
            <a:ext cx="3357725" cy="2242700"/>
          </a:xfrm>
          <a:prstGeom prst="rect">
            <a:avLst/>
          </a:prstGeom>
          <a:noFill/>
          <a:ln>
            <a:noFill/>
          </a:ln>
        </p:spPr>
      </p:pic>
      <p:pic>
        <p:nvPicPr>
          <p:cNvPr id="130" name="Google Shape;130;p5"/>
          <p:cNvPicPr preferRelativeResize="0"/>
          <p:nvPr/>
        </p:nvPicPr>
        <p:blipFill rotWithShape="1">
          <a:blip r:embed="rId4">
            <a:alphaModFix/>
          </a:blip>
          <a:srcRect/>
          <a:stretch/>
        </p:blipFill>
        <p:spPr>
          <a:xfrm>
            <a:off x="812801" y="4019950"/>
            <a:ext cx="3357725" cy="2283746"/>
          </a:xfrm>
          <a:prstGeom prst="rect">
            <a:avLst/>
          </a:prstGeom>
          <a:noFill/>
          <a:ln>
            <a:noFill/>
          </a:ln>
        </p:spPr>
      </p:pic>
      <p:pic>
        <p:nvPicPr>
          <p:cNvPr id="131" name="Google Shape;131;p5"/>
          <p:cNvPicPr preferRelativeResize="0"/>
          <p:nvPr/>
        </p:nvPicPr>
        <p:blipFill rotWithShape="1">
          <a:blip r:embed="rId5">
            <a:alphaModFix/>
          </a:blip>
          <a:srcRect/>
          <a:stretch/>
        </p:blipFill>
        <p:spPr>
          <a:xfrm>
            <a:off x="4312675" y="4041105"/>
            <a:ext cx="3357725" cy="223374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50"/>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PILAR, OR TRICHILEMMAL, CYST</a:t>
            </a:r>
            <a:endParaRPr/>
          </a:p>
        </p:txBody>
      </p:sp>
      <p:sp>
        <p:nvSpPr>
          <p:cNvPr id="496" name="Google Shape;496;p50"/>
          <p:cNvSpPr txBox="1">
            <a:spLocks noGrp="1"/>
          </p:cNvSpPr>
          <p:nvPr>
            <p:ph type="body" idx="1"/>
          </p:nvPr>
        </p:nvSpPr>
        <p:spPr>
          <a:xfrm>
            <a:off x="812800" y="1600200"/>
            <a:ext cx="9066300" cy="4114800"/>
          </a:xfrm>
          <a:prstGeom prst="rect">
            <a:avLst/>
          </a:prstGeom>
          <a:noFill/>
          <a:ln>
            <a:noFill/>
          </a:ln>
        </p:spPr>
        <p:txBody>
          <a:bodyPr spcFirstLastPara="1" wrap="square" lIns="91425" tIns="45700" rIns="91425" bIns="45700" anchor="t" anchorCtr="0">
            <a:normAutofit/>
          </a:bodyPr>
          <a:lstStyle/>
          <a:p>
            <a:pPr marL="274320" lvl="0" indent="-274320" algn="l" rtl="0">
              <a:lnSpc>
                <a:spcPct val="115000"/>
              </a:lnSpc>
              <a:spcBef>
                <a:spcPts val="0"/>
              </a:spcBef>
              <a:spcAft>
                <a:spcPts val="0"/>
              </a:spcAft>
              <a:buClr>
                <a:schemeClr val="lt1"/>
              </a:buClr>
              <a:buSzPts val="2200"/>
              <a:buChar char="•"/>
            </a:pPr>
            <a:r>
              <a:rPr lang="en-US" sz="2200"/>
              <a:t>Appear identical to epidermal inclusion cysts but occur in areas with large and numerous hair follicles. In the periorbital region, these are found in the eyebrows. </a:t>
            </a:r>
            <a:endParaRPr sz="2200"/>
          </a:p>
          <a:p>
            <a:pPr marL="274320" lvl="0" indent="-274320" algn="l" rtl="0">
              <a:lnSpc>
                <a:spcPct val="115000"/>
              </a:lnSpc>
              <a:spcBef>
                <a:spcPts val="1500"/>
              </a:spcBef>
              <a:spcAft>
                <a:spcPts val="0"/>
              </a:spcAft>
              <a:buClr>
                <a:schemeClr val="lt1"/>
              </a:buClr>
              <a:buSzPts val="2200"/>
              <a:buChar char="•"/>
            </a:pPr>
            <a:r>
              <a:rPr lang="en-US" sz="2200"/>
              <a:t>Filled with desquamated epithelium</a:t>
            </a:r>
            <a:endParaRPr sz="2200"/>
          </a:p>
          <a:p>
            <a:pPr marL="274320" lvl="0" indent="-274320" algn="l" rtl="0">
              <a:lnSpc>
                <a:spcPct val="115000"/>
              </a:lnSpc>
              <a:spcBef>
                <a:spcPts val="1500"/>
              </a:spcBef>
              <a:spcAft>
                <a:spcPts val="1500"/>
              </a:spcAft>
              <a:buClr>
                <a:schemeClr val="lt1"/>
              </a:buClr>
              <a:buSzPts val="2200"/>
              <a:buChar char="•"/>
            </a:pPr>
            <a:r>
              <a:rPr lang="en-US" sz="2200"/>
              <a:t>Cyst wall is thicker than in epidermal inclusion cysts allowing removal in one solid piece</a:t>
            </a:r>
            <a:endParaRPr sz="2200"/>
          </a:p>
        </p:txBody>
      </p:sp>
      <p:pic>
        <p:nvPicPr>
          <p:cNvPr id="497" name="Google Shape;497;p50"/>
          <p:cNvPicPr preferRelativeResize="0"/>
          <p:nvPr/>
        </p:nvPicPr>
        <p:blipFill rotWithShape="1">
          <a:blip r:embed="rId3">
            <a:alphaModFix/>
          </a:blip>
          <a:srcRect/>
          <a:stretch/>
        </p:blipFill>
        <p:spPr>
          <a:xfrm>
            <a:off x="3477505" y="4465193"/>
            <a:ext cx="2971800" cy="1856232"/>
          </a:xfrm>
          <a:prstGeom prst="rect">
            <a:avLst/>
          </a:prstGeom>
          <a:noFill/>
          <a:ln>
            <a:noFill/>
          </a:ln>
        </p:spPr>
      </p:pic>
      <p:pic>
        <p:nvPicPr>
          <p:cNvPr id="498" name="Google Shape;498;p50"/>
          <p:cNvPicPr preferRelativeResize="0"/>
          <p:nvPr/>
        </p:nvPicPr>
        <p:blipFill rotWithShape="1">
          <a:blip r:embed="rId4">
            <a:alphaModFix/>
          </a:blip>
          <a:srcRect l="-1"/>
          <a:stretch/>
        </p:blipFill>
        <p:spPr>
          <a:xfrm>
            <a:off x="6808778" y="4478906"/>
            <a:ext cx="2862072" cy="18288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51"/>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MOLLUSCUM CONTAGIOSUM</a:t>
            </a:r>
            <a:endParaRPr/>
          </a:p>
        </p:txBody>
      </p:sp>
      <p:sp>
        <p:nvSpPr>
          <p:cNvPr id="504" name="Google Shape;504;p51"/>
          <p:cNvSpPr txBox="1">
            <a:spLocks noGrp="1"/>
          </p:cNvSpPr>
          <p:nvPr>
            <p:ph type="body" idx="1"/>
          </p:nvPr>
        </p:nvSpPr>
        <p:spPr>
          <a:xfrm>
            <a:off x="812800" y="1600200"/>
            <a:ext cx="10566300" cy="4114800"/>
          </a:xfrm>
          <a:prstGeom prst="rect">
            <a:avLst/>
          </a:prstGeom>
          <a:noFill/>
          <a:ln>
            <a:noFill/>
          </a:ln>
        </p:spPr>
        <p:txBody>
          <a:bodyPr spcFirstLastPara="1" wrap="square" lIns="91425" tIns="45700" rIns="91425" bIns="45700" anchor="t" anchorCtr="0">
            <a:normAutofit/>
          </a:bodyPr>
          <a:lstStyle/>
          <a:p>
            <a:pPr marL="274320" lvl="0" indent="-274320" algn="l" rtl="0">
              <a:lnSpc>
                <a:spcPct val="115000"/>
              </a:lnSpc>
              <a:spcBef>
                <a:spcPts val="0"/>
              </a:spcBef>
              <a:spcAft>
                <a:spcPts val="0"/>
              </a:spcAft>
              <a:buClr>
                <a:schemeClr val="lt1"/>
              </a:buClr>
              <a:buSzPts val="2200"/>
              <a:buChar char="•"/>
            </a:pPr>
            <a:r>
              <a:rPr lang="en-US" sz="2200"/>
              <a:t>Caused by a viral infection of the epidermis</a:t>
            </a:r>
            <a:endParaRPr sz="2200"/>
          </a:p>
          <a:p>
            <a:pPr marL="274320" lvl="0" indent="-274320" algn="l" rtl="0">
              <a:lnSpc>
                <a:spcPct val="115000"/>
              </a:lnSpc>
              <a:spcBef>
                <a:spcPts val="1500"/>
              </a:spcBef>
              <a:spcAft>
                <a:spcPts val="0"/>
              </a:spcAft>
              <a:buClr>
                <a:schemeClr val="lt1"/>
              </a:buClr>
              <a:buSzPts val="2200"/>
              <a:buChar char="•"/>
            </a:pPr>
            <a:r>
              <a:rPr lang="en-US" sz="2200"/>
              <a:t>Often involves the eyelid in children</a:t>
            </a:r>
            <a:endParaRPr sz="2200"/>
          </a:p>
          <a:p>
            <a:pPr marL="274320" lvl="0" indent="-274320" algn="l" rtl="0">
              <a:lnSpc>
                <a:spcPct val="115000"/>
              </a:lnSpc>
              <a:spcBef>
                <a:spcPts val="1500"/>
              </a:spcBef>
              <a:spcAft>
                <a:spcPts val="0"/>
              </a:spcAft>
              <a:buClr>
                <a:schemeClr val="lt1"/>
              </a:buClr>
              <a:buSzPts val="2200"/>
              <a:buChar char="•"/>
            </a:pPr>
            <a:r>
              <a:rPr lang="en-US" sz="2200"/>
              <a:t>Can occur in clusters in adults with AIDS</a:t>
            </a:r>
            <a:endParaRPr sz="2200"/>
          </a:p>
          <a:p>
            <a:pPr marL="274320" lvl="0" indent="-274320" algn="l" rtl="0">
              <a:lnSpc>
                <a:spcPct val="115000"/>
              </a:lnSpc>
              <a:spcBef>
                <a:spcPts val="1500"/>
              </a:spcBef>
              <a:spcAft>
                <a:spcPts val="0"/>
              </a:spcAft>
              <a:buClr>
                <a:schemeClr val="lt1"/>
              </a:buClr>
              <a:buSzPts val="2200"/>
              <a:buChar char="•"/>
            </a:pPr>
            <a:r>
              <a:rPr lang="en-US" sz="2200"/>
              <a:t>Appear as waxy, nodular lesions with a central umbilication</a:t>
            </a:r>
            <a:endParaRPr sz="2200"/>
          </a:p>
          <a:p>
            <a:pPr marL="274320" lvl="0" indent="-274320" algn="l" rtl="0">
              <a:lnSpc>
                <a:spcPct val="115000"/>
              </a:lnSpc>
              <a:spcBef>
                <a:spcPts val="1500"/>
              </a:spcBef>
              <a:spcAft>
                <a:spcPts val="0"/>
              </a:spcAft>
              <a:buClr>
                <a:schemeClr val="lt1"/>
              </a:buClr>
              <a:buSzPts val="2200"/>
              <a:buChar char="•"/>
            </a:pPr>
            <a:r>
              <a:rPr lang="en-US" sz="2200"/>
              <a:t>Can induce a follicular conjunctivitis</a:t>
            </a:r>
            <a:endParaRPr sz="2200"/>
          </a:p>
          <a:p>
            <a:pPr marL="274320" lvl="0" indent="-274320" algn="l" rtl="0">
              <a:lnSpc>
                <a:spcPct val="115000"/>
              </a:lnSpc>
              <a:spcBef>
                <a:spcPts val="1500"/>
              </a:spcBef>
              <a:spcAft>
                <a:spcPts val="0"/>
              </a:spcAft>
              <a:buClr>
                <a:schemeClr val="lt1"/>
              </a:buClr>
              <a:buSzPts val="2200"/>
              <a:buChar char="•"/>
            </a:pPr>
            <a:r>
              <a:rPr lang="en-US" sz="2200"/>
              <a:t>Treatment consists of excision, curettage, or cryotherapy</a:t>
            </a:r>
            <a:endParaRPr sz="2200"/>
          </a:p>
          <a:p>
            <a:pPr marL="274320" lvl="0" indent="-177165" algn="l" rtl="0">
              <a:lnSpc>
                <a:spcPct val="115000"/>
              </a:lnSpc>
              <a:spcBef>
                <a:spcPts val="1500"/>
              </a:spcBef>
              <a:spcAft>
                <a:spcPts val="1500"/>
              </a:spcAft>
              <a:buClr>
                <a:schemeClr val="lt1"/>
              </a:buClr>
              <a:buSzPts val="1530"/>
              <a:buNone/>
            </a:pPr>
            <a:endParaRPr sz="2200"/>
          </a:p>
        </p:txBody>
      </p:sp>
      <p:pic>
        <p:nvPicPr>
          <p:cNvPr id="505" name="Google Shape;505;p51"/>
          <p:cNvPicPr preferRelativeResize="0"/>
          <p:nvPr/>
        </p:nvPicPr>
        <p:blipFill rotWithShape="1">
          <a:blip r:embed="rId3">
            <a:alphaModFix/>
          </a:blip>
          <a:srcRect t="-42"/>
          <a:stretch/>
        </p:blipFill>
        <p:spPr>
          <a:xfrm>
            <a:off x="8922197" y="1346355"/>
            <a:ext cx="2569464" cy="1673352"/>
          </a:xfrm>
          <a:prstGeom prst="rect">
            <a:avLst/>
          </a:prstGeom>
          <a:noFill/>
          <a:ln>
            <a:noFill/>
          </a:ln>
        </p:spPr>
      </p:pic>
      <p:pic>
        <p:nvPicPr>
          <p:cNvPr id="506" name="Google Shape;506;p51"/>
          <p:cNvPicPr preferRelativeResize="0"/>
          <p:nvPr/>
        </p:nvPicPr>
        <p:blipFill rotWithShape="1">
          <a:blip r:embed="rId4">
            <a:alphaModFix/>
          </a:blip>
          <a:srcRect t="6306"/>
          <a:stretch/>
        </p:blipFill>
        <p:spPr>
          <a:xfrm>
            <a:off x="8922200" y="3131325"/>
            <a:ext cx="2569450" cy="3405900"/>
          </a:xfrm>
          <a:prstGeom prst="rect">
            <a:avLst/>
          </a:prstGeom>
          <a:noFill/>
          <a:ln>
            <a:noFill/>
          </a:ln>
        </p:spPr>
      </p:pic>
      <p:pic>
        <p:nvPicPr>
          <p:cNvPr id="507" name="Google Shape;507;p51"/>
          <p:cNvPicPr preferRelativeResize="0"/>
          <p:nvPr/>
        </p:nvPicPr>
        <p:blipFill rotWithShape="1">
          <a:blip r:embed="rId5">
            <a:alphaModFix/>
          </a:blip>
          <a:srcRect/>
          <a:stretch/>
        </p:blipFill>
        <p:spPr>
          <a:xfrm>
            <a:off x="6731501" y="1319925"/>
            <a:ext cx="2089150" cy="169977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52"/>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XANTHELASMA</a:t>
            </a:r>
            <a:endParaRPr/>
          </a:p>
        </p:txBody>
      </p:sp>
      <p:sp>
        <p:nvSpPr>
          <p:cNvPr id="513" name="Google Shape;513;p52"/>
          <p:cNvSpPr txBox="1">
            <a:spLocks noGrp="1"/>
          </p:cNvSpPr>
          <p:nvPr>
            <p:ph type="body" idx="1"/>
          </p:nvPr>
        </p:nvSpPr>
        <p:spPr>
          <a:xfrm>
            <a:off x="812800" y="1600200"/>
            <a:ext cx="7555800" cy="4114800"/>
          </a:xfrm>
          <a:prstGeom prst="rect">
            <a:avLst/>
          </a:prstGeom>
          <a:noFill/>
          <a:ln>
            <a:noFill/>
          </a:ln>
        </p:spPr>
        <p:txBody>
          <a:bodyPr spcFirstLastPara="1" wrap="square" lIns="91425" tIns="45700" rIns="91425" bIns="45700" anchor="t" anchorCtr="0">
            <a:normAutofit/>
          </a:bodyPr>
          <a:lstStyle/>
          <a:p>
            <a:pPr marL="274320" lvl="0" indent="-274320" algn="l" rtl="0">
              <a:lnSpc>
                <a:spcPct val="130000"/>
              </a:lnSpc>
              <a:spcBef>
                <a:spcPts val="0"/>
              </a:spcBef>
              <a:spcAft>
                <a:spcPts val="0"/>
              </a:spcAft>
              <a:buClr>
                <a:schemeClr val="lt1"/>
              </a:buClr>
              <a:buSzPts val="2200"/>
              <a:buChar char="•"/>
            </a:pPr>
            <a:r>
              <a:rPr lang="en-US" sz="2200"/>
              <a:t>Yellowish plaques that tend to occur in the medial canthal region of the upper and sometimes lower eyelid</a:t>
            </a:r>
            <a:endParaRPr sz="2200"/>
          </a:p>
          <a:p>
            <a:pPr marL="274320" lvl="0" indent="-274320" algn="l" rtl="0">
              <a:lnSpc>
                <a:spcPct val="130000"/>
              </a:lnSpc>
              <a:spcBef>
                <a:spcPts val="1000"/>
              </a:spcBef>
              <a:spcAft>
                <a:spcPts val="0"/>
              </a:spcAft>
              <a:buClr>
                <a:schemeClr val="lt1"/>
              </a:buClr>
              <a:buSzPts val="2200"/>
              <a:buChar char="•"/>
            </a:pPr>
            <a:r>
              <a:rPr lang="en-US" sz="2200"/>
              <a:t>Collections of lipid-laden macrophages in the dermis</a:t>
            </a:r>
            <a:endParaRPr sz="2200"/>
          </a:p>
          <a:p>
            <a:pPr marL="274320" lvl="0" indent="-274320" algn="l" rtl="0">
              <a:lnSpc>
                <a:spcPct val="130000"/>
              </a:lnSpc>
              <a:spcBef>
                <a:spcPts val="1000"/>
              </a:spcBef>
              <a:spcAft>
                <a:spcPts val="0"/>
              </a:spcAft>
              <a:buClr>
                <a:schemeClr val="lt1"/>
              </a:buClr>
              <a:buSzPts val="2200"/>
              <a:buChar char="•"/>
            </a:pPr>
            <a:r>
              <a:rPr lang="en-US" sz="2200"/>
              <a:t>Usually with normal cholesterol levels, but can be associated with hypercholesterolemia </a:t>
            </a:r>
            <a:endParaRPr sz="2200"/>
          </a:p>
          <a:p>
            <a:pPr marL="274320" lvl="0" indent="-274320" algn="l" rtl="0">
              <a:lnSpc>
                <a:spcPct val="130000"/>
              </a:lnSpc>
              <a:spcBef>
                <a:spcPts val="1000"/>
              </a:spcBef>
              <a:spcAft>
                <a:spcPts val="0"/>
              </a:spcAft>
              <a:buClr>
                <a:schemeClr val="lt1"/>
              </a:buClr>
              <a:buSzPts val="2200"/>
              <a:buChar char="•"/>
            </a:pPr>
            <a:r>
              <a:rPr lang="en-US" sz="2200"/>
              <a:t>Treatment with excision, or CO2 laser ablation if very broad</a:t>
            </a:r>
            <a:endParaRPr sz="2200"/>
          </a:p>
          <a:p>
            <a:pPr marL="274320" lvl="0" indent="-274320" algn="l" rtl="0">
              <a:lnSpc>
                <a:spcPct val="130000"/>
              </a:lnSpc>
              <a:spcBef>
                <a:spcPts val="1000"/>
              </a:spcBef>
              <a:spcAft>
                <a:spcPts val="0"/>
              </a:spcAft>
              <a:buClr>
                <a:schemeClr val="lt1"/>
              </a:buClr>
              <a:buSzPts val="2200"/>
              <a:buChar char="•"/>
            </a:pPr>
            <a:r>
              <a:rPr lang="en-US" sz="2200"/>
              <a:t>Lesions may recur</a:t>
            </a:r>
            <a:endParaRPr sz="2200"/>
          </a:p>
          <a:p>
            <a:pPr marL="274320" lvl="0" indent="-177165" algn="l" rtl="0">
              <a:lnSpc>
                <a:spcPct val="130000"/>
              </a:lnSpc>
              <a:spcBef>
                <a:spcPts val="1000"/>
              </a:spcBef>
              <a:spcAft>
                <a:spcPts val="1500"/>
              </a:spcAft>
              <a:buClr>
                <a:schemeClr val="lt1"/>
              </a:buClr>
              <a:buSzPts val="1530"/>
              <a:buNone/>
            </a:pPr>
            <a:endParaRPr sz="2200"/>
          </a:p>
        </p:txBody>
      </p:sp>
      <p:pic>
        <p:nvPicPr>
          <p:cNvPr id="514" name="Google Shape;514;p52"/>
          <p:cNvPicPr preferRelativeResize="0"/>
          <p:nvPr/>
        </p:nvPicPr>
        <p:blipFill rotWithShape="1">
          <a:blip r:embed="rId3">
            <a:alphaModFix/>
          </a:blip>
          <a:srcRect/>
          <a:stretch/>
        </p:blipFill>
        <p:spPr>
          <a:xfrm>
            <a:off x="8544701" y="1417648"/>
            <a:ext cx="2661475" cy="1771085"/>
          </a:xfrm>
          <a:prstGeom prst="rect">
            <a:avLst/>
          </a:prstGeom>
          <a:noFill/>
          <a:ln>
            <a:noFill/>
          </a:ln>
        </p:spPr>
      </p:pic>
      <p:pic>
        <p:nvPicPr>
          <p:cNvPr id="515" name="Google Shape;515;p52"/>
          <p:cNvPicPr preferRelativeResize="0"/>
          <p:nvPr/>
        </p:nvPicPr>
        <p:blipFill rotWithShape="1">
          <a:blip r:embed="rId4">
            <a:alphaModFix/>
          </a:blip>
          <a:srcRect/>
          <a:stretch/>
        </p:blipFill>
        <p:spPr>
          <a:xfrm>
            <a:off x="8544697" y="3428997"/>
            <a:ext cx="2661471" cy="239195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53"/>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ADNEXAL LESIONS</a:t>
            </a:r>
            <a:endParaRPr/>
          </a:p>
        </p:txBody>
      </p:sp>
      <p:sp>
        <p:nvSpPr>
          <p:cNvPr id="522" name="Google Shape;522;p53"/>
          <p:cNvSpPr txBox="1">
            <a:spLocks noGrp="1"/>
          </p:cNvSpPr>
          <p:nvPr>
            <p:ph type="body" idx="1"/>
          </p:nvPr>
        </p:nvSpPr>
        <p:spPr>
          <a:xfrm>
            <a:off x="812800" y="1600200"/>
            <a:ext cx="85701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lt1"/>
              </a:buClr>
              <a:buSzPts val="1530"/>
              <a:buNone/>
            </a:pPr>
            <a:r>
              <a:rPr lang="en-US" sz="2100"/>
              <a:t>Involve skin appendages located within the dermis that communicate through the epidermis to the surface</a:t>
            </a:r>
            <a:endParaRPr sz="2100"/>
          </a:p>
          <a:p>
            <a:pPr marL="457200" lvl="0" indent="-361950" algn="l" rtl="0">
              <a:lnSpc>
                <a:spcPct val="115000"/>
              </a:lnSpc>
              <a:spcBef>
                <a:spcPts val="1500"/>
              </a:spcBef>
              <a:spcAft>
                <a:spcPts val="0"/>
              </a:spcAft>
              <a:buSzPts val="2100"/>
              <a:buChar char="●"/>
            </a:pPr>
            <a:r>
              <a:rPr lang="en-US" sz="2100" b="1"/>
              <a:t>Oil glands</a:t>
            </a:r>
            <a:endParaRPr sz="2100" b="1"/>
          </a:p>
          <a:p>
            <a:pPr marL="914400" lvl="1" indent="-361950" algn="l" rtl="0">
              <a:lnSpc>
                <a:spcPct val="115000"/>
              </a:lnSpc>
              <a:spcBef>
                <a:spcPts val="0"/>
              </a:spcBef>
              <a:spcAft>
                <a:spcPts val="0"/>
              </a:spcAft>
              <a:buSzPts val="2100"/>
              <a:buChar char="○"/>
            </a:pPr>
            <a:r>
              <a:rPr lang="en-US" sz="2100"/>
              <a:t>Meibomian glands</a:t>
            </a:r>
            <a:endParaRPr sz="2100"/>
          </a:p>
          <a:p>
            <a:pPr marL="914400" lvl="1" indent="-361950" algn="l" rtl="0">
              <a:lnSpc>
                <a:spcPct val="115000"/>
              </a:lnSpc>
              <a:spcBef>
                <a:spcPts val="0"/>
              </a:spcBef>
              <a:spcAft>
                <a:spcPts val="0"/>
              </a:spcAft>
              <a:buSzPts val="2100"/>
              <a:buChar char="○"/>
            </a:pPr>
            <a:r>
              <a:rPr lang="en-US" sz="2100"/>
              <a:t>Glands of Zeis</a:t>
            </a:r>
            <a:endParaRPr sz="2100"/>
          </a:p>
          <a:p>
            <a:pPr marL="914400" lvl="1" indent="-361950" algn="l" rtl="0">
              <a:lnSpc>
                <a:spcPct val="115000"/>
              </a:lnSpc>
              <a:spcBef>
                <a:spcPts val="0"/>
              </a:spcBef>
              <a:spcAft>
                <a:spcPts val="0"/>
              </a:spcAft>
              <a:buSzPts val="2100"/>
              <a:buChar char="○"/>
            </a:pPr>
            <a:r>
              <a:rPr lang="en-US" sz="2100"/>
              <a:t>Sebaceous glands within the pilosebaceous units of skin hair</a:t>
            </a:r>
            <a:br>
              <a:rPr lang="en-US" sz="2100"/>
            </a:br>
            <a:endParaRPr sz="2100"/>
          </a:p>
          <a:p>
            <a:pPr marL="457200" lvl="0" indent="-361950" algn="l" rtl="0">
              <a:lnSpc>
                <a:spcPct val="115000"/>
              </a:lnSpc>
              <a:spcBef>
                <a:spcPts val="0"/>
              </a:spcBef>
              <a:spcAft>
                <a:spcPts val="0"/>
              </a:spcAft>
              <a:buSzPts val="2100"/>
              <a:buChar char="●"/>
            </a:pPr>
            <a:r>
              <a:rPr lang="en-US" sz="2100" b="1"/>
              <a:t>Sweat glands</a:t>
            </a:r>
            <a:endParaRPr sz="2100" b="1"/>
          </a:p>
          <a:p>
            <a:pPr marL="914400" lvl="1" indent="-361950" algn="l" rtl="0">
              <a:lnSpc>
                <a:spcPct val="115000"/>
              </a:lnSpc>
              <a:spcBef>
                <a:spcPts val="0"/>
              </a:spcBef>
              <a:spcAft>
                <a:spcPts val="0"/>
              </a:spcAft>
              <a:buSzPts val="2100"/>
              <a:buChar char="○"/>
            </a:pPr>
            <a:r>
              <a:rPr lang="en-US" sz="2100"/>
              <a:t>Eccrine sweat glands</a:t>
            </a:r>
            <a:endParaRPr sz="2100"/>
          </a:p>
          <a:p>
            <a:pPr marL="914400" lvl="1" indent="-361950" algn="l" rtl="0">
              <a:lnSpc>
                <a:spcPct val="115000"/>
              </a:lnSpc>
              <a:spcBef>
                <a:spcPts val="0"/>
              </a:spcBef>
              <a:spcAft>
                <a:spcPts val="0"/>
              </a:spcAft>
              <a:buSzPts val="2100"/>
              <a:buChar char="○"/>
            </a:pPr>
            <a:r>
              <a:rPr lang="en-US" sz="2100"/>
              <a:t>Glands of Moll</a:t>
            </a:r>
            <a:br>
              <a:rPr lang="en-US" sz="2100"/>
            </a:br>
            <a:endParaRPr sz="2100"/>
          </a:p>
          <a:p>
            <a:pPr marL="457200" lvl="0" indent="-361950" algn="l" rtl="0">
              <a:lnSpc>
                <a:spcPct val="115000"/>
              </a:lnSpc>
              <a:spcBef>
                <a:spcPts val="0"/>
              </a:spcBef>
              <a:spcAft>
                <a:spcPts val="0"/>
              </a:spcAft>
              <a:buSzPts val="2100"/>
              <a:buChar char="●"/>
            </a:pPr>
            <a:r>
              <a:rPr lang="en-US" sz="2100" b="1"/>
              <a:t>Hair follicles</a:t>
            </a:r>
            <a:endParaRPr sz="2100" b="1"/>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54"/>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ADNEXAL LESIONS</a:t>
            </a:r>
            <a:endParaRPr/>
          </a:p>
        </p:txBody>
      </p:sp>
      <p:pic>
        <p:nvPicPr>
          <p:cNvPr id="529" name="Google Shape;529;p54"/>
          <p:cNvPicPr preferRelativeResize="0"/>
          <p:nvPr/>
        </p:nvPicPr>
        <p:blipFill rotWithShape="1">
          <a:blip r:embed="rId3">
            <a:alphaModFix/>
          </a:blip>
          <a:srcRect/>
          <a:stretch/>
        </p:blipFill>
        <p:spPr>
          <a:xfrm>
            <a:off x="2768915" y="1523998"/>
            <a:ext cx="6654176" cy="49290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55"/>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SEBACEOUS GLAND HYPERPLASIA</a:t>
            </a:r>
            <a:endParaRPr/>
          </a:p>
        </p:txBody>
      </p:sp>
      <p:sp>
        <p:nvSpPr>
          <p:cNvPr id="535" name="Google Shape;535;p55"/>
          <p:cNvSpPr txBox="1">
            <a:spLocks noGrp="1"/>
          </p:cNvSpPr>
          <p:nvPr>
            <p:ph type="body" idx="1"/>
          </p:nvPr>
        </p:nvSpPr>
        <p:spPr>
          <a:xfrm>
            <a:off x="812800" y="1600200"/>
            <a:ext cx="7721100" cy="4114800"/>
          </a:xfrm>
          <a:prstGeom prst="rect">
            <a:avLst/>
          </a:prstGeom>
          <a:noFill/>
          <a:ln>
            <a:noFill/>
          </a:ln>
        </p:spPr>
        <p:txBody>
          <a:bodyPr spcFirstLastPara="1" wrap="square" lIns="91425" tIns="45700" rIns="91425" bIns="45700" anchor="t" anchorCtr="0">
            <a:normAutofit/>
          </a:bodyPr>
          <a:lstStyle/>
          <a:p>
            <a:pPr marL="274320" lvl="0" indent="-274320" algn="l" rtl="0">
              <a:lnSpc>
                <a:spcPct val="115000"/>
              </a:lnSpc>
              <a:spcBef>
                <a:spcPts val="0"/>
              </a:spcBef>
              <a:spcAft>
                <a:spcPts val="0"/>
              </a:spcAft>
              <a:buClr>
                <a:schemeClr val="lt1"/>
              </a:buClr>
              <a:buSzPts val="2200"/>
              <a:buChar char="•"/>
            </a:pPr>
            <a:r>
              <a:rPr lang="en-US" sz="2200"/>
              <a:t>Multiple small yellow papules that occur on the forehead and cheeks typically in patients older than 40 yrs old</a:t>
            </a:r>
            <a:endParaRPr sz="2200"/>
          </a:p>
          <a:p>
            <a:pPr marL="274320" lvl="0" indent="-274320" algn="l" rtl="0">
              <a:lnSpc>
                <a:spcPct val="115000"/>
              </a:lnSpc>
              <a:spcBef>
                <a:spcPts val="1500"/>
              </a:spcBef>
              <a:spcAft>
                <a:spcPts val="0"/>
              </a:spcAft>
              <a:buClr>
                <a:schemeClr val="lt1"/>
              </a:buClr>
              <a:buSzPts val="2200"/>
              <a:buChar char="•"/>
            </a:pPr>
            <a:r>
              <a:rPr lang="en-US" sz="2200"/>
              <a:t>May resemble basal cell carcinoma (BCCa) with central umbilication and fine telangiectasias</a:t>
            </a:r>
            <a:endParaRPr sz="2200"/>
          </a:p>
          <a:p>
            <a:pPr marL="274320" lvl="0" indent="-274320" algn="l" rtl="0">
              <a:lnSpc>
                <a:spcPct val="115000"/>
              </a:lnSpc>
              <a:spcBef>
                <a:spcPts val="1500"/>
              </a:spcBef>
              <a:spcAft>
                <a:spcPts val="0"/>
              </a:spcAft>
              <a:buClr>
                <a:schemeClr val="lt1"/>
              </a:buClr>
              <a:buSzPts val="2200"/>
              <a:buChar char="•"/>
            </a:pPr>
            <a:r>
              <a:rPr lang="en-US" sz="2200"/>
              <a:t>Unlike BCCa, these lesions are soft on palpation and cream-colored from the sebum contained within</a:t>
            </a:r>
            <a:endParaRPr sz="2200"/>
          </a:p>
          <a:p>
            <a:pPr marL="274320" lvl="0" indent="-177165" algn="l" rtl="0">
              <a:lnSpc>
                <a:spcPct val="130000"/>
              </a:lnSpc>
              <a:spcBef>
                <a:spcPts val="1500"/>
              </a:spcBef>
              <a:spcAft>
                <a:spcPts val="1500"/>
              </a:spcAft>
              <a:buClr>
                <a:schemeClr val="lt1"/>
              </a:buClr>
              <a:buSzPts val="1530"/>
              <a:buNone/>
            </a:pPr>
            <a:endParaRPr sz="2200"/>
          </a:p>
        </p:txBody>
      </p:sp>
      <p:pic>
        <p:nvPicPr>
          <p:cNvPr id="536" name="Google Shape;536;p55"/>
          <p:cNvPicPr preferRelativeResize="0"/>
          <p:nvPr/>
        </p:nvPicPr>
        <p:blipFill rotWithShape="1">
          <a:blip r:embed="rId3">
            <a:alphaModFix/>
          </a:blip>
          <a:srcRect/>
          <a:stretch/>
        </p:blipFill>
        <p:spPr>
          <a:xfrm>
            <a:off x="8978162" y="1210839"/>
            <a:ext cx="2401040" cy="2744046"/>
          </a:xfrm>
          <a:prstGeom prst="rect">
            <a:avLst/>
          </a:prstGeom>
          <a:noFill/>
          <a:ln>
            <a:noFill/>
          </a:ln>
        </p:spPr>
      </p:pic>
      <p:pic>
        <p:nvPicPr>
          <p:cNvPr id="537" name="Google Shape;537;p55"/>
          <p:cNvPicPr preferRelativeResize="0"/>
          <p:nvPr/>
        </p:nvPicPr>
        <p:blipFill rotWithShape="1">
          <a:blip r:embed="rId4">
            <a:alphaModFix/>
          </a:blip>
          <a:srcRect/>
          <a:stretch/>
        </p:blipFill>
        <p:spPr>
          <a:xfrm>
            <a:off x="7798127" y="4257899"/>
            <a:ext cx="3581082" cy="225496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56"/>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SEBACEOUS GLAND HYPERPLASIA</a:t>
            </a:r>
            <a:endParaRPr/>
          </a:p>
        </p:txBody>
      </p:sp>
      <p:sp>
        <p:nvSpPr>
          <p:cNvPr id="544" name="Google Shape;544;p56"/>
          <p:cNvSpPr txBox="1">
            <a:spLocks noGrp="1"/>
          </p:cNvSpPr>
          <p:nvPr>
            <p:ph type="body" idx="1"/>
          </p:nvPr>
        </p:nvSpPr>
        <p:spPr>
          <a:xfrm>
            <a:off x="812800" y="1600200"/>
            <a:ext cx="6795000" cy="4114800"/>
          </a:xfrm>
          <a:prstGeom prst="rect">
            <a:avLst/>
          </a:prstGeom>
          <a:noFill/>
          <a:ln>
            <a:noFill/>
          </a:ln>
        </p:spPr>
        <p:txBody>
          <a:bodyPr spcFirstLastPara="1" wrap="square" lIns="91425" tIns="45700" rIns="91425" bIns="45700" anchor="t" anchorCtr="0">
            <a:noAutofit/>
          </a:bodyPr>
          <a:lstStyle/>
          <a:p>
            <a:pPr marL="274320" lvl="0" indent="-274320" algn="l" rtl="0">
              <a:lnSpc>
                <a:spcPct val="115000"/>
              </a:lnSpc>
              <a:spcBef>
                <a:spcPts val="0"/>
              </a:spcBef>
              <a:spcAft>
                <a:spcPts val="0"/>
              </a:spcAft>
              <a:buClr>
                <a:schemeClr val="lt1"/>
              </a:buClr>
              <a:buSzPts val="2200"/>
              <a:buChar char="•"/>
            </a:pPr>
            <a:r>
              <a:rPr lang="en-US" sz="2200"/>
              <a:t>Can result from chronic dermatitis or pts with rosacea</a:t>
            </a:r>
            <a:endParaRPr sz="2200"/>
          </a:p>
          <a:p>
            <a:pPr marL="274320" lvl="0" indent="-274320" algn="l" rtl="0">
              <a:lnSpc>
                <a:spcPct val="115000"/>
              </a:lnSpc>
              <a:spcBef>
                <a:spcPts val="1500"/>
              </a:spcBef>
              <a:spcAft>
                <a:spcPts val="0"/>
              </a:spcAft>
              <a:buClr>
                <a:schemeClr val="lt1"/>
              </a:buClr>
              <a:buSzPts val="2200"/>
              <a:buChar char="•"/>
            </a:pPr>
            <a:r>
              <a:rPr lang="en-US" sz="2200"/>
              <a:t>Multiple acquired sebaceous gland adenomas or BCCa’s with sebaceous differentiation can be associated with malignancy of the GI tract as part of a condition called Muir-Torre syndrome</a:t>
            </a:r>
            <a:endParaRPr sz="2200"/>
          </a:p>
          <a:p>
            <a:pPr marL="274320" lvl="0" indent="-274320" algn="l" rtl="0">
              <a:lnSpc>
                <a:spcPct val="115000"/>
              </a:lnSpc>
              <a:spcBef>
                <a:spcPts val="1500"/>
              </a:spcBef>
              <a:spcAft>
                <a:spcPts val="0"/>
              </a:spcAft>
              <a:buClr>
                <a:schemeClr val="lt1"/>
              </a:buClr>
              <a:buSzPts val="2200"/>
              <a:buChar char="•"/>
            </a:pPr>
            <a:r>
              <a:rPr lang="en-US" sz="2200"/>
              <a:t>Involvement of the meibomian glands can cause thickening and ectropion of the eyelids. Care should be taken to evaluate for sebaceous cell carcinoma</a:t>
            </a:r>
            <a:endParaRPr sz="2200"/>
          </a:p>
          <a:p>
            <a:pPr marL="274320" lvl="0" indent="-177165" algn="l" rtl="0">
              <a:lnSpc>
                <a:spcPct val="115000"/>
              </a:lnSpc>
              <a:spcBef>
                <a:spcPts val="1500"/>
              </a:spcBef>
              <a:spcAft>
                <a:spcPts val="1500"/>
              </a:spcAft>
              <a:buClr>
                <a:schemeClr val="lt1"/>
              </a:buClr>
              <a:buSzPts val="1530"/>
              <a:buNone/>
            </a:pPr>
            <a:endParaRPr sz="2200"/>
          </a:p>
        </p:txBody>
      </p:sp>
      <p:pic>
        <p:nvPicPr>
          <p:cNvPr id="545" name="Google Shape;545;p56"/>
          <p:cNvPicPr preferRelativeResize="0"/>
          <p:nvPr/>
        </p:nvPicPr>
        <p:blipFill rotWithShape="1">
          <a:blip r:embed="rId3">
            <a:alphaModFix/>
          </a:blip>
          <a:srcRect/>
          <a:stretch/>
        </p:blipFill>
        <p:spPr>
          <a:xfrm>
            <a:off x="8004496" y="762011"/>
            <a:ext cx="3182091" cy="2386568"/>
          </a:xfrm>
          <a:prstGeom prst="rect">
            <a:avLst/>
          </a:prstGeom>
          <a:noFill/>
          <a:ln>
            <a:noFill/>
          </a:ln>
        </p:spPr>
      </p:pic>
      <p:pic>
        <p:nvPicPr>
          <p:cNvPr id="546" name="Google Shape;546;p56"/>
          <p:cNvPicPr preferRelativeResize="0"/>
          <p:nvPr/>
        </p:nvPicPr>
        <p:blipFill rotWithShape="1">
          <a:blip r:embed="rId4">
            <a:alphaModFix/>
          </a:blip>
          <a:srcRect/>
          <a:stretch/>
        </p:blipFill>
        <p:spPr>
          <a:xfrm>
            <a:off x="8004500" y="3429000"/>
            <a:ext cx="3182075" cy="2512742"/>
          </a:xfrm>
          <a:prstGeom prst="rect">
            <a:avLst/>
          </a:prstGeom>
          <a:noFill/>
          <a:ln>
            <a:noFill/>
          </a:ln>
        </p:spPr>
      </p:pic>
      <p:sp>
        <p:nvSpPr>
          <p:cNvPr id="547" name="Google Shape;547;p56"/>
          <p:cNvSpPr txBox="1"/>
          <p:nvPr/>
        </p:nvSpPr>
        <p:spPr>
          <a:xfrm>
            <a:off x="4452776" y="6222175"/>
            <a:ext cx="73707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Oswald Light"/>
                <a:ea typeface="Oswald Light"/>
                <a:cs typeface="Oswald Light"/>
                <a:sym typeface="Oswald Light"/>
              </a:rPr>
              <a:t>Chen CS et al. Muir-Torre syndrome and early detection of internal malignancy. Med J Aust. 2003 Apr 21;178(8):368.</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57"/>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ECCRINE HIDROCYSTOMA</a:t>
            </a:r>
            <a:endParaRPr/>
          </a:p>
        </p:txBody>
      </p:sp>
      <p:sp>
        <p:nvSpPr>
          <p:cNvPr id="553" name="Google Shape;553;p57"/>
          <p:cNvSpPr txBox="1">
            <a:spLocks noGrp="1"/>
          </p:cNvSpPr>
          <p:nvPr>
            <p:ph type="body" idx="1"/>
          </p:nvPr>
        </p:nvSpPr>
        <p:spPr>
          <a:xfrm>
            <a:off x="812800" y="1600200"/>
            <a:ext cx="6806100" cy="4114800"/>
          </a:xfrm>
          <a:prstGeom prst="rect">
            <a:avLst/>
          </a:prstGeom>
          <a:noFill/>
          <a:ln>
            <a:noFill/>
          </a:ln>
        </p:spPr>
        <p:txBody>
          <a:bodyPr spcFirstLastPara="1" wrap="square" lIns="91425" tIns="45700" rIns="91425" bIns="45700" anchor="t" anchorCtr="0">
            <a:noAutofit/>
          </a:bodyPr>
          <a:lstStyle/>
          <a:p>
            <a:pPr marL="274320" lvl="0" indent="-274320" algn="l" rtl="0">
              <a:lnSpc>
                <a:spcPct val="115000"/>
              </a:lnSpc>
              <a:spcBef>
                <a:spcPts val="0"/>
              </a:spcBef>
              <a:spcAft>
                <a:spcPts val="0"/>
              </a:spcAft>
              <a:buClr>
                <a:schemeClr val="lt1"/>
              </a:buClr>
              <a:buSzPts val="2200"/>
              <a:buChar char="•"/>
            </a:pPr>
            <a:r>
              <a:rPr lang="en-US" sz="2200"/>
              <a:t>Common cystic lesions 1-3 mm in size that tend to occur in clusters around the lower eyelids and lateral canthi</a:t>
            </a:r>
            <a:endParaRPr sz="2200"/>
          </a:p>
          <a:p>
            <a:pPr marL="274320" lvl="0" indent="-274320" algn="l" rtl="0">
              <a:lnSpc>
                <a:spcPct val="115000"/>
              </a:lnSpc>
              <a:spcBef>
                <a:spcPts val="1500"/>
              </a:spcBef>
              <a:spcAft>
                <a:spcPts val="0"/>
              </a:spcAft>
              <a:buClr>
                <a:schemeClr val="lt1"/>
              </a:buClr>
              <a:buSzPts val="2200"/>
              <a:buChar char="•"/>
            </a:pPr>
            <a:r>
              <a:rPr lang="en-US" sz="2200"/>
              <a:t>These are actually ductal retention cysts rather than a true neoplasm</a:t>
            </a:r>
            <a:endParaRPr sz="2200"/>
          </a:p>
          <a:p>
            <a:pPr marL="274320" lvl="0" indent="-274320" algn="l" rtl="0">
              <a:lnSpc>
                <a:spcPct val="115000"/>
              </a:lnSpc>
              <a:spcBef>
                <a:spcPts val="1500"/>
              </a:spcBef>
              <a:spcAft>
                <a:spcPts val="0"/>
              </a:spcAft>
              <a:buClr>
                <a:schemeClr val="lt1"/>
              </a:buClr>
              <a:buSzPts val="2200"/>
              <a:buChar char="•"/>
            </a:pPr>
            <a:r>
              <a:rPr lang="en-US" sz="2200"/>
              <a:t>Can enlarge in conditions that stimulate perspiration such as heat and increased humidity</a:t>
            </a:r>
            <a:endParaRPr sz="2200"/>
          </a:p>
          <a:p>
            <a:pPr marL="274320" lvl="0" indent="-274320" algn="l" rtl="0">
              <a:lnSpc>
                <a:spcPct val="115000"/>
              </a:lnSpc>
              <a:spcBef>
                <a:spcPts val="1500"/>
              </a:spcBef>
              <a:spcAft>
                <a:spcPts val="0"/>
              </a:spcAft>
              <a:buClr>
                <a:schemeClr val="lt1"/>
              </a:buClr>
              <a:buSzPts val="2200"/>
              <a:buChar char="•"/>
            </a:pPr>
            <a:r>
              <a:rPr lang="en-US" sz="2200"/>
              <a:t>Treat with excision</a:t>
            </a:r>
            <a:endParaRPr sz="2200"/>
          </a:p>
          <a:p>
            <a:pPr marL="274320" lvl="0" indent="-177165" algn="l" rtl="0">
              <a:lnSpc>
                <a:spcPct val="115000"/>
              </a:lnSpc>
              <a:spcBef>
                <a:spcPts val="1500"/>
              </a:spcBef>
              <a:spcAft>
                <a:spcPts val="1500"/>
              </a:spcAft>
              <a:buClr>
                <a:schemeClr val="lt1"/>
              </a:buClr>
              <a:buSzPts val="1530"/>
              <a:buNone/>
            </a:pPr>
            <a:endParaRPr sz="2200"/>
          </a:p>
        </p:txBody>
      </p:sp>
      <p:pic>
        <p:nvPicPr>
          <p:cNvPr id="554" name="Google Shape;554;p57"/>
          <p:cNvPicPr preferRelativeResize="0"/>
          <p:nvPr/>
        </p:nvPicPr>
        <p:blipFill rotWithShape="1">
          <a:blip r:embed="rId3">
            <a:alphaModFix/>
          </a:blip>
          <a:srcRect l="-2"/>
          <a:stretch/>
        </p:blipFill>
        <p:spPr>
          <a:xfrm>
            <a:off x="8156726" y="1417652"/>
            <a:ext cx="3442389" cy="2320649"/>
          </a:xfrm>
          <a:prstGeom prst="rect">
            <a:avLst/>
          </a:prstGeom>
          <a:noFill/>
          <a:ln>
            <a:noFill/>
          </a:ln>
        </p:spPr>
      </p:pic>
      <p:pic>
        <p:nvPicPr>
          <p:cNvPr id="555" name="Google Shape;555;p57"/>
          <p:cNvPicPr preferRelativeResize="0"/>
          <p:nvPr/>
        </p:nvPicPr>
        <p:blipFill rotWithShape="1">
          <a:blip r:embed="rId4">
            <a:alphaModFix/>
          </a:blip>
          <a:srcRect/>
          <a:stretch/>
        </p:blipFill>
        <p:spPr>
          <a:xfrm>
            <a:off x="8156725" y="3959621"/>
            <a:ext cx="3442393" cy="245525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58"/>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APOCRINE HIDROCYSTOMA</a:t>
            </a:r>
            <a:endParaRPr/>
          </a:p>
        </p:txBody>
      </p:sp>
      <p:sp>
        <p:nvSpPr>
          <p:cNvPr id="562" name="Google Shape;562;p58"/>
          <p:cNvSpPr txBox="1">
            <a:spLocks noGrp="1"/>
          </p:cNvSpPr>
          <p:nvPr>
            <p:ph type="body" idx="1"/>
          </p:nvPr>
        </p:nvSpPr>
        <p:spPr>
          <a:xfrm>
            <a:off x="812800" y="1600200"/>
            <a:ext cx="7136700" cy="4114800"/>
          </a:xfrm>
          <a:prstGeom prst="rect">
            <a:avLst/>
          </a:prstGeom>
          <a:noFill/>
          <a:ln>
            <a:noFill/>
          </a:ln>
        </p:spPr>
        <p:txBody>
          <a:bodyPr spcFirstLastPara="1" wrap="square" lIns="91425" tIns="45700" rIns="91425" bIns="45700" anchor="t" anchorCtr="0">
            <a:normAutofit/>
          </a:bodyPr>
          <a:lstStyle/>
          <a:p>
            <a:pPr marL="274320" lvl="0" indent="-274320" algn="l" rtl="0">
              <a:lnSpc>
                <a:spcPct val="115000"/>
              </a:lnSpc>
              <a:spcBef>
                <a:spcPts val="0"/>
              </a:spcBef>
              <a:spcAft>
                <a:spcPts val="0"/>
              </a:spcAft>
              <a:buClr>
                <a:schemeClr val="lt1"/>
              </a:buClr>
              <a:buSzPts val="2200"/>
              <a:buChar char="•"/>
            </a:pPr>
            <a:r>
              <a:rPr lang="en-US" sz="2200"/>
              <a:t>Common solitary smooth cyst arising from the glands of Moll along the eyelid margin</a:t>
            </a:r>
            <a:endParaRPr sz="2200"/>
          </a:p>
          <a:p>
            <a:pPr marL="274320" lvl="0" indent="-274320" algn="l" rtl="0">
              <a:lnSpc>
                <a:spcPct val="115000"/>
              </a:lnSpc>
              <a:spcBef>
                <a:spcPts val="1000"/>
              </a:spcBef>
              <a:spcAft>
                <a:spcPts val="0"/>
              </a:spcAft>
              <a:buClr>
                <a:schemeClr val="lt1"/>
              </a:buClr>
              <a:buSzPts val="2200"/>
              <a:buChar char="•"/>
            </a:pPr>
            <a:r>
              <a:rPr lang="en-US" sz="2200"/>
              <a:t>A true adenoma of the secretory cells of the gland</a:t>
            </a:r>
            <a:endParaRPr sz="2200"/>
          </a:p>
          <a:p>
            <a:pPr marL="274320" lvl="0" indent="-274320" algn="l" rtl="0">
              <a:lnSpc>
                <a:spcPct val="115000"/>
              </a:lnSpc>
              <a:spcBef>
                <a:spcPts val="1000"/>
              </a:spcBef>
              <a:spcAft>
                <a:spcPts val="0"/>
              </a:spcAft>
              <a:buClr>
                <a:schemeClr val="lt1"/>
              </a:buClr>
              <a:buSzPts val="2200"/>
              <a:buChar char="•"/>
            </a:pPr>
            <a:r>
              <a:rPr lang="en-US" sz="2200"/>
              <a:t>Translucent; will transilluminate</a:t>
            </a:r>
            <a:endParaRPr sz="2200"/>
          </a:p>
          <a:p>
            <a:pPr marL="274320" lvl="0" indent="-274320" algn="l" rtl="0">
              <a:lnSpc>
                <a:spcPct val="115000"/>
              </a:lnSpc>
              <a:spcBef>
                <a:spcPts val="1000"/>
              </a:spcBef>
              <a:spcAft>
                <a:spcPts val="0"/>
              </a:spcAft>
              <a:buClr>
                <a:schemeClr val="lt1"/>
              </a:buClr>
              <a:buSzPts val="2200"/>
              <a:buChar char="•"/>
            </a:pPr>
            <a:r>
              <a:rPr lang="en-US" sz="2200"/>
              <a:t>Often extend deep beneath the surface, especially in the medial canthal region</a:t>
            </a:r>
            <a:endParaRPr sz="2200"/>
          </a:p>
          <a:p>
            <a:pPr marL="274320" lvl="0" indent="-274320" algn="l" rtl="0">
              <a:lnSpc>
                <a:spcPct val="115000"/>
              </a:lnSpc>
              <a:spcBef>
                <a:spcPts val="1000"/>
              </a:spcBef>
              <a:spcAft>
                <a:spcPts val="0"/>
              </a:spcAft>
              <a:buClr>
                <a:schemeClr val="lt1"/>
              </a:buClr>
              <a:buSzPts val="2200"/>
              <a:buChar char="•"/>
            </a:pPr>
            <a:r>
              <a:rPr lang="en-US" sz="2200"/>
              <a:t>Superficial cysts may be treated with marsupialization</a:t>
            </a:r>
            <a:endParaRPr sz="2200"/>
          </a:p>
          <a:p>
            <a:pPr marL="274320" lvl="0" indent="-274320" algn="l" rtl="0">
              <a:lnSpc>
                <a:spcPct val="115000"/>
              </a:lnSpc>
              <a:spcBef>
                <a:spcPts val="1000"/>
              </a:spcBef>
              <a:spcAft>
                <a:spcPts val="1000"/>
              </a:spcAft>
              <a:buClr>
                <a:schemeClr val="lt1"/>
              </a:buClr>
              <a:buSzPts val="2200"/>
              <a:buChar char="•"/>
            </a:pPr>
            <a:r>
              <a:rPr lang="en-US" sz="2200"/>
              <a:t>Deeper cysts require complete excision of the cyst wall</a:t>
            </a:r>
            <a:endParaRPr sz="2200"/>
          </a:p>
        </p:txBody>
      </p:sp>
      <p:pic>
        <p:nvPicPr>
          <p:cNvPr id="563" name="Google Shape;563;p58"/>
          <p:cNvPicPr preferRelativeResize="0"/>
          <p:nvPr/>
        </p:nvPicPr>
        <p:blipFill rotWithShape="1">
          <a:blip r:embed="rId3">
            <a:alphaModFix/>
          </a:blip>
          <a:srcRect/>
          <a:stretch/>
        </p:blipFill>
        <p:spPr>
          <a:xfrm>
            <a:off x="8082421" y="1600193"/>
            <a:ext cx="3543300" cy="2298700"/>
          </a:xfrm>
          <a:prstGeom prst="rect">
            <a:avLst/>
          </a:prstGeom>
          <a:noFill/>
          <a:ln>
            <a:noFill/>
          </a:ln>
        </p:spPr>
      </p:pic>
      <p:pic>
        <p:nvPicPr>
          <p:cNvPr id="564" name="Google Shape;564;p58"/>
          <p:cNvPicPr preferRelativeResize="0"/>
          <p:nvPr/>
        </p:nvPicPr>
        <p:blipFill rotWithShape="1">
          <a:blip r:embed="rId4">
            <a:alphaModFix/>
          </a:blip>
          <a:srcRect/>
          <a:stretch/>
        </p:blipFill>
        <p:spPr>
          <a:xfrm>
            <a:off x="8095125" y="4154418"/>
            <a:ext cx="3517900" cy="23114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59"/>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SYRINGOMA</a:t>
            </a:r>
            <a:endParaRPr/>
          </a:p>
        </p:txBody>
      </p:sp>
      <p:sp>
        <p:nvSpPr>
          <p:cNvPr id="570" name="Google Shape;570;p59"/>
          <p:cNvSpPr txBox="1">
            <a:spLocks noGrp="1"/>
          </p:cNvSpPr>
          <p:nvPr>
            <p:ph type="body" idx="1"/>
          </p:nvPr>
        </p:nvSpPr>
        <p:spPr>
          <a:xfrm>
            <a:off x="812800" y="1600200"/>
            <a:ext cx="6640800" cy="4114800"/>
          </a:xfrm>
          <a:prstGeom prst="rect">
            <a:avLst/>
          </a:prstGeom>
          <a:noFill/>
          <a:ln>
            <a:noFill/>
          </a:ln>
        </p:spPr>
        <p:txBody>
          <a:bodyPr spcFirstLastPara="1" wrap="square" lIns="91425" tIns="45700" rIns="91425" bIns="45700" anchor="t" anchorCtr="0">
            <a:normAutofit/>
          </a:bodyPr>
          <a:lstStyle/>
          <a:p>
            <a:pPr marL="274320" lvl="0" indent="-274320" algn="l" rtl="0">
              <a:lnSpc>
                <a:spcPct val="115000"/>
              </a:lnSpc>
              <a:spcBef>
                <a:spcPts val="0"/>
              </a:spcBef>
              <a:spcAft>
                <a:spcPts val="0"/>
              </a:spcAft>
              <a:buClr>
                <a:schemeClr val="lt1"/>
              </a:buClr>
              <a:buSzPts val="2200"/>
              <a:buChar char="•"/>
            </a:pPr>
            <a:r>
              <a:rPr lang="en-US" sz="2200"/>
              <a:t>Multiple small, waxy, pale yellow nodules 1-2 mm in diameter on the lower eyelids of young females </a:t>
            </a:r>
            <a:endParaRPr sz="2200"/>
          </a:p>
          <a:p>
            <a:pPr marL="274320" lvl="0" indent="-274320" algn="l" rtl="0">
              <a:lnSpc>
                <a:spcPct val="115000"/>
              </a:lnSpc>
              <a:spcBef>
                <a:spcPts val="1000"/>
              </a:spcBef>
              <a:spcAft>
                <a:spcPts val="0"/>
              </a:spcAft>
              <a:buClr>
                <a:schemeClr val="lt1"/>
              </a:buClr>
              <a:buSzPts val="2200"/>
              <a:buChar char="•"/>
            </a:pPr>
            <a:r>
              <a:rPr lang="en-US" sz="2200"/>
              <a:t>More apparent during puberty</a:t>
            </a:r>
            <a:endParaRPr sz="2200"/>
          </a:p>
          <a:p>
            <a:pPr marL="274320" lvl="0" indent="-274320" algn="l" rtl="0">
              <a:lnSpc>
                <a:spcPct val="115000"/>
              </a:lnSpc>
              <a:spcBef>
                <a:spcPts val="1000"/>
              </a:spcBef>
              <a:spcAft>
                <a:spcPts val="1000"/>
              </a:spcAft>
              <a:buClr>
                <a:schemeClr val="lt1"/>
              </a:buClr>
              <a:buSzPts val="2200"/>
              <a:buChar char="•"/>
            </a:pPr>
            <a:r>
              <a:rPr lang="en-US" sz="2200"/>
              <a:t>Because these lesions are located within the dermis, shave excision can be inadequate and complete excision is preferred. If numerous, this can be done in a staged fashion</a:t>
            </a:r>
            <a:endParaRPr sz="2200"/>
          </a:p>
        </p:txBody>
      </p:sp>
      <p:pic>
        <p:nvPicPr>
          <p:cNvPr id="571" name="Google Shape;571;p59"/>
          <p:cNvPicPr preferRelativeResize="0"/>
          <p:nvPr/>
        </p:nvPicPr>
        <p:blipFill rotWithShape="1">
          <a:blip r:embed="rId3">
            <a:alphaModFix/>
          </a:blip>
          <a:srcRect/>
          <a:stretch/>
        </p:blipFill>
        <p:spPr>
          <a:xfrm>
            <a:off x="7645336" y="3842436"/>
            <a:ext cx="3537341" cy="2411824"/>
          </a:xfrm>
          <a:prstGeom prst="rect">
            <a:avLst/>
          </a:prstGeom>
          <a:noFill/>
          <a:ln>
            <a:noFill/>
          </a:ln>
        </p:spPr>
      </p:pic>
      <p:pic>
        <p:nvPicPr>
          <p:cNvPr id="572" name="Google Shape;572;p59" descr="Close-up of a person&amp;#39;s eye with blisters on their forehead&#10;&#10;AI-generated content may be incorrect."/>
          <p:cNvPicPr preferRelativeResize="0"/>
          <p:nvPr/>
        </p:nvPicPr>
        <p:blipFill rotWithShape="1">
          <a:blip r:embed="rId4">
            <a:alphaModFix/>
          </a:blip>
          <a:srcRect/>
          <a:stretch/>
        </p:blipFill>
        <p:spPr>
          <a:xfrm>
            <a:off x="7645325" y="1397301"/>
            <a:ext cx="3537349" cy="22215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6"/>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sz="3600"/>
              <a:t>EYELID ANATOMY</a:t>
            </a:r>
            <a:endParaRPr sz="3600"/>
          </a:p>
        </p:txBody>
      </p:sp>
      <p:grpSp>
        <p:nvGrpSpPr>
          <p:cNvPr id="138" name="Google Shape;138;p6"/>
          <p:cNvGrpSpPr/>
          <p:nvPr/>
        </p:nvGrpSpPr>
        <p:grpSpPr>
          <a:xfrm>
            <a:off x="2312591" y="1509424"/>
            <a:ext cx="7566811" cy="5092472"/>
            <a:chOff x="4546175" y="1509425"/>
            <a:chExt cx="7126400" cy="4796074"/>
          </a:xfrm>
        </p:grpSpPr>
        <p:pic>
          <p:nvPicPr>
            <p:cNvPr id="139" name="Google Shape;139;p6"/>
            <p:cNvPicPr preferRelativeResize="0"/>
            <p:nvPr/>
          </p:nvPicPr>
          <p:blipFill rotWithShape="1">
            <a:blip r:embed="rId3">
              <a:alphaModFix/>
            </a:blip>
            <a:srcRect r="7715" b="6838"/>
            <a:stretch/>
          </p:blipFill>
          <p:spPr>
            <a:xfrm>
              <a:off x="4546175" y="1509425"/>
              <a:ext cx="7126400" cy="4796074"/>
            </a:xfrm>
            <a:prstGeom prst="rect">
              <a:avLst/>
            </a:prstGeom>
            <a:noFill/>
            <a:ln>
              <a:noFill/>
            </a:ln>
          </p:spPr>
        </p:pic>
        <p:sp>
          <p:nvSpPr>
            <p:cNvPr id="140" name="Google Shape;140;p6"/>
            <p:cNvSpPr/>
            <p:nvPr/>
          </p:nvSpPr>
          <p:spPr>
            <a:xfrm>
              <a:off x="4546175" y="5928226"/>
              <a:ext cx="2425800" cy="357600"/>
            </a:xfrm>
            <a:prstGeom prst="rect">
              <a:avLst/>
            </a:prstGeom>
            <a:solidFill>
              <a:srgbClr val="C9DDDC"/>
            </a:solidFill>
            <a:ln>
              <a:noFill/>
            </a:ln>
          </p:spPr>
          <p:txBody>
            <a:bodyPr spcFirstLastPara="1" wrap="square" lIns="97075" tIns="97075" rIns="97075" bIns="97075" anchor="ctr" anchorCtr="0">
              <a:noAutofit/>
            </a:bodyPr>
            <a:lstStyle/>
            <a:p>
              <a:pPr marL="0" marR="0" lvl="0" indent="0" algn="ctr" rtl="0">
                <a:lnSpc>
                  <a:spcPct val="100000"/>
                </a:lnSpc>
                <a:spcBef>
                  <a:spcPts val="0"/>
                </a:spcBef>
                <a:spcAft>
                  <a:spcPts val="0"/>
                </a:spcAft>
                <a:buClr>
                  <a:srgbClr val="000000"/>
                </a:buClr>
                <a:buSzPts val="1486"/>
                <a:buFont typeface="Arial"/>
                <a:buNone/>
              </a:pPr>
              <a:endParaRPr sz="1486" b="0" i="0" u="none" strike="noStrike" cap="none">
                <a:solidFill>
                  <a:srgbClr val="000000"/>
                </a:solidFill>
                <a:latin typeface="Oswald Light"/>
                <a:ea typeface="Oswald Light"/>
                <a:cs typeface="Oswald Light"/>
                <a:sym typeface="Oswald Light"/>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60"/>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TRICHOBLASTOMA</a:t>
            </a:r>
            <a:endParaRPr/>
          </a:p>
        </p:txBody>
      </p:sp>
      <p:pic>
        <p:nvPicPr>
          <p:cNvPr id="579" name="Google Shape;579;p60" descr="A close up of a person&amp;#39;s face&#10;&#10;AI-generated content may be incorrect."/>
          <p:cNvPicPr preferRelativeResize="0"/>
          <p:nvPr/>
        </p:nvPicPr>
        <p:blipFill rotWithShape="1">
          <a:blip r:embed="rId3">
            <a:alphaModFix/>
          </a:blip>
          <a:srcRect l="11604" t="12195" r="10921" b="3902"/>
          <a:stretch/>
        </p:blipFill>
        <p:spPr>
          <a:xfrm>
            <a:off x="3980538" y="3234284"/>
            <a:ext cx="3596085" cy="2722760"/>
          </a:xfrm>
          <a:prstGeom prst="rect">
            <a:avLst/>
          </a:prstGeom>
          <a:noFill/>
          <a:ln>
            <a:noFill/>
          </a:ln>
        </p:spPr>
      </p:pic>
      <p:sp>
        <p:nvSpPr>
          <p:cNvPr id="580" name="Google Shape;580;p60"/>
          <p:cNvSpPr txBox="1"/>
          <p:nvPr/>
        </p:nvSpPr>
        <p:spPr>
          <a:xfrm>
            <a:off x="815474" y="1664369"/>
            <a:ext cx="8328600" cy="1569900"/>
          </a:xfrm>
          <a:prstGeom prst="rect">
            <a:avLst/>
          </a:prstGeom>
          <a:noFill/>
          <a:ln>
            <a:noFill/>
          </a:ln>
        </p:spPr>
        <p:txBody>
          <a:bodyPr spcFirstLastPara="1" wrap="square" lIns="91425" tIns="45700" rIns="91425" bIns="45700" anchor="t" anchorCtr="0">
            <a:spAutoFit/>
          </a:bodyPr>
          <a:lstStyle/>
          <a:p>
            <a:pPr marL="228600" marR="0" lvl="0" indent="-228600" algn="l" rtl="0">
              <a:lnSpc>
                <a:spcPct val="100000"/>
              </a:lnSpc>
              <a:spcBef>
                <a:spcPts val="0"/>
              </a:spcBef>
              <a:spcAft>
                <a:spcPts val="0"/>
              </a:spcAft>
              <a:buClr>
                <a:srgbClr val="FFFFFF"/>
              </a:buClr>
              <a:buSzPts val="2400"/>
              <a:buFont typeface="Barlow"/>
              <a:buChar char="•"/>
            </a:pPr>
            <a:r>
              <a:rPr lang="en-US" sz="2400" b="0" i="0" u="none" strike="noStrike" cap="none">
                <a:solidFill>
                  <a:srgbClr val="FFFFFF"/>
                </a:solidFill>
                <a:latin typeface="Barlow Light"/>
                <a:ea typeface="Barlow Light"/>
                <a:cs typeface="Barlow Light"/>
                <a:sym typeface="Barlow Light"/>
              </a:rPr>
              <a:t>Benign, typically solitary nodular lesion</a:t>
            </a:r>
            <a:endParaRPr sz="2400" b="0" i="0" u="none" strike="noStrike" cap="none">
              <a:solidFill>
                <a:srgbClr val="000000"/>
              </a:solidFill>
              <a:latin typeface="Barlow"/>
              <a:ea typeface="Barlow"/>
              <a:cs typeface="Barlow"/>
              <a:sym typeface="Barlow"/>
            </a:endParaRPr>
          </a:p>
          <a:p>
            <a:pPr marL="228600" marR="0" lvl="0" indent="-114300" algn="l" rtl="0">
              <a:lnSpc>
                <a:spcPct val="100000"/>
              </a:lnSpc>
              <a:spcBef>
                <a:spcPts val="0"/>
              </a:spcBef>
              <a:spcAft>
                <a:spcPts val="0"/>
              </a:spcAft>
              <a:buClr>
                <a:schemeClr val="lt1"/>
              </a:buClr>
              <a:buSzPts val="1800"/>
              <a:buFont typeface="Arial"/>
              <a:buNone/>
            </a:pPr>
            <a:endParaRPr sz="2400" b="0" i="0" u="none" strike="noStrike" cap="none">
              <a:solidFill>
                <a:srgbClr val="FFFFFF"/>
              </a:solidFill>
              <a:latin typeface="Barlow Light"/>
              <a:ea typeface="Barlow Light"/>
              <a:cs typeface="Barlow Light"/>
              <a:sym typeface="Barlow Light"/>
            </a:endParaRPr>
          </a:p>
          <a:p>
            <a:pPr marL="228600" marR="0" lvl="0" indent="-228600" algn="l" rtl="0">
              <a:lnSpc>
                <a:spcPct val="100000"/>
              </a:lnSpc>
              <a:spcBef>
                <a:spcPts val="0"/>
              </a:spcBef>
              <a:spcAft>
                <a:spcPts val="0"/>
              </a:spcAft>
              <a:buClr>
                <a:srgbClr val="FFFFFF"/>
              </a:buClr>
              <a:buSzPts val="2400"/>
              <a:buFont typeface="Barlow"/>
              <a:buChar char="•"/>
            </a:pPr>
            <a:r>
              <a:rPr lang="en-US" sz="2400" b="0" i="0" u="none" strike="noStrike" cap="none">
                <a:solidFill>
                  <a:srgbClr val="FFFFFF"/>
                </a:solidFill>
                <a:latin typeface="Barlow Light"/>
                <a:ea typeface="Barlow Light"/>
                <a:cs typeface="Barlow Light"/>
                <a:sym typeface="Barlow Light"/>
              </a:rPr>
              <a:t>Arises from the hair germ cells within the follicle</a:t>
            </a:r>
            <a:endParaRPr sz="2400" b="0" i="0" u="none" strike="noStrike" cap="none">
              <a:solidFill>
                <a:srgbClr val="FFFFFF"/>
              </a:solidFill>
              <a:latin typeface="Barlow Light"/>
              <a:ea typeface="Barlow Light"/>
              <a:cs typeface="Barlow Light"/>
              <a:sym typeface="Barlow Light"/>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Barlow Light"/>
              <a:ea typeface="Barlow Light"/>
              <a:cs typeface="Barlow Light"/>
              <a:sym typeface="Barlow Ligh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61"/>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BENIGN MELANOCYTIC LESIONS</a:t>
            </a:r>
            <a:endParaRPr/>
          </a:p>
        </p:txBody>
      </p:sp>
      <p:sp>
        <p:nvSpPr>
          <p:cNvPr id="587" name="Google Shape;587;p61"/>
          <p:cNvSpPr txBox="1">
            <a:spLocks noGrp="1"/>
          </p:cNvSpPr>
          <p:nvPr>
            <p:ph type="body" idx="1"/>
          </p:nvPr>
        </p:nvSpPr>
        <p:spPr>
          <a:xfrm>
            <a:off x="812800" y="1600200"/>
            <a:ext cx="4082700" cy="4114800"/>
          </a:xfrm>
          <a:prstGeom prst="rect">
            <a:avLst/>
          </a:prstGeom>
          <a:noFill/>
          <a:ln>
            <a:noFill/>
          </a:ln>
        </p:spPr>
        <p:txBody>
          <a:bodyPr spcFirstLastPara="1" wrap="square" lIns="91425" tIns="45700" rIns="91425" bIns="45700" anchor="t" anchorCtr="0">
            <a:normAutofit/>
          </a:bodyPr>
          <a:lstStyle/>
          <a:p>
            <a:pPr marL="0" lvl="0" indent="0" algn="l" rtl="0">
              <a:lnSpc>
                <a:spcPct val="130000"/>
              </a:lnSpc>
              <a:spcBef>
                <a:spcPts val="0"/>
              </a:spcBef>
              <a:spcAft>
                <a:spcPts val="0"/>
              </a:spcAft>
              <a:buSzPts val="2400"/>
              <a:buNone/>
            </a:pPr>
            <a:r>
              <a:rPr lang="en-US" sz="2300"/>
              <a:t>Arise from 2 cell types</a:t>
            </a:r>
            <a:endParaRPr sz="2300"/>
          </a:p>
          <a:p>
            <a:pPr marL="457200" lvl="0" indent="-374650" algn="l" rtl="0">
              <a:lnSpc>
                <a:spcPct val="130000"/>
              </a:lnSpc>
              <a:spcBef>
                <a:spcPts val="500"/>
              </a:spcBef>
              <a:spcAft>
                <a:spcPts val="0"/>
              </a:spcAft>
              <a:buSzPts val="2300"/>
              <a:buChar char="•"/>
            </a:pPr>
            <a:r>
              <a:rPr lang="en-US" sz="2300"/>
              <a:t>Melanocytes (dermal or epidermal)</a:t>
            </a:r>
            <a:endParaRPr sz="2300"/>
          </a:p>
          <a:p>
            <a:pPr marL="457200" lvl="0" indent="-374650" algn="l" rtl="0">
              <a:lnSpc>
                <a:spcPct val="130000"/>
              </a:lnSpc>
              <a:spcBef>
                <a:spcPts val="0"/>
              </a:spcBef>
              <a:spcAft>
                <a:spcPts val="0"/>
              </a:spcAft>
              <a:buSzPts val="2300"/>
              <a:buChar char="•"/>
            </a:pPr>
            <a:r>
              <a:rPr lang="en-US" sz="2300"/>
              <a:t>Nevus cells</a:t>
            </a:r>
            <a:endParaRPr sz="2300"/>
          </a:p>
          <a:p>
            <a:pPr marL="274320" lvl="1" indent="0" algn="l" rtl="0">
              <a:lnSpc>
                <a:spcPct val="130000"/>
              </a:lnSpc>
              <a:spcBef>
                <a:spcPts val="500"/>
              </a:spcBef>
              <a:spcAft>
                <a:spcPts val="1500"/>
              </a:spcAft>
              <a:buClr>
                <a:schemeClr val="lt1"/>
              </a:buClr>
              <a:buSzPts val="1360"/>
              <a:buFont typeface="Oswald Light"/>
              <a:buNone/>
            </a:pPr>
            <a:endParaRPr sz="2300"/>
          </a:p>
        </p:txBody>
      </p:sp>
      <p:pic>
        <p:nvPicPr>
          <p:cNvPr id="588" name="Google Shape;588;p61"/>
          <p:cNvPicPr preferRelativeResize="0"/>
          <p:nvPr/>
        </p:nvPicPr>
        <p:blipFill rotWithShape="1">
          <a:blip r:embed="rId3">
            <a:alphaModFix/>
          </a:blip>
          <a:srcRect l="-12265" t="2809" r="-780"/>
          <a:stretch/>
        </p:blipFill>
        <p:spPr>
          <a:xfrm>
            <a:off x="4464151" y="1849150"/>
            <a:ext cx="7384825" cy="42921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62"/>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BENIGN MELANOCYTIC LESIONS</a:t>
            </a:r>
            <a:endParaRPr/>
          </a:p>
        </p:txBody>
      </p:sp>
      <p:sp>
        <p:nvSpPr>
          <p:cNvPr id="594" name="Google Shape;594;p62"/>
          <p:cNvSpPr txBox="1">
            <a:spLocks noGrp="1"/>
          </p:cNvSpPr>
          <p:nvPr>
            <p:ph type="body" idx="1"/>
          </p:nvPr>
        </p:nvSpPr>
        <p:spPr>
          <a:xfrm>
            <a:off x="812800" y="1600200"/>
            <a:ext cx="83826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en-US" sz="2200"/>
              <a:t>Typically thought of as “pigmented lesions,” BUT:</a:t>
            </a:r>
            <a:endParaRPr sz="2200"/>
          </a:p>
          <a:p>
            <a:pPr marL="457200" lvl="0" indent="-368300" algn="l" rtl="0">
              <a:lnSpc>
                <a:spcPct val="115000"/>
              </a:lnSpc>
              <a:spcBef>
                <a:spcPts val="1000"/>
              </a:spcBef>
              <a:spcAft>
                <a:spcPts val="0"/>
              </a:spcAft>
              <a:buSzPts val="2200"/>
              <a:buChar char="●"/>
            </a:pPr>
            <a:r>
              <a:rPr lang="en-US" sz="2200"/>
              <a:t>Lesions of melanocytic origin do not necessarily have any visible pigmentation</a:t>
            </a:r>
            <a:endParaRPr sz="2200"/>
          </a:p>
          <a:p>
            <a:pPr marL="914400" lvl="1" indent="-368300" algn="l" rtl="0">
              <a:lnSpc>
                <a:spcPct val="115000"/>
              </a:lnSpc>
              <a:spcBef>
                <a:spcPts val="0"/>
              </a:spcBef>
              <a:spcAft>
                <a:spcPts val="0"/>
              </a:spcAft>
              <a:buSzPts val="2200"/>
              <a:buChar char="○"/>
            </a:pPr>
            <a:r>
              <a:rPr lang="en-US" sz="2200"/>
              <a:t>Dermal nevus in Caucasians typically has no pigmentation</a:t>
            </a:r>
            <a:endParaRPr sz="2200"/>
          </a:p>
          <a:p>
            <a:pPr marL="457200" lvl="0" indent="-368300" algn="l" rtl="0">
              <a:lnSpc>
                <a:spcPct val="115000"/>
              </a:lnSpc>
              <a:spcBef>
                <a:spcPts val="0"/>
              </a:spcBef>
              <a:spcAft>
                <a:spcPts val="0"/>
              </a:spcAft>
              <a:buSzPts val="2200"/>
              <a:buChar char="●"/>
            </a:pPr>
            <a:r>
              <a:rPr lang="en-US" sz="2200"/>
              <a:t>Virtually any type of lesion can be pigmented </a:t>
            </a:r>
            <a:endParaRPr sz="2200"/>
          </a:p>
          <a:p>
            <a:pPr marL="914400" lvl="1" indent="-368300" algn="l" rtl="0">
              <a:lnSpc>
                <a:spcPct val="115000"/>
              </a:lnSpc>
              <a:spcBef>
                <a:spcPts val="0"/>
              </a:spcBef>
              <a:spcAft>
                <a:spcPts val="0"/>
              </a:spcAft>
              <a:buSzPts val="2200"/>
              <a:buChar char="○"/>
            </a:pPr>
            <a:r>
              <a:rPr lang="en-US" sz="2200"/>
              <a:t>Seborrheic keratosis is a benign lesion that is typically pigmented</a:t>
            </a:r>
            <a:endParaRPr sz="22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63"/>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MELASMA</a:t>
            </a:r>
            <a:endParaRPr/>
          </a:p>
        </p:txBody>
      </p:sp>
      <p:sp>
        <p:nvSpPr>
          <p:cNvPr id="601" name="Google Shape;601;p63"/>
          <p:cNvSpPr txBox="1">
            <a:spLocks noGrp="1"/>
          </p:cNvSpPr>
          <p:nvPr>
            <p:ph type="body" idx="1"/>
          </p:nvPr>
        </p:nvSpPr>
        <p:spPr>
          <a:xfrm>
            <a:off x="812800" y="1600200"/>
            <a:ext cx="7037700" cy="4114800"/>
          </a:xfrm>
          <a:prstGeom prst="rect">
            <a:avLst/>
          </a:prstGeom>
          <a:noFill/>
          <a:ln>
            <a:noFill/>
          </a:ln>
        </p:spPr>
        <p:txBody>
          <a:bodyPr spcFirstLastPara="1" wrap="square" lIns="91425" tIns="45700" rIns="91425" bIns="45700" anchor="t" anchorCtr="0">
            <a:normAutofit/>
          </a:bodyPr>
          <a:lstStyle/>
          <a:p>
            <a:pPr marL="274320" lvl="0" indent="-274320" algn="l" rtl="0">
              <a:lnSpc>
                <a:spcPct val="130000"/>
              </a:lnSpc>
              <a:spcBef>
                <a:spcPts val="0"/>
              </a:spcBef>
              <a:spcAft>
                <a:spcPts val="0"/>
              </a:spcAft>
              <a:buClr>
                <a:schemeClr val="lt1"/>
              </a:buClr>
              <a:buSzPts val="2200"/>
              <a:buChar char="•"/>
            </a:pPr>
            <a:r>
              <a:rPr lang="en-US" sz="2200"/>
              <a:t>Diffuse eyelid skin hyperpigmentation </a:t>
            </a:r>
            <a:endParaRPr sz="2200"/>
          </a:p>
          <a:p>
            <a:pPr marL="274320" lvl="0" indent="-274320" algn="l" rtl="0">
              <a:lnSpc>
                <a:spcPct val="130000"/>
              </a:lnSpc>
              <a:spcBef>
                <a:spcPts val="1000"/>
              </a:spcBef>
              <a:spcAft>
                <a:spcPts val="0"/>
              </a:spcAft>
              <a:buClr>
                <a:schemeClr val="lt1"/>
              </a:buClr>
              <a:buSzPts val="2200"/>
              <a:buChar char="•"/>
            </a:pPr>
            <a:r>
              <a:rPr lang="en-US" sz="2200"/>
              <a:t>Women who are pregnant or using oral contraceptives</a:t>
            </a:r>
            <a:endParaRPr sz="2200"/>
          </a:p>
          <a:p>
            <a:pPr marL="274320" lvl="0" indent="-274320" algn="l" rtl="0">
              <a:lnSpc>
                <a:spcPct val="130000"/>
              </a:lnSpc>
              <a:spcBef>
                <a:spcPts val="1000"/>
              </a:spcBef>
              <a:spcAft>
                <a:spcPts val="0"/>
              </a:spcAft>
              <a:buClr>
                <a:schemeClr val="lt1"/>
              </a:buClr>
              <a:buSzPts val="2200"/>
              <a:buChar char="•"/>
            </a:pPr>
            <a:r>
              <a:rPr lang="en-US" sz="2200"/>
              <a:t>In families with a dominantly inherited trait</a:t>
            </a:r>
            <a:endParaRPr sz="2200"/>
          </a:p>
          <a:p>
            <a:pPr marL="274320" lvl="0" indent="-274320" algn="l" rtl="0">
              <a:lnSpc>
                <a:spcPct val="130000"/>
              </a:lnSpc>
              <a:spcBef>
                <a:spcPts val="1000"/>
              </a:spcBef>
              <a:spcAft>
                <a:spcPts val="0"/>
              </a:spcAft>
              <a:buClr>
                <a:schemeClr val="lt1"/>
              </a:buClr>
              <a:buSzPts val="2200"/>
              <a:buChar char="•"/>
            </a:pPr>
            <a:r>
              <a:rPr lang="en-US" sz="2200"/>
              <a:t>Patients with chronic atopic eczema, rosacea, and other inflammatory skin conditions</a:t>
            </a:r>
            <a:endParaRPr sz="2200"/>
          </a:p>
          <a:p>
            <a:pPr marL="274320" lvl="0" indent="-177165" algn="l" rtl="0">
              <a:lnSpc>
                <a:spcPct val="130000"/>
              </a:lnSpc>
              <a:spcBef>
                <a:spcPts val="1000"/>
              </a:spcBef>
              <a:spcAft>
                <a:spcPts val="1500"/>
              </a:spcAft>
              <a:buClr>
                <a:schemeClr val="lt1"/>
              </a:buClr>
              <a:buSzPts val="1530"/>
              <a:buNone/>
            </a:pPr>
            <a:endParaRPr sz="2200"/>
          </a:p>
        </p:txBody>
      </p:sp>
      <p:pic>
        <p:nvPicPr>
          <p:cNvPr id="602" name="Google Shape;602;p63"/>
          <p:cNvPicPr preferRelativeResize="0"/>
          <p:nvPr/>
        </p:nvPicPr>
        <p:blipFill rotWithShape="1">
          <a:blip r:embed="rId3">
            <a:alphaModFix/>
          </a:blip>
          <a:srcRect/>
          <a:stretch/>
        </p:blipFill>
        <p:spPr>
          <a:xfrm>
            <a:off x="8696386" y="3572170"/>
            <a:ext cx="1970955" cy="2963842"/>
          </a:xfrm>
          <a:prstGeom prst="rect">
            <a:avLst/>
          </a:prstGeom>
          <a:noFill/>
          <a:ln>
            <a:noFill/>
          </a:ln>
        </p:spPr>
      </p:pic>
      <p:pic>
        <p:nvPicPr>
          <p:cNvPr id="603" name="Google Shape;603;p63"/>
          <p:cNvPicPr preferRelativeResize="0"/>
          <p:nvPr/>
        </p:nvPicPr>
        <p:blipFill rotWithShape="1">
          <a:blip r:embed="rId4">
            <a:alphaModFix/>
          </a:blip>
          <a:srcRect/>
          <a:stretch/>
        </p:blipFill>
        <p:spPr>
          <a:xfrm>
            <a:off x="8695710" y="396770"/>
            <a:ext cx="1972302" cy="296384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64"/>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NEVUS</a:t>
            </a:r>
            <a:endParaRPr/>
          </a:p>
        </p:txBody>
      </p:sp>
      <p:sp>
        <p:nvSpPr>
          <p:cNvPr id="609" name="Google Shape;609;p64"/>
          <p:cNvSpPr txBox="1">
            <a:spLocks noGrp="1"/>
          </p:cNvSpPr>
          <p:nvPr>
            <p:ph type="body" idx="1"/>
          </p:nvPr>
        </p:nvSpPr>
        <p:spPr>
          <a:xfrm>
            <a:off x="812800" y="1600200"/>
            <a:ext cx="7677000" cy="4114800"/>
          </a:xfrm>
          <a:prstGeom prst="rect">
            <a:avLst/>
          </a:prstGeom>
          <a:noFill/>
          <a:ln>
            <a:noFill/>
          </a:ln>
        </p:spPr>
        <p:txBody>
          <a:bodyPr spcFirstLastPara="1" wrap="square" lIns="91425" tIns="45700" rIns="91425" bIns="45700" anchor="t" anchorCtr="0">
            <a:normAutofit/>
          </a:bodyPr>
          <a:lstStyle/>
          <a:p>
            <a:pPr marL="274320" lvl="0" indent="-274320" algn="l" rtl="0">
              <a:lnSpc>
                <a:spcPct val="130000"/>
              </a:lnSpc>
              <a:spcBef>
                <a:spcPts val="0"/>
              </a:spcBef>
              <a:spcAft>
                <a:spcPts val="0"/>
              </a:spcAft>
              <a:buClr>
                <a:schemeClr val="lt1"/>
              </a:buClr>
              <a:buSzPts val="2200"/>
              <a:buChar char="•"/>
            </a:pPr>
            <a:r>
              <a:rPr lang="en-US" sz="2200"/>
              <a:t>Arise from nevus cells that are found in clumps in the epidermis and dermis</a:t>
            </a:r>
            <a:endParaRPr sz="2200"/>
          </a:p>
          <a:p>
            <a:pPr marL="274320" lvl="0" indent="-274320" algn="l" rtl="0">
              <a:lnSpc>
                <a:spcPct val="130000"/>
              </a:lnSpc>
              <a:spcBef>
                <a:spcPts val="1000"/>
              </a:spcBef>
              <a:spcAft>
                <a:spcPts val="0"/>
              </a:spcAft>
              <a:buClr>
                <a:schemeClr val="lt1"/>
              </a:buClr>
              <a:buSzPts val="2200"/>
              <a:buChar char="•"/>
            </a:pPr>
            <a:r>
              <a:rPr lang="en-US" sz="2200"/>
              <a:t>Nevi are not apparent at birth but appear during childhood and often develop increased pigmentation at puberty</a:t>
            </a:r>
            <a:endParaRPr sz="2200"/>
          </a:p>
          <a:p>
            <a:pPr marL="274320" lvl="0" indent="-274320" algn="l" rtl="0">
              <a:lnSpc>
                <a:spcPct val="130000"/>
              </a:lnSpc>
              <a:spcBef>
                <a:spcPts val="1000"/>
              </a:spcBef>
              <a:spcAft>
                <a:spcPts val="0"/>
              </a:spcAft>
              <a:buClr>
                <a:schemeClr val="lt1"/>
              </a:buClr>
              <a:buSzPts val="2200"/>
              <a:buChar char="•"/>
            </a:pPr>
            <a:r>
              <a:rPr lang="en-US" sz="2200"/>
              <a:t>All nevi tend to evolve through 3 stages, each with different histopathologic and clinical characteristics</a:t>
            </a:r>
            <a:endParaRPr sz="2200"/>
          </a:p>
          <a:p>
            <a:pPr marL="274320" lvl="0" indent="-177165" algn="l" rtl="0">
              <a:lnSpc>
                <a:spcPct val="130000"/>
              </a:lnSpc>
              <a:spcBef>
                <a:spcPts val="1000"/>
              </a:spcBef>
              <a:spcAft>
                <a:spcPts val="1500"/>
              </a:spcAft>
              <a:buClr>
                <a:schemeClr val="lt1"/>
              </a:buClr>
              <a:buSzPts val="1530"/>
              <a:buNone/>
            </a:pPr>
            <a:endParaRPr sz="2200"/>
          </a:p>
        </p:txBody>
      </p:sp>
      <p:pic>
        <p:nvPicPr>
          <p:cNvPr id="610" name="Google Shape;610;p64"/>
          <p:cNvPicPr preferRelativeResize="0"/>
          <p:nvPr/>
        </p:nvPicPr>
        <p:blipFill rotWithShape="1">
          <a:blip r:embed="rId3">
            <a:alphaModFix/>
          </a:blip>
          <a:srcRect/>
          <a:stretch/>
        </p:blipFill>
        <p:spPr>
          <a:xfrm>
            <a:off x="8657331" y="2594103"/>
            <a:ext cx="2594542" cy="1929275"/>
          </a:xfrm>
          <a:prstGeom prst="rect">
            <a:avLst/>
          </a:prstGeom>
          <a:noFill/>
          <a:ln>
            <a:noFill/>
          </a:ln>
        </p:spPr>
      </p:pic>
      <p:pic>
        <p:nvPicPr>
          <p:cNvPr id="611" name="Google Shape;611;p64"/>
          <p:cNvPicPr preferRelativeResize="0"/>
          <p:nvPr/>
        </p:nvPicPr>
        <p:blipFill rotWithShape="1">
          <a:blip r:embed="rId4">
            <a:alphaModFix/>
          </a:blip>
          <a:srcRect/>
          <a:stretch/>
        </p:blipFill>
        <p:spPr>
          <a:xfrm>
            <a:off x="8657325" y="585395"/>
            <a:ext cx="2594550" cy="1876180"/>
          </a:xfrm>
          <a:prstGeom prst="rect">
            <a:avLst/>
          </a:prstGeom>
          <a:noFill/>
          <a:ln>
            <a:noFill/>
          </a:ln>
        </p:spPr>
      </p:pic>
      <p:pic>
        <p:nvPicPr>
          <p:cNvPr id="612" name="Google Shape;612;p64"/>
          <p:cNvPicPr preferRelativeResize="0"/>
          <p:nvPr/>
        </p:nvPicPr>
        <p:blipFill rotWithShape="1">
          <a:blip r:embed="rId5">
            <a:alphaModFix/>
          </a:blip>
          <a:srcRect/>
          <a:stretch/>
        </p:blipFill>
        <p:spPr>
          <a:xfrm>
            <a:off x="8657324" y="4655900"/>
            <a:ext cx="2594550" cy="17368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65"/>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NEVUS</a:t>
            </a:r>
            <a:endParaRPr/>
          </a:p>
        </p:txBody>
      </p:sp>
      <p:sp>
        <p:nvSpPr>
          <p:cNvPr id="618" name="Google Shape;618;p65"/>
          <p:cNvSpPr txBox="1">
            <a:spLocks noGrp="1"/>
          </p:cNvSpPr>
          <p:nvPr>
            <p:ph type="body" idx="1"/>
          </p:nvPr>
        </p:nvSpPr>
        <p:spPr>
          <a:xfrm>
            <a:off x="812800" y="1600200"/>
            <a:ext cx="65745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en-US" sz="2200" b="1"/>
              <a:t>Junctional nevus</a:t>
            </a:r>
            <a:endParaRPr sz="2200" b="1"/>
          </a:p>
          <a:p>
            <a:pPr marL="457200" lvl="0" indent="-368300" algn="l" rtl="0">
              <a:lnSpc>
                <a:spcPct val="115000"/>
              </a:lnSpc>
              <a:spcBef>
                <a:spcPts val="1000"/>
              </a:spcBef>
              <a:spcAft>
                <a:spcPts val="0"/>
              </a:spcAft>
              <a:buSzPts val="2200"/>
              <a:buChar char="•"/>
            </a:pPr>
            <a:r>
              <a:rPr lang="en-US" sz="2200"/>
              <a:t>Initial stage, found in children</a:t>
            </a:r>
            <a:endParaRPr sz="2200"/>
          </a:p>
          <a:p>
            <a:pPr marL="457200" lvl="0" indent="-368300" algn="l" rtl="0">
              <a:lnSpc>
                <a:spcPct val="115000"/>
              </a:lnSpc>
              <a:spcBef>
                <a:spcPts val="1000"/>
              </a:spcBef>
              <a:spcAft>
                <a:spcPts val="0"/>
              </a:spcAft>
              <a:buSzPts val="2200"/>
              <a:buChar char="•"/>
            </a:pPr>
            <a:r>
              <a:rPr lang="en-US" sz="2200"/>
              <a:t>Typically a flat, pigmented macule</a:t>
            </a:r>
            <a:endParaRPr sz="2200"/>
          </a:p>
          <a:p>
            <a:pPr marL="457200" lvl="0" indent="-368300" algn="l" rtl="0">
              <a:lnSpc>
                <a:spcPct val="115000"/>
              </a:lnSpc>
              <a:spcBef>
                <a:spcPts val="1000"/>
              </a:spcBef>
              <a:spcAft>
                <a:spcPts val="1000"/>
              </a:spcAft>
              <a:buSzPts val="2200"/>
              <a:buChar char="•"/>
            </a:pPr>
            <a:r>
              <a:rPr lang="en-US" sz="2200"/>
              <a:t>Histopathologically located in the basal layer of the epidermis at the dermal-epidermal junction</a:t>
            </a:r>
            <a:endParaRPr sz="2200"/>
          </a:p>
        </p:txBody>
      </p:sp>
      <p:pic>
        <p:nvPicPr>
          <p:cNvPr id="619" name="Google Shape;619;p65"/>
          <p:cNvPicPr preferRelativeResize="0"/>
          <p:nvPr/>
        </p:nvPicPr>
        <p:blipFill rotWithShape="1">
          <a:blip r:embed="rId3">
            <a:alphaModFix/>
          </a:blip>
          <a:srcRect/>
          <a:stretch/>
        </p:blipFill>
        <p:spPr>
          <a:xfrm>
            <a:off x="8073148" y="3748741"/>
            <a:ext cx="3200400" cy="2184400"/>
          </a:xfrm>
          <a:prstGeom prst="rect">
            <a:avLst/>
          </a:prstGeom>
          <a:noFill/>
          <a:ln>
            <a:noFill/>
          </a:ln>
        </p:spPr>
      </p:pic>
      <p:pic>
        <p:nvPicPr>
          <p:cNvPr id="620" name="Google Shape;620;p65"/>
          <p:cNvPicPr preferRelativeResize="0"/>
          <p:nvPr/>
        </p:nvPicPr>
        <p:blipFill rotWithShape="1">
          <a:blip r:embed="rId4">
            <a:alphaModFix/>
          </a:blip>
          <a:srcRect/>
          <a:stretch/>
        </p:blipFill>
        <p:spPr>
          <a:xfrm>
            <a:off x="8073150" y="1154748"/>
            <a:ext cx="3200400" cy="2379778"/>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66"/>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NEVUS</a:t>
            </a:r>
            <a:endParaRPr/>
          </a:p>
        </p:txBody>
      </p:sp>
      <p:sp>
        <p:nvSpPr>
          <p:cNvPr id="626" name="Google Shape;626;p66"/>
          <p:cNvSpPr txBox="1">
            <a:spLocks noGrp="1"/>
          </p:cNvSpPr>
          <p:nvPr>
            <p:ph type="body" idx="1"/>
          </p:nvPr>
        </p:nvSpPr>
        <p:spPr>
          <a:xfrm>
            <a:off x="812800" y="1600200"/>
            <a:ext cx="74895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en-US" sz="2200" b="1"/>
              <a:t>Compound nevus</a:t>
            </a:r>
            <a:endParaRPr sz="2200" b="1"/>
          </a:p>
          <a:p>
            <a:pPr marL="457200" lvl="0" indent="-368300" algn="l" rtl="0">
              <a:lnSpc>
                <a:spcPct val="115000"/>
              </a:lnSpc>
              <a:spcBef>
                <a:spcPts val="1000"/>
              </a:spcBef>
              <a:spcAft>
                <a:spcPts val="0"/>
              </a:spcAft>
              <a:buSzPts val="2200"/>
              <a:buChar char="•"/>
            </a:pPr>
            <a:r>
              <a:rPr lang="en-US" sz="2200"/>
              <a:t>Second stage, patients in their second decade or beyond</a:t>
            </a:r>
            <a:endParaRPr sz="2200"/>
          </a:p>
          <a:p>
            <a:pPr marL="457200" lvl="0" indent="-368300" algn="l" rtl="0">
              <a:lnSpc>
                <a:spcPct val="115000"/>
              </a:lnSpc>
              <a:spcBef>
                <a:spcPts val="1000"/>
              </a:spcBef>
              <a:spcAft>
                <a:spcPts val="0"/>
              </a:spcAft>
              <a:buSzPts val="2200"/>
              <a:buChar char="•"/>
            </a:pPr>
            <a:r>
              <a:rPr lang="en-US" sz="2200"/>
              <a:t>Appear as elevated, pigmented papules</a:t>
            </a:r>
            <a:endParaRPr sz="2200"/>
          </a:p>
          <a:p>
            <a:pPr marL="457200" lvl="0" indent="-368300" algn="l" rtl="0">
              <a:lnSpc>
                <a:spcPct val="115000"/>
              </a:lnSpc>
              <a:spcBef>
                <a:spcPts val="1000"/>
              </a:spcBef>
              <a:spcAft>
                <a:spcPts val="0"/>
              </a:spcAft>
              <a:buSzPts val="2200"/>
              <a:buChar char="•"/>
            </a:pPr>
            <a:r>
              <a:rPr lang="en-US" sz="2200"/>
              <a:t>Later in life, the epidermal pigmentation is lost and the lesion remains elevated but is minimally pigmented or even amelanotic</a:t>
            </a:r>
            <a:endParaRPr sz="2200"/>
          </a:p>
          <a:p>
            <a:pPr marL="457200" lvl="0" indent="-368300" algn="l" rtl="0">
              <a:lnSpc>
                <a:spcPct val="115000"/>
              </a:lnSpc>
              <a:spcBef>
                <a:spcPts val="1000"/>
              </a:spcBef>
              <a:spcAft>
                <a:spcPts val="1000"/>
              </a:spcAft>
              <a:buSzPts val="2200"/>
              <a:buChar char="•"/>
            </a:pPr>
            <a:r>
              <a:rPr lang="en-US" sz="2200"/>
              <a:t>Histopathologically located in the junctional zone, extending up into the epidermis and down into the dermis</a:t>
            </a:r>
            <a:endParaRPr sz="2200"/>
          </a:p>
        </p:txBody>
      </p:sp>
      <p:pic>
        <p:nvPicPr>
          <p:cNvPr id="627" name="Google Shape;627;p66"/>
          <p:cNvPicPr preferRelativeResize="0"/>
          <p:nvPr/>
        </p:nvPicPr>
        <p:blipFill rotWithShape="1">
          <a:blip r:embed="rId3">
            <a:alphaModFix/>
          </a:blip>
          <a:srcRect/>
          <a:stretch/>
        </p:blipFill>
        <p:spPr>
          <a:xfrm>
            <a:off x="8387218" y="4032913"/>
            <a:ext cx="3274306" cy="2140205"/>
          </a:xfrm>
          <a:prstGeom prst="rect">
            <a:avLst/>
          </a:prstGeom>
          <a:noFill/>
          <a:ln>
            <a:noFill/>
          </a:ln>
        </p:spPr>
      </p:pic>
      <p:pic>
        <p:nvPicPr>
          <p:cNvPr id="628" name="Google Shape;628;p66"/>
          <p:cNvPicPr preferRelativeResize="0"/>
          <p:nvPr/>
        </p:nvPicPr>
        <p:blipFill rotWithShape="1">
          <a:blip r:embed="rId4">
            <a:alphaModFix/>
          </a:blip>
          <a:srcRect/>
          <a:stretch/>
        </p:blipFill>
        <p:spPr>
          <a:xfrm>
            <a:off x="8387225" y="1489941"/>
            <a:ext cx="3274300" cy="236775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67"/>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NEVUS</a:t>
            </a:r>
            <a:endParaRPr/>
          </a:p>
        </p:txBody>
      </p:sp>
      <p:sp>
        <p:nvSpPr>
          <p:cNvPr id="634" name="Google Shape;634;p67"/>
          <p:cNvSpPr txBox="1">
            <a:spLocks noGrp="1"/>
          </p:cNvSpPr>
          <p:nvPr>
            <p:ph type="body" idx="1"/>
          </p:nvPr>
        </p:nvSpPr>
        <p:spPr>
          <a:xfrm>
            <a:off x="812800" y="1600200"/>
            <a:ext cx="6464100" cy="41148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SzPts val="2400"/>
              <a:buNone/>
            </a:pPr>
            <a:r>
              <a:rPr lang="en-US" sz="2200" b="1"/>
              <a:t>Dermal nevus</a:t>
            </a:r>
            <a:endParaRPr sz="2200" b="1"/>
          </a:p>
          <a:p>
            <a:pPr marL="457200" lvl="0" indent="-368300" algn="l" rtl="0">
              <a:lnSpc>
                <a:spcPct val="115000"/>
              </a:lnSpc>
              <a:spcBef>
                <a:spcPts val="1000"/>
              </a:spcBef>
              <a:spcAft>
                <a:spcPts val="0"/>
              </a:spcAft>
              <a:buSzPts val="2200"/>
              <a:buChar char="•"/>
            </a:pPr>
            <a:r>
              <a:rPr lang="en-US" sz="2200"/>
              <a:t>Final stage, usually by around age 70, nearly all nevi have become dermal nevi and have lost pigmentation</a:t>
            </a:r>
            <a:endParaRPr sz="2200"/>
          </a:p>
          <a:p>
            <a:pPr marL="457200" lvl="0" indent="-368300" algn="l" rtl="0">
              <a:lnSpc>
                <a:spcPct val="115000"/>
              </a:lnSpc>
              <a:spcBef>
                <a:spcPts val="1000"/>
              </a:spcBef>
              <a:spcAft>
                <a:spcPts val="0"/>
              </a:spcAft>
              <a:buSzPts val="2200"/>
              <a:buChar char="•"/>
            </a:pPr>
            <a:r>
              <a:rPr lang="en-US" sz="2200"/>
              <a:t>Histopathologically, we see involution of the epidermal component of the nevus and persistence of the dermal component</a:t>
            </a:r>
            <a:endParaRPr sz="2200"/>
          </a:p>
          <a:p>
            <a:pPr marL="274320" lvl="0" indent="-177165" algn="l" rtl="0">
              <a:lnSpc>
                <a:spcPct val="115000"/>
              </a:lnSpc>
              <a:spcBef>
                <a:spcPts val="1000"/>
              </a:spcBef>
              <a:spcAft>
                <a:spcPts val="1000"/>
              </a:spcAft>
              <a:buClr>
                <a:schemeClr val="lt1"/>
              </a:buClr>
              <a:buSzPts val="1530"/>
              <a:buNone/>
            </a:pPr>
            <a:endParaRPr sz="2200"/>
          </a:p>
        </p:txBody>
      </p:sp>
      <p:pic>
        <p:nvPicPr>
          <p:cNvPr id="635" name="Google Shape;635;p67"/>
          <p:cNvPicPr preferRelativeResize="0"/>
          <p:nvPr/>
        </p:nvPicPr>
        <p:blipFill rotWithShape="1">
          <a:blip r:embed="rId3">
            <a:alphaModFix/>
          </a:blip>
          <a:srcRect/>
          <a:stretch/>
        </p:blipFill>
        <p:spPr>
          <a:xfrm>
            <a:off x="7759480" y="1339292"/>
            <a:ext cx="3434572" cy="2299176"/>
          </a:xfrm>
          <a:prstGeom prst="rect">
            <a:avLst/>
          </a:prstGeom>
          <a:noFill/>
          <a:ln>
            <a:noFill/>
          </a:ln>
        </p:spPr>
      </p:pic>
      <p:pic>
        <p:nvPicPr>
          <p:cNvPr id="636" name="Google Shape;636;p67"/>
          <p:cNvPicPr preferRelativeResize="0"/>
          <p:nvPr/>
        </p:nvPicPr>
        <p:blipFill rotWithShape="1">
          <a:blip r:embed="rId4">
            <a:alphaModFix/>
          </a:blip>
          <a:srcRect/>
          <a:stretch/>
        </p:blipFill>
        <p:spPr>
          <a:xfrm>
            <a:off x="7759475" y="3725724"/>
            <a:ext cx="3434575" cy="2149066"/>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68"/>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NEVUS</a:t>
            </a:r>
            <a:endParaRPr/>
          </a:p>
        </p:txBody>
      </p:sp>
      <p:sp>
        <p:nvSpPr>
          <p:cNvPr id="642" name="Google Shape;642;p68"/>
          <p:cNvSpPr txBox="1">
            <a:spLocks noGrp="1"/>
          </p:cNvSpPr>
          <p:nvPr>
            <p:ph type="body" idx="1"/>
          </p:nvPr>
        </p:nvSpPr>
        <p:spPr>
          <a:xfrm>
            <a:off x="812800" y="1600200"/>
            <a:ext cx="6971400" cy="4495800"/>
          </a:xfrm>
          <a:prstGeom prst="rect">
            <a:avLst/>
          </a:prstGeom>
          <a:noFill/>
          <a:ln>
            <a:noFill/>
          </a:ln>
        </p:spPr>
        <p:txBody>
          <a:bodyPr spcFirstLastPara="1" wrap="square" lIns="91425" tIns="45700" rIns="91425" bIns="45700" anchor="t" anchorCtr="0">
            <a:noAutofit/>
          </a:bodyPr>
          <a:lstStyle/>
          <a:p>
            <a:pPr marL="274320" lvl="0" indent="-274320" algn="l" rtl="0">
              <a:lnSpc>
                <a:spcPct val="115000"/>
              </a:lnSpc>
              <a:spcBef>
                <a:spcPts val="0"/>
              </a:spcBef>
              <a:spcAft>
                <a:spcPts val="0"/>
              </a:spcAft>
              <a:buClr>
                <a:schemeClr val="lt1"/>
              </a:buClr>
              <a:buSzPts val="2200"/>
              <a:buChar char="•"/>
            </a:pPr>
            <a:r>
              <a:rPr lang="en-US" sz="2200"/>
              <a:t>Frequently found on the eyelid margin, characteristically molded to the ocular surface</a:t>
            </a:r>
            <a:endParaRPr sz="2200"/>
          </a:p>
          <a:p>
            <a:pPr marL="274320" lvl="0" indent="-274320" algn="l" rtl="0">
              <a:lnSpc>
                <a:spcPct val="115000"/>
              </a:lnSpc>
              <a:spcBef>
                <a:spcPts val="1000"/>
              </a:spcBef>
              <a:spcAft>
                <a:spcPts val="0"/>
              </a:spcAft>
              <a:buClr>
                <a:schemeClr val="lt1"/>
              </a:buClr>
              <a:buSzPts val="2200"/>
              <a:buChar char="•"/>
            </a:pPr>
            <a:r>
              <a:rPr lang="en-US" sz="2200"/>
              <a:t>Asymptomatic benign nevi require no treatment</a:t>
            </a:r>
            <a:endParaRPr sz="2200"/>
          </a:p>
          <a:p>
            <a:pPr marL="274320" lvl="0" indent="-274320" algn="l" rtl="0">
              <a:lnSpc>
                <a:spcPct val="115000"/>
              </a:lnSpc>
              <a:spcBef>
                <a:spcPts val="1000"/>
              </a:spcBef>
              <a:spcAft>
                <a:spcPts val="0"/>
              </a:spcAft>
              <a:buClr>
                <a:schemeClr val="lt1"/>
              </a:buClr>
              <a:buSzPts val="2200"/>
              <a:buChar char="•"/>
            </a:pPr>
            <a:r>
              <a:rPr lang="en-US" sz="2200"/>
              <a:t>Symptoms can be from rubbing on the ocular surface or enlarging and obstructing vision. These are managed with shave excision or a full thickness wedge resection of the involved eyelid</a:t>
            </a:r>
            <a:endParaRPr sz="2200"/>
          </a:p>
          <a:p>
            <a:pPr marL="274320" lvl="0" indent="-274320" algn="l" rtl="0">
              <a:lnSpc>
                <a:spcPct val="115000"/>
              </a:lnSpc>
              <a:spcBef>
                <a:spcPts val="1000"/>
              </a:spcBef>
              <a:spcAft>
                <a:spcPts val="1000"/>
              </a:spcAft>
              <a:buClr>
                <a:schemeClr val="lt1"/>
              </a:buClr>
              <a:buSzPts val="2200"/>
              <a:buChar char="•"/>
            </a:pPr>
            <a:r>
              <a:rPr lang="en-US" sz="2200"/>
              <a:t>In rare instances, junctional or compound nevi can undergo malignant transformation</a:t>
            </a:r>
            <a:endParaRPr sz="2200"/>
          </a:p>
        </p:txBody>
      </p:sp>
      <p:pic>
        <p:nvPicPr>
          <p:cNvPr id="643" name="Google Shape;643;p68"/>
          <p:cNvPicPr preferRelativeResize="0"/>
          <p:nvPr/>
        </p:nvPicPr>
        <p:blipFill rotWithShape="1">
          <a:blip r:embed="rId3">
            <a:alphaModFix/>
          </a:blip>
          <a:srcRect/>
          <a:stretch/>
        </p:blipFill>
        <p:spPr>
          <a:xfrm>
            <a:off x="8299625" y="1417644"/>
            <a:ext cx="3197775" cy="2090180"/>
          </a:xfrm>
          <a:prstGeom prst="rect">
            <a:avLst/>
          </a:prstGeom>
          <a:noFill/>
          <a:ln>
            <a:noFill/>
          </a:ln>
        </p:spPr>
      </p:pic>
      <p:pic>
        <p:nvPicPr>
          <p:cNvPr id="644" name="Google Shape;644;p68"/>
          <p:cNvPicPr preferRelativeResize="0"/>
          <p:nvPr/>
        </p:nvPicPr>
        <p:blipFill rotWithShape="1">
          <a:blip r:embed="rId4">
            <a:alphaModFix/>
          </a:blip>
          <a:srcRect/>
          <a:stretch/>
        </p:blipFill>
        <p:spPr>
          <a:xfrm>
            <a:off x="8299615" y="3761413"/>
            <a:ext cx="3197778" cy="214066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69"/>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LENTIGO SIMPLEX </a:t>
            </a:r>
            <a:endParaRPr/>
          </a:p>
        </p:txBody>
      </p:sp>
      <p:sp>
        <p:nvSpPr>
          <p:cNvPr id="651" name="Google Shape;651;p69"/>
          <p:cNvSpPr txBox="1">
            <a:spLocks noGrp="1"/>
          </p:cNvSpPr>
          <p:nvPr>
            <p:ph type="body" idx="1"/>
          </p:nvPr>
        </p:nvSpPr>
        <p:spPr>
          <a:xfrm>
            <a:off x="812800" y="1600200"/>
            <a:ext cx="7146600" cy="4114800"/>
          </a:xfrm>
          <a:prstGeom prst="rect">
            <a:avLst/>
          </a:prstGeom>
          <a:noFill/>
          <a:ln>
            <a:noFill/>
          </a:ln>
        </p:spPr>
        <p:txBody>
          <a:bodyPr spcFirstLastPara="1" wrap="square" lIns="91425" tIns="45700" rIns="91425" bIns="45700" anchor="t" anchorCtr="0">
            <a:noAutofit/>
          </a:bodyPr>
          <a:lstStyle/>
          <a:p>
            <a:pPr marL="274320" lvl="0" indent="-274320" algn="l" rtl="0">
              <a:lnSpc>
                <a:spcPct val="115000"/>
              </a:lnSpc>
              <a:spcBef>
                <a:spcPts val="0"/>
              </a:spcBef>
              <a:spcAft>
                <a:spcPts val="0"/>
              </a:spcAft>
              <a:buClr>
                <a:schemeClr val="lt1"/>
              </a:buClr>
              <a:buSzPts val="2100"/>
              <a:buChar char="•"/>
            </a:pPr>
            <a:r>
              <a:rPr lang="en-US" sz="2100"/>
              <a:t>“Lentigo” from the Latin word “lens”, “lentil”</a:t>
            </a:r>
            <a:endParaRPr sz="2100"/>
          </a:p>
          <a:p>
            <a:pPr marL="274320" lvl="0" indent="-274320" algn="l" rtl="0">
              <a:lnSpc>
                <a:spcPct val="115000"/>
              </a:lnSpc>
              <a:spcBef>
                <a:spcPts val="1000"/>
              </a:spcBef>
              <a:spcAft>
                <a:spcPts val="0"/>
              </a:spcAft>
              <a:buClr>
                <a:schemeClr val="lt1"/>
              </a:buClr>
              <a:buSzPts val="2100"/>
              <a:buChar char="•"/>
            </a:pPr>
            <a:r>
              <a:rPr lang="en-US" sz="2100"/>
              <a:t>Flat pigmented spots larger in diameter (few mm) than freckles</a:t>
            </a:r>
            <a:endParaRPr sz="2100"/>
          </a:p>
          <a:p>
            <a:pPr marL="274320" lvl="0" indent="-274320" algn="l" rtl="0">
              <a:lnSpc>
                <a:spcPct val="115000"/>
              </a:lnSpc>
              <a:spcBef>
                <a:spcPts val="1000"/>
              </a:spcBef>
              <a:spcAft>
                <a:spcPts val="0"/>
              </a:spcAft>
              <a:buClr>
                <a:schemeClr val="lt1"/>
              </a:buClr>
              <a:buSzPts val="2100"/>
              <a:buChar char="•"/>
            </a:pPr>
            <a:r>
              <a:rPr lang="en-US" sz="2100"/>
              <a:t>Not related to sun exposure</a:t>
            </a:r>
            <a:endParaRPr sz="2100"/>
          </a:p>
          <a:p>
            <a:pPr marL="274320" lvl="0" indent="-274320" algn="l" rtl="0">
              <a:lnSpc>
                <a:spcPct val="115000"/>
              </a:lnSpc>
              <a:spcBef>
                <a:spcPts val="1000"/>
              </a:spcBef>
              <a:spcAft>
                <a:spcPts val="0"/>
              </a:spcAft>
              <a:buClr>
                <a:schemeClr val="lt1"/>
              </a:buClr>
              <a:buSzPts val="2100"/>
              <a:buChar char="•"/>
            </a:pPr>
            <a:r>
              <a:rPr lang="en-US" sz="2100"/>
              <a:t>In contrast to freckles, contains an increased number of epidermal melanocytes</a:t>
            </a:r>
            <a:endParaRPr sz="2100"/>
          </a:p>
          <a:p>
            <a:pPr marL="274320" lvl="0" indent="-274320" algn="l" rtl="0">
              <a:lnSpc>
                <a:spcPct val="115000"/>
              </a:lnSpc>
              <a:spcBef>
                <a:spcPts val="1000"/>
              </a:spcBef>
              <a:spcAft>
                <a:spcPts val="0"/>
              </a:spcAft>
              <a:buClr>
                <a:schemeClr val="lt1"/>
              </a:buClr>
              <a:buSzPts val="2100"/>
              <a:buChar char="•"/>
            </a:pPr>
            <a:r>
              <a:rPr lang="en-US" sz="2100"/>
              <a:t>No treatment necessary, but melanin-bleaching treatments may improve appearance</a:t>
            </a:r>
            <a:endParaRPr sz="2100"/>
          </a:p>
          <a:p>
            <a:pPr marL="274320" lvl="0" indent="-274320" algn="l" rtl="0">
              <a:lnSpc>
                <a:spcPct val="115000"/>
              </a:lnSpc>
              <a:spcBef>
                <a:spcPts val="1000"/>
              </a:spcBef>
              <a:spcAft>
                <a:spcPts val="1000"/>
              </a:spcAft>
              <a:buClr>
                <a:schemeClr val="lt1"/>
              </a:buClr>
              <a:buSzPts val="2100"/>
              <a:buChar char="•"/>
            </a:pPr>
            <a:r>
              <a:rPr lang="en-US" sz="2100"/>
              <a:t>Eyelid lentigo may be associated with autosomal dominant polyposis of the GI tract (which in turn, increases risk of GI cancer)</a:t>
            </a:r>
            <a:endParaRPr sz="2100"/>
          </a:p>
        </p:txBody>
      </p:sp>
      <p:pic>
        <p:nvPicPr>
          <p:cNvPr id="652" name="Google Shape;652;p69"/>
          <p:cNvPicPr preferRelativeResize="0"/>
          <p:nvPr/>
        </p:nvPicPr>
        <p:blipFill rotWithShape="1">
          <a:blip r:embed="rId3">
            <a:alphaModFix/>
          </a:blip>
          <a:srcRect/>
          <a:stretch/>
        </p:blipFill>
        <p:spPr>
          <a:xfrm>
            <a:off x="8190867" y="2271302"/>
            <a:ext cx="3419856" cy="206654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7"/>
          <p:cNvPicPr preferRelativeResize="0">
            <a:picLocks noGrp="1"/>
          </p:cNvPicPr>
          <p:nvPr>
            <p:ph type="body" idx="1"/>
          </p:nvPr>
        </p:nvPicPr>
        <p:blipFill rotWithShape="1">
          <a:blip r:embed="rId3">
            <a:alphaModFix/>
          </a:blip>
          <a:srcRect l="-27132" r="-27117"/>
          <a:stretch/>
        </p:blipFill>
        <p:spPr>
          <a:xfrm>
            <a:off x="812800" y="1600200"/>
            <a:ext cx="10566300" cy="4114800"/>
          </a:xfrm>
          <a:prstGeom prst="rect">
            <a:avLst/>
          </a:prstGeom>
          <a:noFill/>
          <a:ln>
            <a:noFill/>
          </a:ln>
        </p:spPr>
      </p:pic>
      <p:sp>
        <p:nvSpPr>
          <p:cNvPr id="147" name="Google Shape;147;p7"/>
          <p:cNvSpPr/>
          <p:nvPr/>
        </p:nvSpPr>
        <p:spPr>
          <a:xfrm>
            <a:off x="44150" y="38150"/>
            <a:ext cx="12192000" cy="1444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swald Light"/>
              <a:ea typeface="Oswald Light"/>
              <a:cs typeface="Oswald Light"/>
              <a:sym typeface="Oswald Light"/>
            </a:endParaRPr>
          </a:p>
        </p:txBody>
      </p:sp>
      <p:sp>
        <p:nvSpPr>
          <p:cNvPr id="148" name="Google Shape;148;p7"/>
          <p:cNvSpPr txBox="1">
            <a:spLocks noGrp="1"/>
          </p:cNvSpPr>
          <p:nvPr>
            <p:ph type="title"/>
          </p:nvPr>
        </p:nvSpPr>
        <p:spPr>
          <a:xfrm>
            <a:off x="812800" y="274638"/>
            <a:ext cx="105663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sz="3600"/>
              <a:t>SKIN ANATOMY</a:t>
            </a:r>
            <a:endParaRPr sz="36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70"/>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SOLAR LENTIGO</a:t>
            </a:r>
            <a:endParaRPr/>
          </a:p>
        </p:txBody>
      </p:sp>
      <p:sp>
        <p:nvSpPr>
          <p:cNvPr id="658" name="Google Shape;658;p70"/>
          <p:cNvSpPr txBox="1">
            <a:spLocks noGrp="1"/>
          </p:cNvSpPr>
          <p:nvPr>
            <p:ph type="body" idx="1"/>
          </p:nvPr>
        </p:nvSpPr>
        <p:spPr>
          <a:xfrm>
            <a:off x="812800" y="1600200"/>
            <a:ext cx="7059600" cy="4114800"/>
          </a:xfrm>
          <a:prstGeom prst="rect">
            <a:avLst/>
          </a:prstGeom>
          <a:noFill/>
          <a:ln>
            <a:noFill/>
          </a:ln>
        </p:spPr>
        <p:txBody>
          <a:bodyPr spcFirstLastPara="1" wrap="square" lIns="91425" tIns="45700" rIns="91425" bIns="45700" anchor="t" anchorCtr="0">
            <a:normAutofit lnSpcReduction="10000"/>
          </a:bodyPr>
          <a:lstStyle/>
          <a:p>
            <a:pPr marL="274320" lvl="0" indent="-274320" algn="l" rtl="0">
              <a:lnSpc>
                <a:spcPct val="115000"/>
              </a:lnSpc>
              <a:spcBef>
                <a:spcPts val="0"/>
              </a:spcBef>
              <a:spcAft>
                <a:spcPts val="0"/>
              </a:spcAft>
              <a:buClr>
                <a:schemeClr val="lt1"/>
              </a:buClr>
              <a:buSzPts val="2200"/>
              <a:buChar char="•"/>
            </a:pPr>
            <a:r>
              <a:rPr lang="en-US" sz="2200"/>
              <a:t>In older adults, multiple “solar” lentigines can occur in which case they are called senile lentigo or “liver spots”</a:t>
            </a:r>
            <a:endParaRPr sz="2200"/>
          </a:p>
          <a:p>
            <a:pPr marL="274320" lvl="0" indent="-274320" algn="l" rtl="0">
              <a:lnSpc>
                <a:spcPct val="115000"/>
              </a:lnSpc>
              <a:spcBef>
                <a:spcPts val="1000"/>
              </a:spcBef>
              <a:spcAft>
                <a:spcPts val="0"/>
              </a:spcAft>
              <a:buClr>
                <a:schemeClr val="lt1"/>
              </a:buClr>
              <a:buSzPts val="2200"/>
              <a:buChar char="•"/>
            </a:pPr>
            <a:r>
              <a:rPr lang="en-US" sz="2200"/>
              <a:t>Uniformly pigmented macules that result from chronic sun exposure </a:t>
            </a:r>
            <a:endParaRPr sz="2200"/>
          </a:p>
          <a:p>
            <a:pPr marL="274320" lvl="0" indent="-274320" algn="l" rtl="0">
              <a:lnSpc>
                <a:spcPct val="115000"/>
              </a:lnSpc>
              <a:spcBef>
                <a:spcPts val="1000"/>
              </a:spcBef>
              <a:spcAft>
                <a:spcPts val="0"/>
              </a:spcAft>
              <a:buClr>
                <a:schemeClr val="lt1"/>
              </a:buClr>
              <a:buSzPts val="2200"/>
              <a:buChar char="•"/>
            </a:pPr>
            <a:r>
              <a:rPr lang="en-US" sz="2200"/>
              <a:t>Contains an increased number of melanocytes which makes it a lentigo, not a freckle</a:t>
            </a:r>
            <a:endParaRPr sz="2200"/>
          </a:p>
          <a:p>
            <a:pPr marL="274320" lvl="0" indent="-274320" algn="l" rtl="0">
              <a:lnSpc>
                <a:spcPct val="115000"/>
              </a:lnSpc>
              <a:spcBef>
                <a:spcPts val="1000"/>
              </a:spcBef>
              <a:spcAft>
                <a:spcPts val="0"/>
              </a:spcAft>
              <a:buClr>
                <a:schemeClr val="lt1"/>
              </a:buClr>
              <a:buSzPts val="2200"/>
              <a:buChar char="•"/>
            </a:pPr>
            <a:r>
              <a:rPr lang="en-US" sz="2200"/>
              <a:t>Dorsum of hands and forehead are most commonly affected areas</a:t>
            </a:r>
            <a:endParaRPr sz="2200"/>
          </a:p>
          <a:p>
            <a:pPr marL="274320" lvl="0" indent="-274320" algn="l" rtl="0">
              <a:lnSpc>
                <a:spcPct val="115000"/>
              </a:lnSpc>
              <a:spcBef>
                <a:spcPts val="1000"/>
              </a:spcBef>
              <a:spcAft>
                <a:spcPts val="1000"/>
              </a:spcAft>
              <a:buClr>
                <a:schemeClr val="lt1"/>
              </a:buClr>
              <a:buSzPts val="2200"/>
              <a:buChar char="•"/>
            </a:pPr>
            <a:r>
              <a:rPr lang="en-US" sz="2200"/>
              <a:t>Melanin-bleaching treatments may fade some of the pigmentation </a:t>
            </a:r>
            <a:endParaRPr sz="2200"/>
          </a:p>
        </p:txBody>
      </p:sp>
      <p:pic>
        <p:nvPicPr>
          <p:cNvPr id="659" name="Google Shape;659;p70"/>
          <p:cNvPicPr preferRelativeResize="0"/>
          <p:nvPr/>
        </p:nvPicPr>
        <p:blipFill rotWithShape="1">
          <a:blip r:embed="rId3">
            <a:alphaModFix/>
          </a:blip>
          <a:srcRect b="-190"/>
          <a:stretch/>
        </p:blipFill>
        <p:spPr>
          <a:xfrm>
            <a:off x="8197950" y="1124616"/>
            <a:ext cx="3353325" cy="2293359"/>
          </a:xfrm>
          <a:prstGeom prst="rect">
            <a:avLst/>
          </a:prstGeom>
          <a:noFill/>
          <a:ln>
            <a:noFill/>
          </a:ln>
        </p:spPr>
      </p:pic>
      <p:pic>
        <p:nvPicPr>
          <p:cNvPr id="660" name="Google Shape;660;p70"/>
          <p:cNvPicPr preferRelativeResize="0"/>
          <p:nvPr/>
        </p:nvPicPr>
        <p:blipFill rotWithShape="1">
          <a:blip r:embed="rId4">
            <a:alphaModFix/>
          </a:blip>
          <a:srcRect/>
          <a:stretch/>
        </p:blipFill>
        <p:spPr>
          <a:xfrm>
            <a:off x="8197961" y="3560326"/>
            <a:ext cx="3353324" cy="2374997"/>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71"/>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DERMAL MELANOCYTOSIS, OR NEVUS OF OTA</a:t>
            </a:r>
            <a:endParaRPr/>
          </a:p>
        </p:txBody>
      </p:sp>
      <p:sp>
        <p:nvSpPr>
          <p:cNvPr id="666" name="Google Shape;666;p71"/>
          <p:cNvSpPr txBox="1">
            <a:spLocks noGrp="1"/>
          </p:cNvSpPr>
          <p:nvPr>
            <p:ph type="body" idx="1"/>
          </p:nvPr>
        </p:nvSpPr>
        <p:spPr>
          <a:xfrm>
            <a:off x="812800" y="1600200"/>
            <a:ext cx="7533600" cy="4114800"/>
          </a:xfrm>
          <a:prstGeom prst="rect">
            <a:avLst/>
          </a:prstGeom>
          <a:noFill/>
          <a:ln>
            <a:noFill/>
          </a:ln>
        </p:spPr>
        <p:txBody>
          <a:bodyPr spcFirstLastPara="1" wrap="square" lIns="91425" tIns="45700" rIns="91425" bIns="45700" anchor="t" anchorCtr="0">
            <a:noAutofit/>
          </a:bodyPr>
          <a:lstStyle/>
          <a:p>
            <a:pPr marL="274320" lvl="0" indent="-274320" algn="l" rtl="0">
              <a:lnSpc>
                <a:spcPct val="115000"/>
              </a:lnSpc>
              <a:spcBef>
                <a:spcPts val="0"/>
              </a:spcBef>
              <a:spcAft>
                <a:spcPts val="0"/>
              </a:spcAft>
              <a:buClr>
                <a:schemeClr val="lt1"/>
              </a:buClr>
              <a:buSzPts val="2100"/>
              <a:buChar char="•"/>
            </a:pPr>
            <a:r>
              <a:rPr lang="en-US" sz="2100"/>
              <a:t>Diffuse, congenital blue nevus of the periocular skin that most often affects women of African, Hispanic, or Asian descent</a:t>
            </a:r>
            <a:endParaRPr sz="2100"/>
          </a:p>
          <a:p>
            <a:pPr marL="274320" lvl="0" indent="-274320" algn="l" rtl="0">
              <a:lnSpc>
                <a:spcPct val="115000"/>
              </a:lnSpc>
              <a:spcBef>
                <a:spcPts val="1000"/>
              </a:spcBef>
              <a:spcAft>
                <a:spcPts val="0"/>
              </a:spcAft>
              <a:buClr>
                <a:schemeClr val="lt1"/>
              </a:buClr>
              <a:buSzPts val="2100"/>
              <a:buChar char="•"/>
            </a:pPr>
            <a:r>
              <a:rPr lang="en-US" sz="2100"/>
              <a:t>Dermal melanocytes proliferate in the region of the 1</a:t>
            </a:r>
            <a:r>
              <a:rPr lang="en-US" sz="2100" baseline="30000"/>
              <a:t>st</a:t>
            </a:r>
            <a:r>
              <a:rPr lang="en-US" sz="2100"/>
              <a:t> and 2</a:t>
            </a:r>
            <a:r>
              <a:rPr lang="en-US" sz="2100" baseline="30000"/>
              <a:t>nd</a:t>
            </a:r>
            <a:r>
              <a:rPr lang="en-US" sz="2100"/>
              <a:t> dermatome of cranial nerve V, resulting in pigmentation over the forehead and malar region</a:t>
            </a:r>
            <a:endParaRPr sz="2100"/>
          </a:p>
          <a:p>
            <a:pPr marL="274320" lvl="0" indent="-274320" algn="l" rtl="0">
              <a:lnSpc>
                <a:spcPct val="115000"/>
              </a:lnSpc>
              <a:spcBef>
                <a:spcPts val="1000"/>
              </a:spcBef>
              <a:spcAft>
                <a:spcPts val="0"/>
              </a:spcAft>
              <a:buClr>
                <a:schemeClr val="lt1"/>
              </a:buClr>
              <a:buSzPts val="2100"/>
              <a:buChar char="•"/>
            </a:pPr>
            <a:r>
              <a:rPr lang="en-US" sz="2100"/>
              <a:t>5% of cases are bilateral</a:t>
            </a:r>
            <a:endParaRPr sz="2100"/>
          </a:p>
          <a:p>
            <a:pPr marL="274320" lvl="0" indent="-274320" algn="l" rtl="0">
              <a:lnSpc>
                <a:spcPct val="115000"/>
              </a:lnSpc>
              <a:spcBef>
                <a:spcPts val="1000"/>
              </a:spcBef>
              <a:spcAft>
                <a:spcPts val="1000"/>
              </a:spcAft>
              <a:buClr>
                <a:schemeClr val="lt1"/>
              </a:buClr>
              <a:buSzPts val="2100"/>
              <a:buChar char="•"/>
            </a:pPr>
            <a:r>
              <a:rPr lang="en-US" sz="2100"/>
              <a:t>Malignant transformation may occur especially in white patients with dermal melanocytosis but no prophylactic treatment is recommended</a:t>
            </a:r>
            <a:endParaRPr sz="2100"/>
          </a:p>
        </p:txBody>
      </p:sp>
      <p:pic>
        <p:nvPicPr>
          <p:cNvPr id="667" name="Google Shape;667;p71"/>
          <p:cNvPicPr preferRelativeResize="0"/>
          <p:nvPr/>
        </p:nvPicPr>
        <p:blipFill rotWithShape="1">
          <a:blip r:embed="rId3">
            <a:alphaModFix/>
          </a:blip>
          <a:srcRect/>
          <a:stretch/>
        </p:blipFill>
        <p:spPr>
          <a:xfrm>
            <a:off x="8559475" y="1531131"/>
            <a:ext cx="3067300" cy="1897869"/>
          </a:xfrm>
          <a:prstGeom prst="rect">
            <a:avLst/>
          </a:prstGeom>
          <a:noFill/>
          <a:ln>
            <a:noFill/>
          </a:ln>
        </p:spPr>
      </p:pic>
      <p:pic>
        <p:nvPicPr>
          <p:cNvPr id="668" name="Google Shape;668;p71"/>
          <p:cNvPicPr preferRelativeResize="0"/>
          <p:nvPr/>
        </p:nvPicPr>
        <p:blipFill rotWithShape="1">
          <a:blip r:embed="rId4">
            <a:alphaModFix/>
          </a:blip>
          <a:srcRect/>
          <a:stretch/>
        </p:blipFill>
        <p:spPr>
          <a:xfrm>
            <a:off x="8559473" y="3623328"/>
            <a:ext cx="3067297" cy="2472683"/>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72"/>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DERMAL MELANOCYTOSIS, OR NEVUS OF OTA</a:t>
            </a:r>
            <a:endParaRPr/>
          </a:p>
        </p:txBody>
      </p:sp>
      <p:sp>
        <p:nvSpPr>
          <p:cNvPr id="674" name="Google Shape;674;p72"/>
          <p:cNvSpPr txBox="1">
            <a:spLocks noGrp="1"/>
          </p:cNvSpPr>
          <p:nvPr>
            <p:ph type="body" idx="1"/>
          </p:nvPr>
        </p:nvSpPr>
        <p:spPr>
          <a:xfrm>
            <a:off x="812800" y="1600200"/>
            <a:ext cx="65193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en-US" sz="2100" b="1"/>
              <a:t>Oculodermal melanocytosis</a:t>
            </a:r>
            <a:endParaRPr sz="2100" b="1"/>
          </a:p>
          <a:p>
            <a:pPr marL="274320" lvl="0" indent="-274320" algn="l" rtl="0">
              <a:lnSpc>
                <a:spcPct val="115000"/>
              </a:lnSpc>
              <a:spcBef>
                <a:spcPts val="1000"/>
              </a:spcBef>
              <a:spcAft>
                <a:spcPts val="0"/>
              </a:spcAft>
              <a:buSzPts val="2100"/>
              <a:buChar char="•"/>
            </a:pPr>
            <a:r>
              <a:rPr lang="en-US" sz="2100"/>
              <a:t>When patchy slate gray pigmentation also appears on the episclera and uvea</a:t>
            </a:r>
            <a:endParaRPr sz="2100"/>
          </a:p>
          <a:p>
            <a:pPr marL="274320" lvl="0" indent="-274320" algn="l" rtl="0">
              <a:lnSpc>
                <a:spcPct val="115000"/>
              </a:lnSpc>
              <a:spcBef>
                <a:spcPts val="1000"/>
              </a:spcBef>
              <a:spcAft>
                <a:spcPts val="0"/>
              </a:spcAft>
              <a:buSzPts val="2100"/>
              <a:buChar char="•"/>
            </a:pPr>
            <a:r>
              <a:rPr lang="en-US" sz="2100"/>
              <a:t>Occurs in 2/3’s of patients</a:t>
            </a:r>
            <a:endParaRPr sz="2100"/>
          </a:p>
          <a:p>
            <a:pPr marL="274320" lvl="0" indent="-274320" algn="l" rtl="0">
              <a:lnSpc>
                <a:spcPct val="115000"/>
              </a:lnSpc>
              <a:spcBef>
                <a:spcPts val="1000"/>
              </a:spcBef>
              <a:spcAft>
                <a:spcPts val="0"/>
              </a:spcAft>
              <a:buSzPts val="2100"/>
              <a:buChar char="•"/>
            </a:pPr>
            <a:r>
              <a:rPr lang="en-US" sz="2100"/>
              <a:t>Associated with </a:t>
            </a:r>
            <a:r>
              <a:rPr lang="en-US" sz="2100" b="1" i="1" u="sng"/>
              <a:t>uveal melanoma</a:t>
            </a:r>
            <a:r>
              <a:rPr lang="en-US" sz="2100" b="1" i="1"/>
              <a:t> </a:t>
            </a:r>
            <a:r>
              <a:rPr lang="en-US" sz="2100"/>
              <a:t>such as choroidal melanoma at about 1 in 400</a:t>
            </a:r>
            <a:endParaRPr sz="2100"/>
          </a:p>
          <a:p>
            <a:pPr marL="0" lvl="0" indent="0" algn="l" rtl="0">
              <a:lnSpc>
                <a:spcPct val="115000"/>
              </a:lnSpc>
              <a:spcBef>
                <a:spcPts val="1000"/>
              </a:spcBef>
              <a:spcAft>
                <a:spcPts val="0"/>
              </a:spcAft>
              <a:buSzPts val="2400"/>
              <a:buNone/>
            </a:pPr>
            <a:br>
              <a:rPr lang="en-US" sz="2100"/>
            </a:br>
            <a:r>
              <a:rPr lang="en-US" sz="2100"/>
              <a:t>Screening for intraocular tumors is important in patients with oculodermal melanocytosis </a:t>
            </a:r>
            <a:endParaRPr sz="2100"/>
          </a:p>
          <a:p>
            <a:pPr marL="274320" lvl="0" indent="-177165" algn="l" rtl="0">
              <a:lnSpc>
                <a:spcPct val="115000"/>
              </a:lnSpc>
              <a:spcBef>
                <a:spcPts val="1000"/>
              </a:spcBef>
              <a:spcAft>
                <a:spcPts val="1000"/>
              </a:spcAft>
              <a:buClr>
                <a:schemeClr val="lt1"/>
              </a:buClr>
              <a:buSzPts val="1530"/>
              <a:buNone/>
            </a:pPr>
            <a:endParaRPr sz="2100"/>
          </a:p>
        </p:txBody>
      </p:sp>
      <p:pic>
        <p:nvPicPr>
          <p:cNvPr id="675" name="Google Shape;675;p72"/>
          <p:cNvPicPr preferRelativeResize="0"/>
          <p:nvPr/>
        </p:nvPicPr>
        <p:blipFill rotWithShape="1">
          <a:blip r:embed="rId3">
            <a:alphaModFix/>
          </a:blip>
          <a:srcRect t="-98"/>
          <a:stretch/>
        </p:blipFill>
        <p:spPr>
          <a:xfrm>
            <a:off x="8326108" y="1417648"/>
            <a:ext cx="2733340" cy="1557075"/>
          </a:xfrm>
          <a:prstGeom prst="rect">
            <a:avLst/>
          </a:prstGeom>
          <a:noFill/>
          <a:ln>
            <a:noFill/>
          </a:ln>
        </p:spPr>
      </p:pic>
      <p:pic>
        <p:nvPicPr>
          <p:cNvPr id="676" name="Google Shape;676;p72"/>
          <p:cNvPicPr preferRelativeResize="0"/>
          <p:nvPr/>
        </p:nvPicPr>
        <p:blipFill rotWithShape="1">
          <a:blip r:embed="rId4">
            <a:alphaModFix/>
          </a:blip>
          <a:srcRect/>
          <a:stretch/>
        </p:blipFill>
        <p:spPr>
          <a:xfrm>
            <a:off x="8326100" y="4549585"/>
            <a:ext cx="2668783" cy="1811963"/>
          </a:xfrm>
          <a:prstGeom prst="rect">
            <a:avLst/>
          </a:prstGeom>
          <a:noFill/>
          <a:ln>
            <a:noFill/>
          </a:ln>
        </p:spPr>
      </p:pic>
      <p:pic>
        <p:nvPicPr>
          <p:cNvPr id="677" name="Google Shape;677;p72"/>
          <p:cNvPicPr preferRelativeResize="0"/>
          <p:nvPr/>
        </p:nvPicPr>
        <p:blipFill rotWithShape="1">
          <a:blip r:embed="rId5">
            <a:alphaModFix/>
          </a:blip>
          <a:srcRect/>
          <a:stretch/>
        </p:blipFill>
        <p:spPr>
          <a:xfrm>
            <a:off x="8326109" y="3039041"/>
            <a:ext cx="2668767" cy="144622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73"/>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EYELID MALIGNANCIES</a:t>
            </a:r>
            <a:endParaRPr/>
          </a:p>
        </p:txBody>
      </p:sp>
      <p:sp>
        <p:nvSpPr>
          <p:cNvPr id="684" name="Google Shape;684;p73"/>
          <p:cNvSpPr txBox="1">
            <a:spLocks noGrp="1"/>
          </p:cNvSpPr>
          <p:nvPr>
            <p:ph type="body" idx="1"/>
          </p:nvPr>
        </p:nvSpPr>
        <p:spPr>
          <a:xfrm>
            <a:off x="812800" y="1600200"/>
            <a:ext cx="4490700" cy="41148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SzPts val="2400"/>
              <a:buNone/>
            </a:pPr>
            <a:r>
              <a:rPr lang="en-US" sz="2100" b="1"/>
              <a:t>Premalignant</a:t>
            </a:r>
            <a:endParaRPr sz="2100" b="1"/>
          </a:p>
          <a:p>
            <a:pPr marL="274320" lvl="0" indent="-274320" algn="l" rtl="0">
              <a:lnSpc>
                <a:spcPct val="130000"/>
              </a:lnSpc>
              <a:spcBef>
                <a:spcPts val="500"/>
              </a:spcBef>
              <a:spcAft>
                <a:spcPts val="0"/>
              </a:spcAft>
              <a:buSzPts val="2100"/>
              <a:buChar char="•"/>
            </a:pPr>
            <a:r>
              <a:rPr lang="en-US" sz="2100"/>
              <a:t>Actinic keratosis (pre-squamous cell carcinoma)</a:t>
            </a:r>
            <a:endParaRPr sz="2100"/>
          </a:p>
          <a:p>
            <a:pPr marL="274320" lvl="0" indent="-274320" algn="l" rtl="0">
              <a:lnSpc>
                <a:spcPct val="130000"/>
              </a:lnSpc>
              <a:spcBef>
                <a:spcPts val="0"/>
              </a:spcBef>
              <a:spcAft>
                <a:spcPts val="0"/>
              </a:spcAft>
              <a:buSzPts val="2100"/>
              <a:buChar char="•"/>
            </a:pPr>
            <a:r>
              <a:rPr lang="en-US" sz="2100"/>
              <a:t>Lentigo maligna (pre-melanoma)</a:t>
            </a:r>
            <a:endParaRPr sz="2100"/>
          </a:p>
          <a:p>
            <a:pPr marL="274320" lvl="1" indent="0" algn="l" rtl="0">
              <a:lnSpc>
                <a:spcPct val="130000"/>
              </a:lnSpc>
              <a:spcBef>
                <a:spcPts val="500"/>
              </a:spcBef>
              <a:spcAft>
                <a:spcPts val="1500"/>
              </a:spcAft>
              <a:buClr>
                <a:schemeClr val="lt1"/>
              </a:buClr>
              <a:buSzPts val="1360"/>
              <a:buFont typeface="Oswald Light"/>
              <a:buNone/>
            </a:pPr>
            <a:endParaRPr sz="2100"/>
          </a:p>
        </p:txBody>
      </p:sp>
      <p:pic>
        <p:nvPicPr>
          <p:cNvPr id="685" name="Google Shape;685;p73"/>
          <p:cNvPicPr preferRelativeResize="0"/>
          <p:nvPr/>
        </p:nvPicPr>
        <p:blipFill rotWithShape="1">
          <a:blip r:embed="rId3">
            <a:alphaModFix/>
          </a:blip>
          <a:srcRect l="-18187" r="-18187"/>
          <a:stretch/>
        </p:blipFill>
        <p:spPr>
          <a:xfrm>
            <a:off x="169325" y="3654575"/>
            <a:ext cx="5766150" cy="2993950"/>
          </a:xfrm>
          <a:prstGeom prst="rect">
            <a:avLst/>
          </a:prstGeom>
          <a:noFill/>
          <a:ln>
            <a:noFill/>
          </a:ln>
        </p:spPr>
      </p:pic>
      <p:sp>
        <p:nvSpPr>
          <p:cNvPr id="686" name="Google Shape;686;p73"/>
          <p:cNvSpPr txBox="1"/>
          <p:nvPr/>
        </p:nvSpPr>
        <p:spPr>
          <a:xfrm>
            <a:off x="5832600" y="1562400"/>
            <a:ext cx="5127000" cy="3933900"/>
          </a:xfrm>
          <a:prstGeom prst="rect">
            <a:avLst/>
          </a:prstGeom>
          <a:noFill/>
          <a:ln>
            <a:noFill/>
          </a:ln>
        </p:spPr>
        <p:txBody>
          <a:bodyPr spcFirstLastPara="1" wrap="square" lIns="91425" tIns="91425" rIns="91425" bIns="91425" anchor="t" anchorCtr="0">
            <a:spAutoFit/>
          </a:bodyPr>
          <a:lstStyle/>
          <a:p>
            <a:pPr marL="0" marR="0" lvl="0" indent="0" algn="l" rtl="0">
              <a:lnSpc>
                <a:spcPct val="130000"/>
              </a:lnSpc>
              <a:spcBef>
                <a:spcPts val="1000"/>
              </a:spcBef>
              <a:spcAft>
                <a:spcPts val="0"/>
              </a:spcAft>
              <a:buClr>
                <a:srgbClr val="000000"/>
              </a:buClr>
              <a:buSzPts val="2100"/>
              <a:buFont typeface="Arial"/>
              <a:buNone/>
            </a:pPr>
            <a:r>
              <a:rPr lang="en-US" sz="2100" b="1" i="0" u="none" strike="noStrike" cap="none">
                <a:solidFill>
                  <a:schemeClr val="lt1"/>
                </a:solidFill>
                <a:latin typeface="Barlow"/>
                <a:ea typeface="Barlow"/>
                <a:cs typeface="Barlow"/>
                <a:sym typeface="Barlow"/>
              </a:rPr>
              <a:t>Malignant </a:t>
            </a:r>
            <a:endParaRPr sz="2100" b="1" i="0" u="none" strike="noStrike" cap="none">
              <a:solidFill>
                <a:schemeClr val="lt1"/>
              </a:solidFill>
              <a:latin typeface="Barlow"/>
              <a:ea typeface="Barlow"/>
              <a:cs typeface="Barlow"/>
              <a:sym typeface="Barlow"/>
            </a:endParaRPr>
          </a:p>
          <a:p>
            <a:pPr marL="457200" marR="0" lvl="2" indent="-219075" algn="l" rtl="0">
              <a:lnSpc>
                <a:spcPct val="130000"/>
              </a:lnSpc>
              <a:spcBef>
                <a:spcPts val="500"/>
              </a:spcBef>
              <a:spcAft>
                <a:spcPts val="0"/>
              </a:spcAft>
              <a:buClr>
                <a:schemeClr val="lt1"/>
              </a:buClr>
              <a:buSzPts val="2100"/>
              <a:buFont typeface="Barlow"/>
              <a:buChar char="•"/>
            </a:pPr>
            <a:r>
              <a:rPr lang="en-US" sz="2100" b="0" i="0" u="none" strike="noStrike" cap="none">
                <a:solidFill>
                  <a:schemeClr val="lt1"/>
                </a:solidFill>
                <a:latin typeface="Barlow"/>
                <a:ea typeface="Barlow"/>
                <a:cs typeface="Barlow"/>
                <a:sym typeface="Barlow"/>
              </a:rPr>
              <a:t>Carcinoma in situ</a:t>
            </a:r>
            <a:endParaRPr sz="2100" b="0" i="0" u="none" strike="noStrike" cap="none">
              <a:solidFill>
                <a:schemeClr val="lt1"/>
              </a:solidFill>
              <a:latin typeface="Barlow"/>
              <a:ea typeface="Barlow"/>
              <a:cs typeface="Barlow"/>
              <a:sym typeface="Barlow"/>
            </a:endParaRPr>
          </a:p>
          <a:p>
            <a:pPr marL="457200" marR="0" lvl="2" indent="-219075" algn="l" rtl="0">
              <a:lnSpc>
                <a:spcPct val="130000"/>
              </a:lnSpc>
              <a:spcBef>
                <a:spcPts val="0"/>
              </a:spcBef>
              <a:spcAft>
                <a:spcPts val="0"/>
              </a:spcAft>
              <a:buClr>
                <a:schemeClr val="lt1"/>
              </a:buClr>
              <a:buSzPts val="2100"/>
              <a:buFont typeface="Barlow"/>
              <a:buChar char="•"/>
            </a:pPr>
            <a:r>
              <a:rPr lang="en-US" sz="2100" b="0" i="0" u="none" strike="noStrike" cap="none">
                <a:solidFill>
                  <a:schemeClr val="lt1"/>
                </a:solidFill>
                <a:latin typeface="Barlow"/>
                <a:ea typeface="Barlow"/>
                <a:cs typeface="Barlow"/>
                <a:sym typeface="Barlow"/>
              </a:rPr>
              <a:t>Carcinoma</a:t>
            </a:r>
            <a:endParaRPr sz="2100" b="0" i="0" u="none" strike="noStrike" cap="none">
              <a:solidFill>
                <a:schemeClr val="lt1"/>
              </a:solidFill>
              <a:latin typeface="Barlow"/>
              <a:ea typeface="Barlow"/>
              <a:cs typeface="Barlow"/>
              <a:sym typeface="Barlow"/>
            </a:endParaRPr>
          </a:p>
          <a:p>
            <a:pPr marL="914400" marR="0" lvl="0" indent="-361950" algn="l" rtl="0">
              <a:lnSpc>
                <a:spcPct val="130000"/>
              </a:lnSpc>
              <a:spcBef>
                <a:spcPts val="0"/>
              </a:spcBef>
              <a:spcAft>
                <a:spcPts val="0"/>
              </a:spcAft>
              <a:buClr>
                <a:schemeClr val="lt1"/>
              </a:buClr>
              <a:buSzPts val="2100"/>
              <a:buFont typeface="Barlow"/>
              <a:buChar char="-"/>
            </a:pPr>
            <a:r>
              <a:rPr lang="en-US" sz="2100" b="0" i="0" u="none" strike="noStrike" cap="none">
                <a:solidFill>
                  <a:schemeClr val="lt1"/>
                </a:solidFill>
                <a:latin typeface="Barlow"/>
                <a:ea typeface="Barlow"/>
                <a:cs typeface="Barlow"/>
                <a:sym typeface="Barlow"/>
              </a:rPr>
              <a:t>Basal cell</a:t>
            </a:r>
            <a:endParaRPr sz="2100" b="0" i="0" u="none" strike="noStrike" cap="none">
              <a:solidFill>
                <a:schemeClr val="lt1"/>
              </a:solidFill>
              <a:latin typeface="Barlow"/>
              <a:ea typeface="Barlow"/>
              <a:cs typeface="Barlow"/>
              <a:sym typeface="Barlow"/>
            </a:endParaRPr>
          </a:p>
          <a:p>
            <a:pPr marL="914400" marR="0" lvl="0" indent="-361950" algn="l" rtl="0">
              <a:lnSpc>
                <a:spcPct val="130000"/>
              </a:lnSpc>
              <a:spcBef>
                <a:spcPts val="0"/>
              </a:spcBef>
              <a:spcAft>
                <a:spcPts val="0"/>
              </a:spcAft>
              <a:buClr>
                <a:schemeClr val="lt1"/>
              </a:buClr>
              <a:buSzPts val="2100"/>
              <a:buFont typeface="Barlow"/>
              <a:buChar char="-"/>
            </a:pPr>
            <a:r>
              <a:rPr lang="en-US" sz="2100" b="0" i="0" u="none" strike="noStrike" cap="none">
                <a:solidFill>
                  <a:schemeClr val="lt1"/>
                </a:solidFill>
                <a:latin typeface="Barlow"/>
                <a:ea typeface="Barlow"/>
                <a:cs typeface="Barlow"/>
                <a:sym typeface="Barlow"/>
              </a:rPr>
              <a:t>Squamous cell</a:t>
            </a:r>
            <a:endParaRPr sz="2100" b="0" i="0" u="none" strike="noStrike" cap="none">
              <a:solidFill>
                <a:schemeClr val="lt1"/>
              </a:solidFill>
              <a:latin typeface="Barlow"/>
              <a:ea typeface="Barlow"/>
              <a:cs typeface="Barlow"/>
              <a:sym typeface="Barlow"/>
            </a:endParaRPr>
          </a:p>
          <a:p>
            <a:pPr marL="914400" marR="0" lvl="0" indent="-361950" algn="l" rtl="0">
              <a:lnSpc>
                <a:spcPct val="130000"/>
              </a:lnSpc>
              <a:spcBef>
                <a:spcPts val="0"/>
              </a:spcBef>
              <a:spcAft>
                <a:spcPts val="0"/>
              </a:spcAft>
              <a:buClr>
                <a:schemeClr val="lt1"/>
              </a:buClr>
              <a:buSzPts val="2100"/>
              <a:buFont typeface="Barlow"/>
              <a:buChar char="-"/>
            </a:pPr>
            <a:r>
              <a:rPr lang="en-US" sz="2100" b="0" i="0" u="none" strike="noStrike" cap="none">
                <a:solidFill>
                  <a:schemeClr val="lt1"/>
                </a:solidFill>
                <a:latin typeface="Barlow"/>
                <a:ea typeface="Barlow"/>
                <a:cs typeface="Barlow"/>
                <a:sym typeface="Barlow"/>
              </a:rPr>
              <a:t>Sebaceous cell</a:t>
            </a:r>
            <a:endParaRPr sz="2100" b="0" i="0" u="none" strike="noStrike" cap="none">
              <a:solidFill>
                <a:schemeClr val="lt1"/>
              </a:solidFill>
              <a:latin typeface="Barlow"/>
              <a:ea typeface="Barlow"/>
              <a:cs typeface="Barlow"/>
              <a:sym typeface="Barlow"/>
            </a:endParaRPr>
          </a:p>
          <a:p>
            <a:pPr marL="457200" marR="0" lvl="2" indent="-219075" algn="l" rtl="0">
              <a:lnSpc>
                <a:spcPct val="130000"/>
              </a:lnSpc>
              <a:spcBef>
                <a:spcPts val="0"/>
              </a:spcBef>
              <a:spcAft>
                <a:spcPts val="0"/>
              </a:spcAft>
              <a:buClr>
                <a:schemeClr val="lt1"/>
              </a:buClr>
              <a:buSzPts val="2100"/>
              <a:buFont typeface="Barlow"/>
              <a:buChar char="•"/>
            </a:pPr>
            <a:r>
              <a:rPr lang="en-US" sz="2100" b="0" i="0" u="none" strike="noStrike" cap="none">
                <a:solidFill>
                  <a:schemeClr val="lt1"/>
                </a:solidFill>
                <a:latin typeface="Barlow"/>
                <a:ea typeface="Barlow"/>
                <a:cs typeface="Barlow"/>
                <a:sym typeface="Barlow"/>
              </a:rPr>
              <a:t>Melanoma</a:t>
            </a:r>
            <a:endParaRPr sz="2100" b="0" i="0" u="none" strike="noStrike" cap="none">
              <a:solidFill>
                <a:schemeClr val="lt1"/>
              </a:solidFill>
              <a:latin typeface="Barlow"/>
              <a:ea typeface="Barlow"/>
              <a:cs typeface="Barlow"/>
              <a:sym typeface="Barlow"/>
            </a:endParaRPr>
          </a:p>
          <a:p>
            <a:pPr marL="457200" marR="0" lvl="2" indent="-219075" algn="l" rtl="0">
              <a:lnSpc>
                <a:spcPct val="130000"/>
              </a:lnSpc>
              <a:spcBef>
                <a:spcPts val="0"/>
              </a:spcBef>
              <a:spcAft>
                <a:spcPts val="0"/>
              </a:spcAft>
              <a:buClr>
                <a:schemeClr val="lt1"/>
              </a:buClr>
              <a:buSzPts val="2100"/>
              <a:buFont typeface="Barlow"/>
              <a:buChar char="•"/>
            </a:pPr>
            <a:r>
              <a:rPr lang="en-US" sz="2100" b="0" i="0" u="none" strike="noStrike" cap="none">
                <a:solidFill>
                  <a:schemeClr val="lt1"/>
                </a:solidFill>
                <a:latin typeface="Barlow"/>
                <a:ea typeface="Barlow"/>
                <a:cs typeface="Barlow"/>
                <a:sym typeface="Barlow"/>
              </a:rPr>
              <a:t>Kaposi Sarcoma</a:t>
            </a:r>
            <a:endParaRPr sz="2100" b="0" i="0" u="none" strike="noStrike" cap="none">
              <a:solidFill>
                <a:schemeClr val="lt1"/>
              </a:solidFill>
              <a:latin typeface="Barlow"/>
              <a:ea typeface="Barlow"/>
              <a:cs typeface="Barlow"/>
              <a:sym typeface="Barlow"/>
            </a:endParaRPr>
          </a:p>
          <a:p>
            <a:pPr marL="914400" marR="0" lvl="0" indent="-361950" algn="l" rtl="0">
              <a:lnSpc>
                <a:spcPct val="130000"/>
              </a:lnSpc>
              <a:spcBef>
                <a:spcPts val="0"/>
              </a:spcBef>
              <a:spcAft>
                <a:spcPts val="0"/>
              </a:spcAft>
              <a:buClr>
                <a:schemeClr val="lt1"/>
              </a:buClr>
              <a:buSzPts val="2100"/>
              <a:buFont typeface="Barlow"/>
              <a:buChar char="-"/>
            </a:pPr>
            <a:r>
              <a:rPr lang="en-US" sz="2100" b="0" i="0" u="none" strike="noStrike" cap="none">
                <a:solidFill>
                  <a:schemeClr val="lt1"/>
                </a:solidFill>
                <a:latin typeface="Barlow"/>
                <a:ea typeface="Barlow"/>
                <a:cs typeface="Barlow"/>
                <a:sym typeface="Barlow"/>
              </a:rPr>
              <a:t>Merkel cell</a:t>
            </a:r>
            <a:endParaRPr sz="2100" b="0" i="0" u="none" strike="noStrike" cap="none">
              <a:solidFill>
                <a:schemeClr val="lt1"/>
              </a:solidFill>
              <a:latin typeface="Barlow"/>
              <a:ea typeface="Barlow"/>
              <a:cs typeface="Barlow"/>
              <a:sym typeface="Barlow"/>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74"/>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EYELID MALIGNANCIES</a:t>
            </a:r>
            <a:endParaRPr/>
          </a:p>
        </p:txBody>
      </p:sp>
      <p:pic>
        <p:nvPicPr>
          <p:cNvPr id="692" name="Google Shape;692;p74"/>
          <p:cNvPicPr preferRelativeResize="0"/>
          <p:nvPr/>
        </p:nvPicPr>
        <p:blipFill rotWithShape="1">
          <a:blip r:embed="rId3">
            <a:alphaModFix/>
          </a:blip>
          <a:srcRect t="10434"/>
          <a:stretch/>
        </p:blipFill>
        <p:spPr>
          <a:xfrm>
            <a:off x="3057913" y="1417650"/>
            <a:ext cx="5855675" cy="501545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75"/>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ACTINIC KERATOSIS</a:t>
            </a:r>
            <a:endParaRPr/>
          </a:p>
        </p:txBody>
      </p:sp>
      <p:sp>
        <p:nvSpPr>
          <p:cNvPr id="698" name="Google Shape;698;p75"/>
          <p:cNvSpPr txBox="1">
            <a:spLocks noGrp="1"/>
          </p:cNvSpPr>
          <p:nvPr>
            <p:ph type="body" idx="1"/>
          </p:nvPr>
        </p:nvSpPr>
        <p:spPr>
          <a:xfrm>
            <a:off x="812800" y="1600200"/>
            <a:ext cx="6695700" cy="4114800"/>
          </a:xfrm>
          <a:prstGeom prst="rect">
            <a:avLst/>
          </a:prstGeom>
          <a:noFill/>
          <a:ln>
            <a:noFill/>
          </a:ln>
        </p:spPr>
        <p:txBody>
          <a:bodyPr spcFirstLastPara="1" wrap="square" lIns="91425" tIns="45700" rIns="91425" bIns="45700" anchor="t" anchorCtr="0">
            <a:noAutofit/>
          </a:bodyPr>
          <a:lstStyle/>
          <a:p>
            <a:pPr marL="274320" lvl="0" indent="-274320" algn="l" rtl="0">
              <a:lnSpc>
                <a:spcPct val="115000"/>
              </a:lnSpc>
              <a:spcBef>
                <a:spcPts val="0"/>
              </a:spcBef>
              <a:spcAft>
                <a:spcPts val="0"/>
              </a:spcAft>
              <a:buClr>
                <a:schemeClr val="lt1"/>
              </a:buClr>
              <a:buSzPts val="2100"/>
              <a:buChar char="•"/>
            </a:pPr>
            <a:r>
              <a:rPr lang="en-US" sz="2100"/>
              <a:t>Most common precancerous skin lesion</a:t>
            </a:r>
            <a:endParaRPr sz="2100"/>
          </a:p>
          <a:p>
            <a:pPr marL="274320" lvl="0" indent="-274320" algn="l" rtl="0">
              <a:lnSpc>
                <a:spcPct val="115000"/>
              </a:lnSpc>
              <a:spcBef>
                <a:spcPts val="1000"/>
              </a:spcBef>
              <a:spcAft>
                <a:spcPts val="0"/>
              </a:spcAft>
              <a:buClr>
                <a:schemeClr val="lt1"/>
              </a:buClr>
              <a:buSzPts val="2100"/>
              <a:buChar char="•"/>
            </a:pPr>
            <a:r>
              <a:rPr lang="en-US" sz="2100"/>
              <a:t>Most commonly in elderly patients with fair complexion and a history of chronic sun exposure</a:t>
            </a:r>
            <a:endParaRPr sz="2100"/>
          </a:p>
          <a:p>
            <a:pPr marL="274320" lvl="0" indent="-274320" algn="l" rtl="0">
              <a:lnSpc>
                <a:spcPct val="115000"/>
              </a:lnSpc>
              <a:spcBef>
                <a:spcPts val="1000"/>
              </a:spcBef>
              <a:spcAft>
                <a:spcPts val="0"/>
              </a:spcAft>
              <a:buClr>
                <a:schemeClr val="lt1"/>
              </a:buClr>
              <a:buSzPts val="2100"/>
              <a:buChar char="•"/>
            </a:pPr>
            <a:r>
              <a:rPr lang="en-US" sz="2100"/>
              <a:t>Scaly, keratotic plaques that have a texture like sandpaper</a:t>
            </a:r>
            <a:endParaRPr sz="2100"/>
          </a:p>
          <a:p>
            <a:pPr marL="274320" lvl="0" indent="-274320" algn="l" rtl="0">
              <a:lnSpc>
                <a:spcPct val="115000"/>
              </a:lnSpc>
              <a:spcBef>
                <a:spcPts val="1000"/>
              </a:spcBef>
              <a:spcAft>
                <a:spcPts val="0"/>
              </a:spcAft>
              <a:buClr>
                <a:schemeClr val="lt1"/>
              </a:buClr>
              <a:buSzPts val="2100"/>
              <a:buChar char="•"/>
            </a:pPr>
            <a:r>
              <a:rPr lang="en-US" sz="2100"/>
              <a:t>Constantly changing as they increase in size and darken with sunlight exposure and shrink with reduced sun exposure </a:t>
            </a:r>
            <a:endParaRPr sz="2100"/>
          </a:p>
          <a:p>
            <a:pPr marL="274320" lvl="0" indent="-274320" algn="l" rtl="0">
              <a:lnSpc>
                <a:spcPct val="115000"/>
              </a:lnSpc>
              <a:spcBef>
                <a:spcPts val="1000"/>
              </a:spcBef>
              <a:spcAft>
                <a:spcPts val="0"/>
              </a:spcAft>
              <a:buClr>
                <a:schemeClr val="lt1"/>
              </a:buClr>
              <a:buSzPts val="2100"/>
              <a:buChar char="•"/>
            </a:pPr>
            <a:r>
              <a:rPr lang="en-US" sz="2100"/>
              <a:t>Up to 25% of individual actinic keratosis lesions can resolve spontaneously over 12 months, but new lesions tend to develop continually</a:t>
            </a:r>
            <a:endParaRPr sz="2100"/>
          </a:p>
          <a:p>
            <a:pPr marL="274320" lvl="0" indent="-177165" algn="l" rtl="0">
              <a:lnSpc>
                <a:spcPct val="115000"/>
              </a:lnSpc>
              <a:spcBef>
                <a:spcPts val="1000"/>
              </a:spcBef>
              <a:spcAft>
                <a:spcPts val="1000"/>
              </a:spcAft>
              <a:buClr>
                <a:schemeClr val="lt1"/>
              </a:buClr>
              <a:buSzPts val="1530"/>
              <a:buNone/>
            </a:pPr>
            <a:endParaRPr sz="2100"/>
          </a:p>
        </p:txBody>
      </p:sp>
      <p:pic>
        <p:nvPicPr>
          <p:cNvPr id="699" name="Google Shape;699;p75"/>
          <p:cNvPicPr preferRelativeResize="0"/>
          <p:nvPr/>
        </p:nvPicPr>
        <p:blipFill rotWithShape="1">
          <a:blip r:embed="rId3">
            <a:alphaModFix/>
          </a:blip>
          <a:srcRect/>
          <a:stretch/>
        </p:blipFill>
        <p:spPr>
          <a:xfrm>
            <a:off x="8451675" y="274650"/>
            <a:ext cx="2621733" cy="2151934"/>
          </a:xfrm>
          <a:prstGeom prst="rect">
            <a:avLst/>
          </a:prstGeom>
          <a:noFill/>
          <a:ln>
            <a:noFill/>
          </a:ln>
        </p:spPr>
      </p:pic>
      <p:pic>
        <p:nvPicPr>
          <p:cNvPr id="700" name="Google Shape;700;p75"/>
          <p:cNvPicPr preferRelativeResize="0"/>
          <p:nvPr/>
        </p:nvPicPr>
        <p:blipFill rotWithShape="1">
          <a:blip r:embed="rId4">
            <a:alphaModFix/>
          </a:blip>
          <a:srcRect/>
          <a:stretch/>
        </p:blipFill>
        <p:spPr>
          <a:xfrm>
            <a:off x="8442425" y="2531336"/>
            <a:ext cx="2640231" cy="1998509"/>
          </a:xfrm>
          <a:prstGeom prst="rect">
            <a:avLst/>
          </a:prstGeom>
          <a:noFill/>
          <a:ln>
            <a:noFill/>
          </a:ln>
        </p:spPr>
      </p:pic>
      <p:pic>
        <p:nvPicPr>
          <p:cNvPr id="701" name="Google Shape;701;p75"/>
          <p:cNvPicPr preferRelativeResize="0"/>
          <p:nvPr/>
        </p:nvPicPr>
        <p:blipFill rotWithShape="1">
          <a:blip r:embed="rId5">
            <a:alphaModFix/>
          </a:blip>
          <a:srcRect/>
          <a:stretch/>
        </p:blipFill>
        <p:spPr>
          <a:xfrm>
            <a:off x="8451673" y="4634616"/>
            <a:ext cx="2621746" cy="1998508"/>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76"/>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ACTINIC KERATOSIS</a:t>
            </a:r>
            <a:endParaRPr/>
          </a:p>
        </p:txBody>
      </p:sp>
      <p:sp>
        <p:nvSpPr>
          <p:cNvPr id="708" name="Google Shape;708;p76"/>
          <p:cNvSpPr txBox="1">
            <a:spLocks noGrp="1"/>
          </p:cNvSpPr>
          <p:nvPr>
            <p:ph type="body" idx="1"/>
          </p:nvPr>
        </p:nvSpPr>
        <p:spPr>
          <a:xfrm>
            <a:off x="812800" y="1600200"/>
            <a:ext cx="6651600" cy="4579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5000"/>
              </a:lnSpc>
              <a:spcBef>
                <a:spcPts val="0"/>
              </a:spcBef>
              <a:spcAft>
                <a:spcPts val="0"/>
              </a:spcAft>
              <a:buSzPts val="2400"/>
              <a:buNone/>
            </a:pPr>
            <a:r>
              <a:rPr lang="en-US" sz="2100"/>
              <a:t>Risk of malignant transformation to squamous cell carcinoma (SCC)</a:t>
            </a:r>
            <a:endParaRPr sz="2100"/>
          </a:p>
          <a:p>
            <a:pPr marL="274320" lvl="0" indent="-274320" algn="l" rtl="0">
              <a:lnSpc>
                <a:spcPct val="115000"/>
              </a:lnSpc>
              <a:spcBef>
                <a:spcPts val="1000"/>
              </a:spcBef>
              <a:spcAft>
                <a:spcPts val="0"/>
              </a:spcAft>
              <a:buSzPts val="2100"/>
              <a:buChar char="•"/>
            </a:pPr>
            <a:r>
              <a:rPr lang="en-US" sz="2100"/>
              <a:t>In an individual lesion about 0.24% per year</a:t>
            </a:r>
            <a:endParaRPr sz="2100"/>
          </a:p>
          <a:p>
            <a:pPr marL="274320" lvl="0" indent="-274320" algn="l" rtl="0">
              <a:lnSpc>
                <a:spcPct val="115000"/>
              </a:lnSpc>
              <a:spcBef>
                <a:spcPts val="0"/>
              </a:spcBef>
              <a:spcAft>
                <a:spcPts val="0"/>
              </a:spcAft>
              <a:buSzPts val="2100"/>
              <a:buChar char="•"/>
            </a:pPr>
            <a:r>
              <a:rPr lang="en-US" sz="2100"/>
              <a:t>In aggregate and over an extended period, a patient with multiple lesions has about a 12-16% chance of transformation </a:t>
            </a:r>
            <a:endParaRPr sz="2100"/>
          </a:p>
          <a:p>
            <a:pPr marL="274320" lvl="0" indent="-274320" algn="l" rtl="0">
              <a:lnSpc>
                <a:spcPct val="115000"/>
              </a:lnSpc>
              <a:spcBef>
                <a:spcPts val="0"/>
              </a:spcBef>
              <a:spcAft>
                <a:spcPts val="0"/>
              </a:spcAft>
              <a:buSzPts val="2100"/>
              <a:buChar char="•"/>
            </a:pPr>
            <a:r>
              <a:rPr lang="en-US" sz="2100"/>
              <a:t>SCC arising from actinic keratosis is felt to be less aggressive than those arising de novo</a:t>
            </a:r>
            <a:endParaRPr sz="2100"/>
          </a:p>
          <a:p>
            <a:pPr marL="0" lvl="0" indent="0" algn="l" rtl="0">
              <a:lnSpc>
                <a:spcPct val="115000"/>
              </a:lnSpc>
              <a:spcBef>
                <a:spcPts val="1000"/>
              </a:spcBef>
              <a:spcAft>
                <a:spcPts val="0"/>
              </a:spcAft>
              <a:buSzPts val="2400"/>
              <a:buNone/>
            </a:pPr>
            <a:endParaRPr sz="2100"/>
          </a:p>
          <a:p>
            <a:pPr marL="0" lvl="0" indent="0" algn="l" rtl="0">
              <a:lnSpc>
                <a:spcPct val="115000"/>
              </a:lnSpc>
              <a:spcBef>
                <a:spcPts val="1000"/>
              </a:spcBef>
              <a:spcAft>
                <a:spcPts val="1000"/>
              </a:spcAft>
              <a:buSzPts val="2400"/>
              <a:buNone/>
            </a:pPr>
            <a:r>
              <a:rPr lang="en-US" sz="2100"/>
              <a:t>Incisional or excisional biopsy is recommended. Cryodestruction may be used. Extensive lesions may be treated with topical 5-fluorouracil cream</a:t>
            </a:r>
            <a:endParaRPr sz="2100"/>
          </a:p>
        </p:txBody>
      </p:sp>
      <p:pic>
        <p:nvPicPr>
          <p:cNvPr id="709" name="Google Shape;709;p76"/>
          <p:cNvPicPr preferRelativeResize="0"/>
          <p:nvPr/>
        </p:nvPicPr>
        <p:blipFill rotWithShape="1">
          <a:blip r:embed="rId3">
            <a:alphaModFix/>
          </a:blip>
          <a:srcRect/>
          <a:stretch/>
        </p:blipFill>
        <p:spPr>
          <a:xfrm>
            <a:off x="8170002" y="1346210"/>
            <a:ext cx="3313275" cy="2525613"/>
          </a:xfrm>
          <a:prstGeom prst="rect">
            <a:avLst/>
          </a:prstGeom>
          <a:noFill/>
          <a:ln>
            <a:noFill/>
          </a:ln>
        </p:spPr>
      </p:pic>
      <p:pic>
        <p:nvPicPr>
          <p:cNvPr id="710" name="Google Shape;710;p76"/>
          <p:cNvPicPr preferRelativeResize="0"/>
          <p:nvPr/>
        </p:nvPicPr>
        <p:blipFill rotWithShape="1">
          <a:blip r:embed="rId4">
            <a:alphaModFix/>
          </a:blip>
          <a:srcRect t="-3"/>
          <a:stretch/>
        </p:blipFill>
        <p:spPr>
          <a:xfrm>
            <a:off x="8169996" y="4032339"/>
            <a:ext cx="3313268" cy="2147072"/>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77"/>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SQUAMOUS CELL CARCINOMA IN SITU OF THE SKIN</a:t>
            </a:r>
            <a:endParaRPr/>
          </a:p>
        </p:txBody>
      </p:sp>
      <p:sp>
        <p:nvSpPr>
          <p:cNvPr id="716" name="Google Shape;716;p77"/>
          <p:cNvSpPr txBox="1">
            <a:spLocks noGrp="1"/>
          </p:cNvSpPr>
          <p:nvPr>
            <p:ph type="body" idx="1"/>
          </p:nvPr>
        </p:nvSpPr>
        <p:spPr>
          <a:xfrm>
            <a:off x="812800" y="1600200"/>
            <a:ext cx="7500600" cy="5119500"/>
          </a:xfrm>
          <a:prstGeom prst="rect">
            <a:avLst/>
          </a:prstGeom>
          <a:noFill/>
          <a:ln>
            <a:noFill/>
          </a:ln>
        </p:spPr>
        <p:txBody>
          <a:bodyPr spcFirstLastPara="1" wrap="square" lIns="91425" tIns="45700" rIns="91425" bIns="45700" anchor="t" anchorCtr="0">
            <a:normAutofit/>
          </a:bodyPr>
          <a:lstStyle/>
          <a:p>
            <a:pPr marL="274320" lvl="0" indent="-274320" algn="l" rtl="0">
              <a:lnSpc>
                <a:spcPct val="115000"/>
              </a:lnSpc>
              <a:spcBef>
                <a:spcPts val="0"/>
              </a:spcBef>
              <a:spcAft>
                <a:spcPts val="0"/>
              </a:spcAft>
              <a:buClr>
                <a:schemeClr val="lt1"/>
              </a:buClr>
              <a:buSzPts val="2200"/>
              <a:buChar char="•"/>
            </a:pPr>
            <a:r>
              <a:rPr lang="en-US" sz="2200" b="1"/>
              <a:t>“Bowen disease”</a:t>
            </a:r>
            <a:endParaRPr sz="2200" b="1"/>
          </a:p>
          <a:p>
            <a:pPr marL="274320" lvl="0" indent="-274320" algn="l" rtl="0">
              <a:lnSpc>
                <a:spcPct val="115000"/>
              </a:lnSpc>
              <a:spcBef>
                <a:spcPts val="1000"/>
              </a:spcBef>
              <a:spcAft>
                <a:spcPts val="0"/>
              </a:spcAft>
              <a:buClr>
                <a:schemeClr val="lt1"/>
              </a:buClr>
              <a:buSzPts val="2200"/>
              <a:buChar char="•"/>
            </a:pPr>
            <a:r>
              <a:rPr lang="en-US" sz="2200"/>
              <a:t>Elevated, non-healing erythematous lesions</a:t>
            </a:r>
            <a:endParaRPr sz="2200"/>
          </a:p>
          <a:p>
            <a:pPr marL="274320" lvl="0" indent="-274320" algn="l" rtl="0">
              <a:lnSpc>
                <a:spcPct val="115000"/>
              </a:lnSpc>
              <a:spcBef>
                <a:spcPts val="1000"/>
              </a:spcBef>
              <a:spcAft>
                <a:spcPts val="0"/>
              </a:spcAft>
              <a:buClr>
                <a:schemeClr val="lt1"/>
              </a:buClr>
              <a:buSzPts val="2200"/>
              <a:buChar char="•"/>
            </a:pPr>
            <a:r>
              <a:rPr lang="en-US" sz="2200"/>
              <a:t>May present with scaling, crusting, or pigmented keratotic plaques</a:t>
            </a:r>
            <a:endParaRPr sz="2200"/>
          </a:p>
          <a:p>
            <a:pPr marL="274320" lvl="0" indent="-274320" algn="l" rtl="0">
              <a:lnSpc>
                <a:spcPct val="115000"/>
              </a:lnSpc>
              <a:spcBef>
                <a:spcPts val="1000"/>
              </a:spcBef>
              <a:spcAft>
                <a:spcPts val="0"/>
              </a:spcAft>
              <a:buClr>
                <a:schemeClr val="lt1"/>
              </a:buClr>
              <a:buSzPts val="2200"/>
              <a:buChar char="•"/>
            </a:pPr>
            <a:r>
              <a:rPr lang="en-US" sz="2200"/>
              <a:t>Histopathologically show full-thickness epidermal atypia without invasion into the underlying dermis, i.e., the atypical cells do not violate the epidermal basement membrane</a:t>
            </a:r>
            <a:endParaRPr sz="2200"/>
          </a:p>
          <a:p>
            <a:pPr marL="274320" lvl="0" indent="-274320" algn="l" rtl="0">
              <a:lnSpc>
                <a:spcPct val="115000"/>
              </a:lnSpc>
              <a:spcBef>
                <a:spcPts val="1000"/>
              </a:spcBef>
              <a:spcAft>
                <a:spcPts val="1000"/>
              </a:spcAft>
              <a:buClr>
                <a:schemeClr val="lt1"/>
              </a:buClr>
              <a:buSzPts val="2200"/>
              <a:buChar char="•"/>
            </a:pPr>
            <a:r>
              <a:rPr lang="en-US" sz="2200"/>
              <a:t>In 5% of patients, this SCC in situ develops into invasive squamous cell carcinoma. Thus, complete excision is recommended </a:t>
            </a:r>
            <a:endParaRPr sz="2200"/>
          </a:p>
        </p:txBody>
      </p:sp>
      <p:pic>
        <p:nvPicPr>
          <p:cNvPr id="717" name="Google Shape;717;p77"/>
          <p:cNvPicPr preferRelativeResize="0"/>
          <p:nvPr/>
        </p:nvPicPr>
        <p:blipFill rotWithShape="1">
          <a:blip r:embed="rId3">
            <a:alphaModFix/>
          </a:blip>
          <a:srcRect/>
          <a:stretch/>
        </p:blipFill>
        <p:spPr>
          <a:xfrm>
            <a:off x="8390755" y="1822286"/>
            <a:ext cx="3102941" cy="1813641"/>
          </a:xfrm>
          <a:prstGeom prst="rect">
            <a:avLst/>
          </a:prstGeom>
          <a:noFill/>
          <a:ln>
            <a:noFill/>
          </a:ln>
        </p:spPr>
      </p:pic>
      <p:pic>
        <p:nvPicPr>
          <p:cNvPr id="718" name="Google Shape;718;p77"/>
          <p:cNvPicPr preferRelativeResize="0"/>
          <p:nvPr/>
        </p:nvPicPr>
        <p:blipFill rotWithShape="1">
          <a:blip r:embed="rId4">
            <a:alphaModFix/>
          </a:blip>
          <a:srcRect l="-2"/>
          <a:stretch/>
        </p:blipFill>
        <p:spPr>
          <a:xfrm>
            <a:off x="8390750" y="3779001"/>
            <a:ext cx="3102950" cy="1936008"/>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78"/>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KERATOACANTHOMA</a:t>
            </a:r>
            <a:endParaRPr/>
          </a:p>
        </p:txBody>
      </p:sp>
      <p:sp>
        <p:nvSpPr>
          <p:cNvPr id="724" name="Google Shape;724;p78"/>
          <p:cNvSpPr txBox="1">
            <a:spLocks noGrp="1"/>
          </p:cNvSpPr>
          <p:nvPr>
            <p:ph type="body" idx="1"/>
          </p:nvPr>
        </p:nvSpPr>
        <p:spPr>
          <a:xfrm>
            <a:off x="812800" y="1600200"/>
            <a:ext cx="7456500" cy="4879800"/>
          </a:xfrm>
          <a:prstGeom prst="rect">
            <a:avLst/>
          </a:prstGeom>
          <a:noFill/>
          <a:ln>
            <a:noFill/>
          </a:ln>
        </p:spPr>
        <p:txBody>
          <a:bodyPr spcFirstLastPara="1" wrap="square" lIns="91425" tIns="45700" rIns="91425" bIns="45700" anchor="t" anchorCtr="0">
            <a:normAutofit/>
          </a:bodyPr>
          <a:lstStyle/>
          <a:p>
            <a:pPr marL="274320" lvl="0" indent="-274320" algn="l" rtl="0">
              <a:lnSpc>
                <a:spcPct val="115000"/>
              </a:lnSpc>
              <a:spcBef>
                <a:spcPts val="0"/>
              </a:spcBef>
              <a:spcAft>
                <a:spcPts val="0"/>
              </a:spcAft>
              <a:buClr>
                <a:schemeClr val="lt1"/>
              </a:buClr>
              <a:buSzPts val="2100"/>
              <a:buChar char="•"/>
            </a:pPr>
            <a:r>
              <a:rPr lang="en-US" sz="2100"/>
              <a:t>Best thought of as a low grade squamous cell carcinoma</a:t>
            </a:r>
            <a:endParaRPr sz="2100"/>
          </a:p>
          <a:p>
            <a:pPr marL="274320" lvl="0" indent="-274320" algn="l" rtl="0">
              <a:lnSpc>
                <a:spcPct val="115000"/>
              </a:lnSpc>
              <a:spcBef>
                <a:spcPts val="1000"/>
              </a:spcBef>
              <a:spcAft>
                <a:spcPts val="0"/>
              </a:spcAft>
              <a:buClr>
                <a:schemeClr val="lt1"/>
              </a:buClr>
              <a:buSzPts val="2100"/>
              <a:buChar char="•"/>
            </a:pPr>
            <a:r>
              <a:rPr lang="en-US" sz="2100"/>
              <a:t>Begins as a flesh-colored papule on the lower eyelid that develops rapidly into a dome-shaped nodule with a central keratin-filled crater and elevated rolled margins</a:t>
            </a:r>
            <a:endParaRPr sz="2100"/>
          </a:p>
          <a:p>
            <a:pPr marL="274320" lvl="0" indent="-274320" algn="l" rtl="0">
              <a:lnSpc>
                <a:spcPct val="115000"/>
              </a:lnSpc>
              <a:spcBef>
                <a:spcPts val="1000"/>
              </a:spcBef>
              <a:spcAft>
                <a:spcPts val="0"/>
              </a:spcAft>
              <a:buClr>
                <a:schemeClr val="lt1"/>
              </a:buClr>
              <a:buSzPts val="2100"/>
              <a:buChar char="•"/>
            </a:pPr>
            <a:r>
              <a:rPr lang="en-US" sz="2100"/>
              <a:t>Increased incidence in immunosuppressed patients</a:t>
            </a:r>
            <a:endParaRPr sz="2100"/>
          </a:p>
          <a:p>
            <a:pPr marL="274320" lvl="0" indent="-274320" algn="l" rtl="0">
              <a:lnSpc>
                <a:spcPct val="115000"/>
              </a:lnSpc>
              <a:spcBef>
                <a:spcPts val="1000"/>
              </a:spcBef>
              <a:spcAft>
                <a:spcPts val="0"/>
              </a:spcAft>
              <a:buClr>
                <a:schemeClr val="lt1"/>
              </a:buClr>
              <a:buSzPts val="2100"/>
              <a:buChar char="•"/>
            </a:pPr>
            <a:r>
              <a:rPr lang="en-US" sz="2100"/>
              <a:t>Can involute over the course of months possibly 2/2 a localized inflammatory reaction caused by the abundant keratin production</a:t>
            </a:r>
            <a:endParaRPr sz="2100"/>
          </a:p>
          <a:p>
            <a:pPr marL="274320" lvl="0" indent="-274320" algn="l" rtl="0">
              <a:lnSpc>
                <a:spcPct val="115000"/>
              </a:lnSpc>
              <a:spcBef>
                <a:spcPts val="1000"/>
              </a:spcBef>
              <a:spcAft>
                <a:spcPts val="1000"/>
              </a:spcAft>
              <a:buClr>
                <a:schemeClr val="lt1"/>
              </a:buClr>
              <a:buSzPts val="2100"/>
              <a:buChar char="•"/>
            </a:pPr>
            <a:r>
              <a:rPr lang="en-US" sz="2100"/>
              <a:t>Incisional biopsy followed by complete excision is recommended</a:t>
            </a:r>
            <a:endParaRPr sz="2100"/>
          </a:p>
        </p:txBody>
      </p:sp>
      <p:pic>
        <p:nvPicPr>
          <p:cNvPr id="725" name="Google Shape;725;p78"/>
          <p:cNvPicPr preferRelativeResize="0"/>
          <p:nvPr/>
        </p:nvPicPr>
        <p:blipFill rotWithShape="1">
          <a:blip r:embed="rId3">
            <a:alphaModFix/>
          </a:blip>
          <a:srcRect/>
          <a:stretch/>
        </p:blipFill>
        <p:spPr>
          <a:xfrm>
            <a:off x="8394398" y="1208651"/>
            <a:ext cx="3304075" cy="2624351"/>
          </a:xfrm>
          <a:prstGeom prst="rect">
            <a:avLst/>
          </a:prstGeom>
          <a:noFill/>
          <a:ln>
            <a:noFill/>
          </a:ln>
        </p:spPr>
      </p:pic>
      <p:pic>
        <p:nvPicPr>
          <p:cNvPr id="726" name="Google Shape;726;p78"/>
          <p:cNvPicPr preferRelativeResize="0"/>
          <p:nvPr/>
        </p:nvPicPr>
        <p:blipFill rotWithShape="1">
          <a:blip r:embed="rId4">
            <a:alphaModFix/>
          </a:blip>
          <a:srcRect/>
          <a:stretch/>
        </p:blipFill>
        <p:spPr>
          <a:xfrm>
            <a:off x="8394394" y="4009692"/>
            <a:ext cx="3351251" cy="2238636"/>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79"/>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LENTIGO MALIGNA</a:t>
            </a:r>
            <a:endParaRPr/>
          </a:p>
        </p:txBody>
      </p:sp>
      <p:sp>
        <p:nvSpPr>
          <p:cNvPr id="732" name="Google Shape;732;p79"/>
          <p:cNvSpPr txBox="1">
            <a:spLocks noGrp="1"/>
          </p:cNvSpPr>
          <p:nvPr>
            <p:ph type="body" idx="1"/>
          </p:nvPr>
        </p:nvSpPr>
        <p:spPr>
          <a:xfrm>
            <a:off x="812800" y="1600200"/>
            <a:ext cx="7423500" cy="4114800"/>
          </a:xfrm>
          <a:prstGeom prst="rect">
            <a:avLst/>
          </a:prstGeom>
          <a:noFill/>
          <a:ln>
            <a:noFill/>
          </a:ln>
        </p:spPr>
        <p:txBody>
          <a:bodyPr spcFirstLastPara="1" wrap="square" lIns="91425" tIns="45700" rIns="91425" bIns="45700" anchor="t" anchorCtr="0">
            <a:noAutofit/>
          </a:bodyPr>
          <a:lstStyle/>
          <a:p>
            <a:pPr marL="274320" lvl="0" indent="-274320" algn="l" rtl="0">
              <a:lnSpc>
                <a:spcPct val="115000"/>
              </a:lnSpc>
              <a:spcBef>
                <a:spcPts val="0"/>
              </a:spcBef>
              <a:spcAft>
                <a:spcPts val="0"/>
              </a:spcAft>
              <a:buClr>
                <a:schemeClr val="lt1"/>
              </a:buClr>
              <a:buSzPts val="2100"/>
              <a:buChar char="•"/>
            </a:pPr>
            <a:r>
              <a:rPr lang="en-US" sz="2100"/>
              <a:t>Flat, irregularly shaped, unevenly pigmented, slowly enlarging lesion in older white patients</a:t>
            </a:r>
            <a:endParaRPr sz="2100"/>
          </a:p>
          <a:p>
            <a:pPr marL="274320" lvl="0" indent="-274320" algn="l" rtl="0">
              <a:lnSpc>
                <a:spcPct val="115000"/>
              </a:lnSpc>
              <a:spcBef>
                <a:spcPts val="1000"/>
              </a:spcBef>
              <a:spcAft>
                <a:spcPts val="0"/>
              </a:spcAft>
              <a:buClr>
                <a:schemeClr val="lt1"/>
              </a:buClr>
              <a:buSzPts val="2100"/>
              <a:buChar char="•"/>
            </a:pPr>
            <a:r>
              <a:rPr lang="en-US" sz="2100"/>
              <a:t>Show significant pigmentary variation, irregular borders, and progressive enlargement (vs. senile or solar lentigo)</a:t>
            </a:r>
            <a:endParaRPr sz="2100"/>
          </a:p>
          <a:p>
            <a:pPr marL="274320" lvl="0" indent="-274320" algn="l" rtl="0">
              <a:lnSpc>
                <a:spcPct val="115000"/>
              </a:lnSpc>
              <a:spcBef>
                <a:spcPts val="1000"/>
              </a:spcBef>
              <a:spcAft>
                <a:spcPts val="0"/>
              </a:spcAft>
              <a:buClr>
                <a:schemeClr val="lt1"/>
              </a:buClr>
              <a:buSzPts val="2100"/>
              <a:buChar char="•"/>
            </a:pPr>
            <a:r>
              <a:rPr lang="en-US" sz="2100"/>
              <a:t>Progress to nodules of invasive melanoma in 30-50% </a:t>
            </a:r>
            <a:endParaRPr sz="2100"/>
          </a:p>
          <a:p>
            <a:pPr marL="274320" lvl="0" indent="-274320" algn="l" rtl="0">
              <a:lnSpc>
                <a:spcPct val="115000"/>
              </a:lnSpc>
              <a:spcBef>
                <a:spcPts val="1000"/>
              </a:spcBef>
              <a:spcAft>
                <a:spcPts val="0"/>
              </a:spcAft>
              <a:buClr>
                <a:schemeClr val="lt1"/>
              </a:buClr>
              <a:buSzPts val="2100"/>
              <a:buChar char="•"/>
            </a:pPr>
            <a:r>
              <a:rPr lang="en-US" sz="2100"/>
              <a:t>Histopathologically, these lesions frequently extend beyond the visible pigmented borders of the lesion</a:t>
            </a:r>
            <a:endParaRPr sz="2100"/>
          </a:p>
          <a:p>
            <a:pPr marL="274320" lvl="0" indent="-274320" algn="l" rtl="0">
              <a:lnSpc>
                <a:spcPct val="115000"/>
              </a:lnSpc>
              <a:spcBef>
                <a:spcPts val="1000"/>
              </a:spcBef>
              <a:spcAft>
                <a:spcPts val="0"/>
              </a:spcAft>
              <a:buClr>
                <a:schemeClr val="lt1"/>
              </a:buClr>
              <a:buSzPts val="2100"/>
              <a:buChar char="•"/>
            </a:pPr>
            <a:r>
              <a:rPr lang="en-US" sz="2100"/>
              <a:t>Excision with wide margins is recommended</a:t>
            </a:r>
            <a:endParaRPr sz="2100"/>
          </a:p>
          <a:p>
            <a:pPr marL="274320" lvl="0" indent="-177165" algn="l" rtl="0">
              <a:lnSpc>
                <a:spcPct val="115000"/>
              </a:lnSpc>
              <a:spcBef>
                <a:spcPts val="1000"/>
              </a:spcBef>
              <a:spcAft>
                <a:spcPts val="1000"/>
              </a:spcAft>
              <a:buClr>
                <a:schemeClr val="lt1"/>
              </a:buClr>
              <a:buSzPts val="1530"/>
              <a:buNone/>
            </a:pPr>
            <a:endParaRPr sz="2100"/>
          </a:p>
        </p:txBody>
      </p:sp>
      <p:pic>
        <p:nvPicPr>
          <p:cNvPr id="733" name="Google Shape;733;p79"/>
          <p:cNvPicPr preferRelativeResize="0"/>
          <p:nvPr/>
        </p:nvPicPr>
        <p:blipFill rotWithShape="1">
          <a:blip r:embed="rId3">
            <a:alphaModFix/>
          </a:blip>
          <a:srcRect l="-1"/>
          <a:stretch/>
        </p:blipFill>
        <p:spPr>
          <a:xfrm>
            <a:off x="8456902" y="4038557"/>
            <a:ext cx="3218688" cy="2002536"/>
          </a:xfrm>
          <a:prstGeom prst="rect">
            <a:avLst/>
          </a:prstGeom>
          <a:noFill/>
          <a:ln>
            <a:noFill/>
          </a:ln>
        </p:spPr>
      </p:pic>
      <p:pic>
        <p:nvPicPr>
          <p:cNvPr id="734" name="Google Shape;734;p79"/>
          <p:cNvPicPr preferRelativeResize="0"/>
          <p:nvPr/>
        </p:nvPicPr>
        <p:blipFill rotWithShape="1">
          <a:blip r:embed="rId4">
            <a:alphaModFix/>
          </a:blip>
          <a:srcRect/>
          <a:stretch/>
        </p:blipFill>
        <p:spPr>
          <a:xfrm>
            <a:off x="8456900" y="1540810"/>
            <a:ext cx="3218700" cy="232821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8"/>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sz="3600"/>
              <a:t>SKIN ANATOMY</a:t>
            </a:r>
            <a:endParaRPr sz="3600"/>
          </a:p>
        </p:txBody>
      </p:sp>
      <p:pic>
        <p:nvPicPr>
          <p:cNvPr id="155" name="Google Shape;155;p8"/>
          <p:cNvPicPr preferRelativeResize="0"/>
          <p:nvPr/>
        </p:nvPicPr>
        <p:blipFill rotWithShape="1">
          <a:blip r:embed="rId3">
            <a:alphaModFix/>
          </a:blip>
          <a:srcRect l="-18187" r="-18187"/>
          <a:stretch/>
        </p:blipFill>
        <p:spPr>
          <a:xfrm>
            <a:off x="762000" y="1417650"/>
            <a:ext cx="10018050" cy="520162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80"/>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BASAL CELL CARCINOMA </a:t>
            </a:r>
            <a:endParaRPr/>
          </a:p>
        </p:txBody>
      </p:sp>
      <p:sp>
        <p:nvSpPr>
          <p:cNvPr id="741" name="Google Shape;741;p80"/>
          <p:cNvSpPr txBox="1">
            <a:spLocks noGrp="1"/>
          </p:cNvSpPr>
          <p:nvPr>
            <p:ph type="body" idx="1"/>
          </p:nvPr>
        </p:nvSpPr>
        <p:spPr>
          <a:xfrm>
            <a:off x="812800" y="1600200"/>
            <a:ext cx="8338500" cy="1828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en-US" sz="2100"/>
              <a:t>Most common eyelid malignancy (90-95% of malignant eyelid tumors)</a:t>
            </a:r>
            <a:endParaRPr sz="2100"/>
          </a:p>
          <a:p>
            <a:pPr marL="274320" lvl="0" indent="-274320" algn="l" rtl="0">
              <a:lnSpc>
                <a:spcPct val="115000"/>
              </a:lnSpc>
              <a:spcBef>
                <a:spcPts val="1000"/>
              </a:spcBef>
              <a:spcAft>
                <a:spcPts val="0"/>
              </a:spcAft>
              <a:buSzPts val="2100"/>
              <a:buChar char="•"/>
            </a:pPr>
            <a:r>
              <a:rPr lang="en-US" sz="2100"/>
              <a:t>50-60% located on lower eyelid (more sun exposure)</a:t>
            </a:r>
            <a:endParaRPr sz="2100"/>
          </a:p>
          <a:p>
            <a:pPr marL="274320" lvl="0" indent="-274320" algn="l" rtl="0">
              <a:lnSpc>
                <a:spcPct val="115000"/>
              </a:lnSpc>
              <a:spcBef>
                <a:spcPts val="0"/>
              </a:spcBef>
              <a:spcAft>
                <a:spcPts val="0"/>
              </a:spcAft>
              <a:buSzPts val="2100"/>
              <a:buChar char="•"/>
            </a:pPr>
            <a:r>
              <a:rPr lang="en-US" sz="2100"/>
              <a:t>25-30% near medial canthus</a:t>
            </a:r>
            <a:endParaRPr sz="2100"/>
          </a:p>
          <a:p>
            <a:pPr marL="274320" lvl="0" indent="-274320" algn="l" rtl="0">
              <a:lnSpc>
                <a:spcPct val="115000"/>
              </a:lnSpc>
              <a:spcBef>
                <a:spcPts val="0"/>
              </a:spcBef>
              <a:spcAft>
                <a:spcPts val="0"/>
              </a:spcAft>
              <a:buSzPts val="2100"/>
              <a:buChar char="•"/>
            </a:pPr>
            <a:r>
              <a:rPr lang="en-US" sz="2100"/>
              <a:t>15% upper eyelid</a:t>
            </a:r>
            <a:endParaRPr sz="2100"/>
          </a:p>
        </p:txBody>
      </p:sp>
      <p:pic>
        <p:nvPicPr>
          <p:cNvPr id="742" name="Google Shape;742;p80"/>
          <p:cNvPicPr preferRelativeResize="0"/>
          <p:nvPr/>
        </p:nvPicPr>
        <p:blipFill rotWithShape="1">
          <a:blip r:embed="rId3">
            <a:alphaModFix/>
          </a:blip>
          <a:srcRect/>
          <a:stretch/>
        </p:blipFill>
        <p:spPr>
          <a:xfrm>
            <a:off x="8419562" y="2730932"/>
            <a:ext cx="3218688" cy="1783080"/>
          </a:xfrm>
          <a:prstGeom prst="rect">
            <a:avLst/>
          </a:prstGeom>
          <a:noFill/>
          <a:ln>
            <a:noFill/>
          </a:ln>
        </p:spPr>
      </p:pic>
      <p:sp>
        <p:nvSpPr>
          <p:cNvPr id="743" name="Google Shape;743;p80"/>
          <p:cNvSpPr txBox="1"/>
          <p:nvPr/>
        </p:nvSpPr>
        <p:spPr>
          <a:xfrm>
            <a:off x="812800" y="3523325"/>
            <a:ext cx="7335300" cy="2866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000"/>
              </a:spcBef>
              <a:spcAft>
                <a:spcPts val="0"/>
              </a:spcAft>
              <a:buClr>
                <a:srgbClr val="000000"/>
              </a:buClr>
              <a:buSzPts val="2100"/>
              <a:buFont typeface="Arial"/>
              <a:buNone/>
            </a:pPr>
            <a:r>
              <a:rPr lang="en-US" sz="2100" b="0" i="0" u="none" strike="noStrike" cap="none">
                <a:solidFill>
                  <a:schemeClr val="lt1"/>
                </a:solidFill>
                <a:latin typeface="Barlow"/>
                <a:ea typeface="Barlow"/>
                <a:cs typeface="Barlow"/>
                <a:sym typeface="Barlow"/>
              </a:rPr>
              <a:t>Risk factors</a:t>
            </a:r>
            <a:endParaRPr sz="2100" b="0" i="0" u="none" strike="noStrike" cap="none">
              <a:solidFill>
                <a:schemeClr val="lt1"/>
              </a:solidFill>
              <a:latin typeface="Barlow"/>
              <a:ea typeface="Barlow"/>
              <a:cs typeface="Barlow"/>
              <a:sym typeface="Barlow"/>
            </a:endParaRPr>
          </a:p>
          <a:p>
            <a:pPr marL="457200" marR="0" lvl="0" indent="-361950" algn="l" rtl="0">
              <a:lnSpc>
                <a:spcPct val="115000"/>
              </a:lnSpc>
              <a:spcBef>
                <a:spcPts val="1000"/>
              </a:spcBef>
              <a:spcAft>
                <a:spcPts val="0"/>
              </a:spcAft>
              <a:buClr>
                <a:schemeClr val="lt1"/>
              </a:buClr>
              <a:buSzPts val="2100"/>
              <a:buFont typeface="Barlow"/>
              <a:buChar char="•"/>
            </a:pPr>
            <a:r>
              <a:rPr lang="en-US" sz="2100" b="0" i="0" u="none" strike="noStrike" cap="none">
                <a:solidFill>
                  <a:schemeClr val="lt1"/>
                </a:solidFill>
                <a:latin typeface="Barlow"/>
                <a:ea typeface="Barlow"/>
                <a:cs typeface="Barlow"/>
                <a:sym typeface="Barlow"/>
              </a:rPr>
              <a:t>Fair skin, blue-eyed, red-haired or blond; Scandinavian, English, or Irish descent</a:t>
            </a:r>
            <a:endParaRPr sz="2100" b="0" i="0" u="none" strike="noStrike" cap="none">
              <a:solidFill>
                <a:schemeClr val="lt1"/>
              </a:solidFill>
              <a:latin typeface="Barlow"/>
              <a:ea typeface="Barlow"/>
              <a:cs typeface="Barlow"/>
              <a:sym typeface="Barlow"/>
            </a:endParaRPr>
          </a:p>
          <a:p>
            <a:pPr marL="457200" marR="0" lvl="0" indent="-361950" algn="l" rtl="0">
              <a:lnSpc>
                <a:spcPct val="115000"/>
              </a:lnSpc>
              <a:spcBef>
                <a:spcPts val="0"/>
              </a:spcBef>
              <a:spcAft>
                <a:spcPts val="0"/>
              </a:spcAft>
              <a:buClr>
                <a:schemeClr val="lt1"/>
              </a:buClr>
              <a:buSzPts val="2100"/>
              <a:buFont typeface="Barlow"/>
              <a:buChar char="•"/>
            </a:pPr>
            <a:r>
              <a:rPr lang="en-US" sz="2100" b="0" i="0" u="none" strike="noStrike" cap="none">
                <a:solidFill>
                  <a:schemeClr val="lt1"/>
                </a:solidFill>
                <a:latin typeface="Barlow"/>
                <a:ea typeface="Barlow"/>
                <a:cs typeface="Barlow"/>
                <a:sym typeface="Barlow"/>
              </a:rPr>
              <a:t>History of prolong sun exposure during first 2 decades of life (UVB &gt; UVA)</a:t>
            </a:r>
            <a:endParaRPr sz="2100" b="0" i="0" u="none" strike="noStrike" cap="none">
              <a:solidFill>
                <a:schemeClr val="lt1"/>
              </a:solidFill>
              <a:latin typeface="Barlow"/>
              <a:ea typeface="Barlow"/>
              <a:cs typeface="Barlow"/>
              <a:sym typeface="Barlow"/>
            </a:endParaRPr>
          </a:p>
          <a:p>
            <a:pPr marL="457200" marR="0" lvl="0" indent="-361950" algn="l" rtl="0">
              <a:lnSpc>
                <a:spcPct val="115000"/>
              </a:lnSpc>
              <a:spcBef>
                <a:spcPts val="0"/>
              </a:spcBef>
              <a:spcAft>
                <a:spcPts val="0"/>
              </a:spcAft>
              <a:buClr>
                <a:schemeClr val="lt1"/>
              </a:buClr>
              <a:buSzPts val="2100"/>
              <a:buFont typeface="Barlow"/>
              <a:buChar char="•"/>
            </a:pPr>
            <a:r>
              <a:rPr lang="en-US" sz="2100" b="0" i="0" u="none" strike="noStrike" cap="none">
                <a:solidFill>
                  <a:schemeClr val="lt1"/>
                </a:solidFill>
                <a:latin typeface="Barlow"/>
                <a:ea typeface="Barlow"/>
                <a:cs typeface="Barlow"/>
                <a:sym typeface="Barlow"/>
              </a:rPr>
              <a:t>Cigarette smoking</a:t>
            </a:r>
            <a:endParaRPr sz="2100" b="0" i="0" u="none" strike="noStrike" cap="none">
              <a:solidFill>
                <a:schemeClr val="lt1"/>
              </a:solidFill>
              <a:latin typeface="Barlow"/>
              <a:ea typeface="Barlow"/>
              <a:cs typeface="Barlow"/>
              <a:sym typeface="Barlow"/>
            </a:endParaRPr>
          </a:p>
          <a:p>
            <a:pPr marL="457200" marR="0" lvl="0" indent="-361950" algn="l" rtl="0">
              <a:lnSpc>
                <a:spcPct val="115000"/>
              </a:lnSpc>
              <a:spcBef>
                <a:spcPts val="0"/>
              </a:spcBef>
              <a:spcAft>
                <a:spcPts val="0"/>
              </a:spcAft>
              <a:buClr>
                <a:schemeClr val="lt1"/>
              </a:buClr>
              <a:buSzPts val="2100"/>
              <a:buFont typeface="Barlow"/>
              <a:buChar char="•"/>
            </a:pPr>
            <a:r>
              <a:rPr lang="en-US" sz="2100" b="0" i="0" u="none" strike="noStrike" cap="none">
                <a:solidFill>
                  <a:schemeClr val="lt1"/>
                </a:solidFill>
                <a:latin typeface="Barlow"/>
                <a:ea typeface="Barlow"/>
                <a:cs typeface="Barlow"/>
                <a:sym typeface="Barlow"/>
              </a:rPr>
              <a:t>Prior history of basal cell ca</a:t>
            </a:r>
            <a:endParaRPr sz="2100" b="0" i="0" u="none" strike="noStrike" cap="none">
              <a:solidFill>
                <a:schemeClr val="lt1"/>
              </a:solidFill>
              <a:latin typeface="Barlow"/>
              <a:ea typeface="Barlow"/>
              <a:cs typeface="Barlow"/>
              <a:sym typeface="Barlow"/>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81"/>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BASAL CELL CARCINOMA</a:t>
            </a:r>
            <a:endParaRPr/>
          </a:p>
        </p:txBody>
      </p:sp>
      <p:sp>
        <p:nvSpPr>
          <p:cNvPr id="750" name="Google Shape;750;p81"/>
          <p:cNvSpPr txBox="1">
            <a:spLocks noGrp="1"/>
          </p:cNvSpPr>
          <p:nvPr>
            <p:ph type="body" idx="1"/>
          </p:nvPr>
        </p:nvSpPr>
        <p:spPr>
          <a:xfrm>
            <a:off x="812800" y="1600200"/>
            <a:ext cx="7732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en-US" sz="2100" b="1"/>
              <a:t>Basal cell nevus syndrome (Gorlin syndrome)</a:t>
            </a:r>
            <a:endParaRPr sz="2100" b="1"/>
          </a:p>
          <a:p>
            <a:pPr marL="274320" lvl="0" indent="-274320" algn="l" rtl="0">
              <a:lnSpc>
                <a:spcPct val="115000"/>
              </a:lnSpc>
              <a:spcBef>
                <a:spcPts val="1500"/>
              </a:spcBef>
              <a:spcAft>
                <a:spcPts val="0"/>
              </a:spcAft>
              <a:buSzPts val="2100"/>
              <a:buChar char="•"/>
            </a:pPr>
            <a:r>
              <a:rPr lang="en-US" sz="2100"/>
              <a:t>Uncommon autosomal dominant multisystem disorder </a:t>
            </a:r>
            <a:endParaRPr sz="2100"/>
          </a:p>
          <a:p>
            <a:pPr marL="274320" lvl="0" indent="-274320" algn="l" rtl="0">
              <a:lnSpc>
                <a:spcPct val="115000"/>
              </a:lnSpc>
              <a:spcBef>
                <a:spcPts val="0"/>
              </a:spcBef>
              <a:spcAft>
                <a:spcPts val="0"/>
              </a:spcAft>
              <a:buSzPts val="2100"/>
              <a:buChar char="•"/>
            </a:pPr>
            <a:r>
              <a:rPr lang="en-US" sz="2100"/>
              <a:t>Multiple nevoid basal cell carcinomas appear early in life</a:t>
            </a:r>
            <a:endParaRPr sz="2100"/>
          </a:p>
          <a:p>
            <a:pPr marL="274320" lvl="0" indent="-274320" algn="l" rtl="0">
              <a:lnSpc>
                <a:spcPct val="115000"/>
              </a:lnSpc>
              <a:spcBef>
                <a:spcPts val="0"/>
              </a:spcBef>
              <a:spcAft>
                <a:spcPts val="0"/>
              </a:spcAft>
              <a:buSzPts val="2100"/>
              <a:buChar char="•"/>
            </a:pPr>
            <a:r>
              <a:rPr lang="en-US" sz="2100"/>
              <a:t>Associated with skeletal anomalies of the mandible, maxilla, and vertebrae</a:t>
            </a:r>
            <a:endParaRPr sz="2100"/>
          </a:p>
          <a:p>
            <a:pPr marL="0" lvl="0" indent="0" algn="l" rtl="0">
              <a:lnSpc>
                <a:spcPct val="115000"/>
              </a:lnSpc>
              <a:spcBef>
                <a:spcPts val="1500"/>
              </a:spcBef>
              <a:spcAft>
                <a:spcPts val="0"/>
              </a:spcAft>
              <a:buSzPts val="2400"/>
              <a:buNone/>
            </a:pPr>
            <a:br>
              <a:rPr lang="en-US" sz="2100" b="1"/>
            </a:br>
            <a:r>
              <a:rPr lang="en-US" sz="2100" b="1"/>
              <a:t>Xeroderma pigmentosum</a:t>
            </a:r>
            <a:endParaRPr sz="2100" b="1"/>
          </a:p>
          <a:p>
            <a:pPr marL="457200" lvl="0" indent="-361950" algn="l" rtl="0">
              <a:lnSpc>
                <a:spcPct val="115000"/>
              </a:lnSpc>
              <a:spcBef>
                <a:spcPts val="1500"/>
              </a:spcBef>
              <a:spcAft>
                <a:spcPts val="0"/>
              </a:spcAft>
              <a:buSzPts val="2100"/>
              <a:buChar char="•"/>
            </a:pPr>
            <a:r>
              <a:rPr lang="en-US" sz="2100"/>
              <a:t>Autosomal recessive disorder </a:t>
            </a:r>
            <a:endParaRPr sz="2100"/>
          </a:p>
          <a:p>
            <a:pPr marL="457200" lvl="0" indent="-361950" algn="l" rtl="0">
              <a:lnSpc>
                <a:spcPct val="115000"/>
              </a:lnSpc>
              <a:spcBef>
                <a:spcPts val="0"/>
              </a:spcBef>
              <a:spcAft>
                <a:spcPts val="0"/>
              </a:spcAft>
              <a:buSzPts val="2100"/>
              <a:buChar char="•"/>
            </a:pPr>
            <a:r>
              <a:rPr lang="en-US" sz="2100"/>
              <a:t>Extreme sensitivity to sun damage due to a defective repair mechanism for UV light-induced DNA damage in skin cells</a:t>
            </a:r>
            <a:endParaRPr sz="2100"/>
          </a:p>
          <a:p>
            <a:pPr marL="274320" lvl="0" indent="-177165" algn="l" rtl="0">
              <a:lnSpc>
                <a:spcPct val="115000"/>
              </a:lnSpc>
              <a:spcBef>
                <a:spcPts val="1500"/>
              </a:spcBef>
              <a:spcAft>
                <a:spcPts val="1500"/>
              </a:spcAft>
              <a:buClr>
                <a:schemeClr val="lt1"/>
              </a:buClr>
              <a:buSzPts val="1530"/>
              <a:buNone/>
            </a:pPr>
            <a:endParaRPr sz="2100"/>
          </a:p>
        </p:txBody>
      </p:sp>
      <p:pic>
        <p:nvPicPr>
          <p:cNvPr id="751" name="Google Shape;751;p81"/>
          <p:cNvPicPr preferRelativeResize="0"/>
          <p:nvPr/>
        </p:nvPicPr>
        <p:blipFill rotWithShape="1">
          <a:blip r:embed="rId3">
            <a:alphaModFix/>
          </a:blip>
          <a:srcRect/>
          <a:stretch/>
        </p:blipFill>
        <p:spPr>
          <a:xfrm>
            <a:off x="8774307" y="1236350"/>
            <a:ext cx="2526754" cy="2054112"/>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82"/>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BASAL CELL CARCINOMA</a:t>
            </a:r>
            <a:endParaRPr/>
          </a:p>
        </p:txBody>
      </p:sp>
      <p:sp>
        <p:nvSpPr>
          <p:cNvPr id="757" name="Google Shape;757;p82"/>
          <p:cNvSpPr txBox="1">
            <a:spLocks noGrp="1"/>
          </p:cNvSpPr>
          <p:nvPr>
            <p:ph type="body" idx="1"/>
          </p:nvPr>
        </p:nvSpPr>
        <p:spPr>
          <a:xfrm>
            <a:off x="812800" y="1600200"/>
            <a:ext cx="74169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en-US" sz="2100" b="1"/>
              <a:t>Clinical subtypes – descriptive classification</a:t>
            </a:r>
            <a:endParaRPr sz="2100" b="1"/>
          </a:p>
          <a:p>
            <a:pPr marL="457200" lvl="0" indent="-361950" algn="l" rtl="0">
              <a:lnSpc>
                <a:spcPct val="115000"/>
              </a:lnSpc>
              <a:spcBef>
                <a:spcPts val="1000"/>
              </a:spcBef>
              <a:spcAft>
                <a:spcPts val="0"/>
              </a:spcAft>
              <a:buSzPts val="2100"/>
              <a:buChar char="•"/>
            </a:pPr>
            <a:r>
              <a:rPr lang="en-US" sz="2100"/>
              <a:t>Nodular</a:t>
            </a:r>
            <a:endParaRPr sz="2100"/>
          </a:p>
          <a:p>
            <a:pPr marL="914400" lvl="1" indent="-228600" algn="l" rtl="0">
              <a:lnSpc>
                <a:spcPct val="115000"/>
              </a:lnSpc>
              <a:spcBef>
                <a:spcPts val="0"/>
              </a:spcBef>
              <a:spcAft>
                <a:spcPts val="0"/>
              </a:spcAft>
              <a:buSzPts val="2100"/>
              <a:buNone/>
            </a:pPr>
            <a:r>
              <a:rPr lang="en-US" sz="2100"/>
              <a:t>- Most common clinical appearance</a:t>
            </a:r>
            <a:endParaRPr sz="2100"/>
          </a:p>
          <a:p>
            <a:pPr marL="914400" lvl="1" indent="-228600" algn="l" rtl="0">
              <a:lnSpc>
                <a:spcPct val="115000"/>
              </a:lnSpc>
              <a:spcBef>
                <a:spcPts val="0"/>
              </a:spcBef>
              <a:spcAft>
                <a:spcPts val="0"/>
              </a:spcAft>
              <a:buSzPts val="2100"/>
              <a:buNone/>
            </a:pPr>
            <a:r>
              <a:rPr lang="en-US" sz="2100"/>
              <a:t>- Firm, raised, pearly nodule that may be associated with telangiectasia and central ulceration</a:t>
            </a:r>
            <a:endParaRPr sz="2100"/>
          </a:p>
          <a:p>
            <a:pPr marL="457200" lvl="0" indent="-361950" algn="l" rtl="0">
              <a:lnSpc>
                <a:spcPct val="115000"/>
              </a:lnSpc>
              <a:spcBef>
                <a:spcPts val="0"/>
              </a:spcBef>
              <a:spcAft>
                <a:spcPts val="0"/>
              </a:spcAft>
              <a:buSzPts val="2100"/>
              <a:buChar char="•"/>
            </a:pPr>
            <a:r>
              <a:rPr lang="en-US" sz="2100"/>
              <a:t>Morpheaform, or fibrosing</a:t>
            </a:r>
            <a:endParaRPr sz="2100"/>
          </a:p>
          <a:p>
            <a:pPr marL="914400" lvl="1" indent="-228600" algn="l" rtl="0">
              <a:lnSpc>
                <a:spcPct val="115000"/>
              </a:lnSpc>
              <a:spcBef>
                <a:spcPts val="0"/>
              </a:spcBef>
              <a:spcAft>
                <a:spcPts val="0"/>
              </a:spcAft>
              <a:buSzPts val="2100"/>
              <a:buNone/>
            </a:pPr>
            <a:r>
              <a:rPr lang="en-US" sz="2100"/>
              <a:t>- Less common but more aggressive</a:t>
            </a:r>
            <a:endParaRPr sz="2100"/>
          </a:p>
          <a:p>
            <a:pPr marL="914400" lvl="1" indent="-228600" algn="l" rtl="0">
              <a:lnSpc>
                <a:spcPct val="115000"/>
              </a:lnSpc>
              <a:spcBef>
                <a:spcPts val="0"/>
              </a:spcBef>
              <a:spcAft>
                <a:spcPts val="0"/>
              </a:spcAft>
              <a:buSzPts val="2100"/>
              <a:buNone/>
            </a:pPr>
            <a:r>
              <a:rPr lang="en-US" sz="2100"/>
              <a:t>- Margins indeterminate by clinical examination</a:t>
            </a:r>
            <a:endParaRPr sz="2100"/>
          </a:p>
          <a:p>
            <a:pPr marL="457200" lvl="0" indent="-361950" algn="l" rtl="0">
              <a:lnSpc>
                <a:spcPct val="115000"/>
              </a:lnSpc>
              <a:spcBef>
                <a:spcPts val="0"/>
              </a:spcBef>
              <a:spcAft>
                <a:spcPts val="0"/>
              </a:spcAft>
              <a:buSzPts val="2100"/>
              <a:buChar char="•"/>
            </a:pPr>
            <a:r>
              <a:rPr lang="en-US" sz="2100"/>
              <a:t>Superficial</a:t>
            </a:r>
            <a:endParaRPr sz="2100"/>
          </a:p>
          <a:p>
            <a:pPr marL="914400" lvl="1" indent="-228600" algn="l" rtl="0">
              <a:lnSpc>
                <a:spcPct val="115000"/>
              </a:lnSpc>
              <a:spcBef>
                <a:spcPts val="0"/>
              </a:spcBef>
              <a:spcAft>
                <a:spcPts val="0"/>
              </a:spcAft>
              <a:buSzPts val="2100"/>
              <a:buNone/>
            </a:pPr>
            <a:r>
              <a:rPr lang="en-US" sz="2100"/>
              <a:t>- Can resemble chronic blepharitis</a:t>
            </a:r>
            <a:endParaRPr sz="2100"/>
          </a:p>
          <a:p>
            <a:pPr marL="914400" lvl="1" indent="-228600" algn="l" rtl="0">
              <a:lnSpc>
                <a:spcPct val="115000"/>
              </a:lnSpc>
              <a:spcBef>
                <a:spcPts val="0"/>
              </a:spcBef>
              <a:spcAft>
                <a:spcPts val="0"/>
              </a:spcAft>
              <a:buSzPts val="2100"/>
              <a:buNone/>
            </a:pPr>
            <a:r>
              <a:rPr lang="en-US" sz="2100"/>
              <a:t>- Can extend silently along the eyelid margin</a:t>
            </a:r>
            <a:endParaRPr sz="2100"/>
          </a:p>
          <a:p>
            <a:pPr marL="274320" lvl="0" indent="-177165" algn="l" rtl="0">
              <a:lnSpc>
                <a:spcPct val="115000"/>
              </a:lnSpc>
              <a:spcBef>
                <a:spcPts val="1000"/>
              </a:spcBef>
              <a:spcAft>
                <a:spcPts val="1000"/>
              </a:spcAft>
              <a:buClr>
                <a:schemeClr val="lt1"/>
              </a:buClr>
              <a:buSzPts val="1530"/>
              <a:buNone/>
            </a:pPr>
            <a:endParaRPr sz="2100"/>
          </a:p>
        </p:txBody>
      </p:sp>
      <p:pic>
        <p:nvPicPr>
          <p:cNvPr id="758" name="Google Shape;758;p82"/>
          <p:cNvPicPr preferRelativeResize="0"/>
          <p:nvPr/>
        </p:nvPicPr>
        <p:blipFill rotWithShape="1">
          <a:blip r:embed="rId3">
            <a:alphaModFix/>
          </a:blip>
          <a:srcRect/>
          <a:stretch/>
        </p:blipFill>
        <p:spPr>
          <a:xfrm>
            <a:off x="8312185" y="454126"/>
            <a:ext cx="2912390" cy="1987822"/>
          </a:xfrm>
          <a:prstGeom prst="rect">
            <a:avLst/>
          </a:prstGeom>
          <a:noFill/>
          <a:ln>
            <a:noFill/>
          </a:ln>
        </p:spPr>
      </p:pic>
      <p:pic>
        <p:nvPicPr>
          <p:cNvPr id="759" name="Google Shape;759;p82"/>
          <p:cNvPicPr preferRelativeResize="0"/>
          <p:nvPr/>
        </p:nvPicPr>
        <p:blipFill rotWithShape="1">
          <a:blip r:embed="rId4">
            <a:alphaModFix/>
          </a:blip>
          <a:srcRect r="-80"/>
          <a:stretch/>
        </p:blipFill>
        <p:spPr>
          <a:xfrm>
            <a:off x="8312176" y="2521945"/>
            <a:ext cx="2912395" cy="1929685"/>
          </a:xfrm>
          <a:prstGeom prst="rect">
            <a:avLst/>
          </a:prstGeom>
          <a:noFill/>
          <a:ln>
            <a:noFill/>
          </a:ln>
        </p:spPr>
      </p:pic>
      <p:pic>
        <p:nvPicPr>
          <p:cNvPr id="760" name="Google Shape;760;p82"/>
          <p:cNvPicPr preferRelativeResize="0"/>
          <p:nvPr/>
        </p:nvPicPr>
        <p:blipFill rotWithShape="1">
          <a:blip r:embed="rId5">
            <a:alphaModFix/>
          </a:blip>
          <a:srcRect/>
          <a:stretch/>
        </p:blipFill>
        <p:spPr>
          <a:xfrm>
            <a:off x="8312175" y="4531625"/>
            <a:ext cx="2912394" cy="19878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83"/>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BASAL CELL CARCINOMA</a:t>
            </a:r>
            <a:endParaRPr/>
          </a:p>
        </p:txBody>
      </p:sp>
      <p:sp>
        <p:nvSpPr>
          <p:cNvPr id="766" name="Google Shape;766;p83"/>
          <p:cNvSpPr txBox="1">
            <a:spLocks noGrp="1"/>
          </p:cNvSpPr>
          <p:nvPr>
            <p:ph type="body" idx="1"/>
          </p:nvPr>
        </p:nvSpPr>
        <p:spPr>
          <a:xfrm>
            <a:off x="6766675" y="806350"/>
            <a:ext cx="4104600" cy="483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en-US" sz="2100" b="1"/>
              <a:t>** Important signs **</a:t>
            </a:r>
            <a:endParaRPr sz="2100"/>
          </a:p>
        </p:txBody>
      </p:sp>
      <p:pic>
        <p:nvPicPr>
          <p:cNvPr id="767" name="Google Shape;767;p83"/>
          <p:cNvPicPr preferRelativeResize="0"/>
          <p:nvPr/>
        </p:nvPicPr>
        <p:blipFill rotWithShape="1">
          <a:blip r:embed="rId3">
            <a:alphaModFix/>
          </a:blip>
          <a:srcRect/>
          <a:stretch/>
        </p:blipFill>
        <p:spPr>
          <a:xfrm>
            <a:off x="963238" y="4384175"/>
            <a:ext cx="2904876" cy="1982700"/>
          </a:xfrm>
          <a:prstGeom prst="rect">
            <a:avLst/>
          </a:prstGeom>
          <a:noFill/>
          <a:ln>
            <a:noFill/>
          </a:ln>
        </p:spPr>
      </p:pic>
      <p:pic>
        <p:nvPicPr>
          <p:cNvPr id="768" name="Google Shape;768;p83"/>
          <p:cNvPicPr preferRelativeResize="0"/>
          <p:nvPr/>
        </p:nvPicPr>
        <p:blipFill rotWithShape="1">
          <a:blip r:embed="rId4">
            <a:alphaModFix/>
          </a:blip>
          <a:srcRect/>
          <a:stretch/>
        </p:blipFill>
        <p:spPr>
          <a:xfrm>
            <a:off x="4526450" y="4384175"/>
            <a:ext cx="2643600" cy="1982700"/>
          </a:xfrm>
          <a:prstGeom prst="rect">
            <a:avLst/>
          </a:prstGeom>
          <a:noFill/>
          <a:ln>
            <a:noFill/>
          </a:ln>
        </p:spPr>
      </p:pic>
      <p:pic>
        <p:nvPicPr>
          <p:cNvPr id="769" name="Google Shape;769;p83"/>
          <p:cNvPicPr preferRelativeResize="0"/>
          <p:nvPr/>
        </p:nvPicPr>
        <p:blipFill rotWithShape="1">
          <a:blip r:embed="rId5">
            <a:alphaModFix/>
          </a:blip>
          <a:srcRect/>
          <a:stretch/>
        </p:blipFill>
        <p:spPr>
          <a:xfrm>
            <a:off x="7883700" y="4384176"/>
            <a:ext cx="2704800" cy="1982709"/>
          </a:xfrm>
          <a:prstGeom prst="rect">
            <a:avLst/>
          </a:prstGeom>
          <a:noFill/>
          <a:ln>
            <a:noFill/>
          </a:ln>
        </p:spPr>
      </p:pic>
      <p:sp>
        <p:nvSpPr>
          <p:cNvPr id="770" name="Google Shape;770;p83"/>
          <p:cNvSpPr txBox="1"/>
          <p:nvPr/>
        </p:nvSpPr>
        <p:spPr>
          <a:xfrm>
            <a:off x="4035475" y="1636850"/>
            <a:ext cx="3638400" cy="2680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000"/>
              </a:spcBef>
              <a:spcAft>
                <a:spcPts val="0"/>
              </a:spcAft>
              <a:buClr>
                <a:srgbClr val="000000"/>
              </a:buClr>
              <a:buSzPts val="2000"/>
              <a:buFont typeface="Arial"/>
              <a:buNone/>
            </a:pPr>
            <a:r>
              <a:rPr lang="en-US" sz="2000" b="1" i="0" u="none" strike="noStrike" cap="none">
                <a:solidFill>
                  <a:schemeClr val="lt1"/>
                </a:solidFill>
                <a:latin typeface="Barlow"/>
                <a:ea typeface="Barlow"/>
                <a:cs typeface="Barlow"/>
                <a:sym typeface="Barlow"/>
              </a:rPr>
              <a:t>Special concerns</a:t>
            </a:r>
            <a:endParaRPr sz="2000" b="1" i="0" u="none" strike="noStrike" cap="none">
              <a:solidFill>
                <a:schemeClr val="lt1"/>
              </a:solidFill>
              <a:latin typeface="Barlow"/>
              <a:ea typeface="Barlow"/>
              <a:cs typeface="Barlow"/>
              <a:sym typeface="Barlow"/>
            </a:endParaRPr>
          </a:p>
          <a:p>
            <a:pPr marL="457200" marR="0" lvl="0" indent="-355600" algn="l" rtl="0">
              <a:lnSpc>
                <a:spcPct val="115000"/>
              </a:lnSpc>
              <a:spcBef>
                <a:spcPts val="500"/>
              </a:spcBef>
              <a:spcAft>
                <a:spcPts val="0"/>
              </a:spcAft>
              <a:buClr>
                <a:schemeClr val="lt1"/>
              </a:buClr>
              <a:buSzPts val="2000"/>
              <a:buFont typeface="Barlow"/>
              <a:buChar char="•"/>
            </a:pPr>
            <a:r>
              <a:rPr lang="en-US" sz="2000" b="0" i="0" u="none" strike="noStrike" cap="none">
                <a:solidFill>
                  <a:schemeClr val="lt1"/>
                </a:solidFill>
                <a:latin typeface="Barlow"/>
                <a:ea typeface="Barlow"/>
                <a:cs typeface="Barlow"/>
                <a:sym typeface="Barlow"/>
              </a:rPr>
              <a:t>Medial canthal lesions</a:t>
            </a:r>
            <a:endParaRPr sz="2000" b="0" i="0" u="none" strike="noStrike" cap="none">
              <a:solidFill>
                <a:schemeClr val="lt1"/>
              </a:solidFill>
              <a:latin typeface="Barlow"/>
              <a:ea typeface="Barlow"/>
              <a:cs typeface="Barlow"/>
              <a:sym typeface="Barlow"/>
            </a:endParaRPr>
          </a:p>
          <a:p>
            <a:pPr marL="457200" marR="0" lvl="0" indent="-355600" algn="l" rtl="0">
              <a:lnSpc>
                <a:spcPct val="115000"/>
              </a:lnSpc>
              <a:spcBef>
                <a:spcPts val="0"/>
              </a:spcBef>
              <a:spcAft>
                <a:spcPts val="0"/>
              </a:spcAft>
              <a:buClr>
                <a:schemeClr val="lt1"/>
              </a:buClr>
              <a:buSzPts val="2000"/>
              <a:buFont typeface="Barlow"/>
              <a:buChar char="•"/>
            </a:pPr>
            <a:r>
              <a:rPr lang="en-US" sz="2000" b="0" i="0" u="none" strike="noStrike" cap="none">
                <a:solidFill>
                  <a:schemeClr val="lt1"/>
                </a:solidFill>
                <a:latin typeface="Barlow"/>
                <a:ea typeface="Barlow"/>
                <a:cs typeface="Barlow"/>
                <a:sym typeface="Barlow"/>
              </a:rPr>
              <a:t>More likely to be deeply infiltrative</a:t>
            </a:r>
            <a:endParaRPr sz="2000" b="0" i="0" u="none" strike="noStrike" cap="none">
              <a:solidFill>
                <a:schemeClr val="lt1"/>
              </a:solidFill>
              <a:latin typeface="Barlow"/>
              <a:ea typeface="Barlow"/>
              <a:cs typeface="Barlow"/>
              <a:sym typeface="Barlow"/>
            </a:endParaRPr>
          </a:p>
          <a:p>
            <a:pPr marL="457200" marR="0" lvl="0" indent="-355600" algn="l" rtl="0">
              <a:lnSpc>
                <a:spcPct val="115000"/>
              </a:lnSpc>
              <a:spcBef>
                <a:spcPts val="0"/>
              </a:spcBef>
              <a:spcAft>
                <a:spcPts val="0"/>
              </a:spcAft>
              <a:buClr>
                <a:schemeClr val="lt1"/>
              </a:buClr>
              <a:buSzPts val="2000"/>
              <a:buFont typeface="Barlow"/>
              <a:buChar char="•"/>
            </a:pPr>
            <a:r>
              <a:rPr lang="en-US" sz="2000" b="0" i="0" u="none" strike="noStrike" cap="none">
                <a:solidFill>
                  <a:schemeClr val="lt1"/>
                </a:solidFill>
                <a:latin typeface="Barlow"/>
                <a:ea typeface="Barlow"/>
                <a:cs typeface="Barlow"/>
                <a:sym typeface="Barlow"/>
              </a:rPr>
              <a:t>Lacrimal drainage system may be involved and have to be sacrificed</a:t>
            </a:r>
            <a:endParaRPr sz="2100" b="0" i="0" u="none" strike="noStrike" cap="none">
              <a:solidFill>
                <a:schemeClr val="lt1"/>
              </a:solidFill>
              <a:latin typeface="Barlow"/>
              <a:ea typeface="Barlow"/>
              <a:cs typeface="Barlow"/>
              <a:sym typeface="Barlow"/>
            </a:endParaRPr>
          </a:p>
        </p:txBody>
      </p:sp>
      <p:sp>
        <p:nvSpPr>
          <p:cNvPr id="771" name="Google Shape;771;p83"/>
          <p:cNvSpPr txBox="1"/>
          <p:nvPr/>
        </p:nvSpPr>
        <p:spPr>
          <a:xfrm>
            <a:off x="7673925" y="1636850"/>
            <a:ext cx="4278000" cy="2680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500"/>
              </a:spcBef>
              <a:spcAft>
                <a:spcPts val="0"/>
              </a:spcAft>
              <a:buClr>
                <a:srgbClr val="000000"/>
              </a:buClr>
              <a:buSzPts val="2000"/>
              <a:buFont typeface="Arial"/>
              <a:buNone/>
            </a:pPr>
            <a:r>
              <a:rPr lang="en-US" sz="2000" b="1" i="0" u="none" strike="noStrike" cap="none">
                <a:solidFill>
                  <a:schemeClr val="lt1"/>
                </a:solidFill>
                <a:latin typeface="Barlow"/>
                <a:ea typeface="Barlow"/>
                <a:cs typeface="Barlow"/>
                <a:sym typeface="Barlow"/>
              </a:rPr>
              <a:t>Orbital invasion</a:t>
            </a:r>
            <a:endParaRPr sz="2000" b="1" i="0" u="none" strike="noStrike" cap="none">
              <a:solidFill>
                <a:schemeClr val="lt1"/>
              </a:solidFill>
              <a:latin typeface="Barlow"/>
              <a:ea typeface="Barlow"/>
              <a:cs typeface="Barlow"/>
              <a:sym typeface="Barlow"/>
            </a:endParaRPr>
          </a:p>
          <a:p>
            <a:pPr marL="457200" marR="0" lvl="0" indent="-355600" algn="l" rtl="0">
              <a:lnSpc>
                <a:spcPct val="115000"/>
              </a:lnSpc>
              <a:spcBef>
                <a:spcPts val="500"/>
              </a:spcBef>
              <a:spcAft>
                <a:spcPts val="0"/>
              </a:spcAft>
              <a:buClr>
                <a:schemeClr val="lt1"/>
              </a:buClr>
              <a:buSzPts val="2000"/>
              <a:buFont typeface="Barlow"/>
              <a:buChar char="•"/>
            </a:pPr>
            <a:r>
              <a:rPr lang="en-US" sz="2000" b="0" i="0" u="none" strike="noStrike" cap="none">
                <a:solidFill>
                  <a:schemeClr val="lt1"/>
                </a:solidFill>
                <a:latin typeface="Barlow"/>
                <a:ea typeface="Barlow"/>
                <a:cs typeface="Barlow"/>
                <a:sym typeface="Barlow"/>
              </a:rPr>
              <a:t>Inadequately treated tumors (radiation therapy, e.g.)</a:t>
            </a:r>
            <a:endParaRPr sz="2000" b="0" i="0" u="none" strike="noStrike" cap="none">
              <a:solidFill>
                <a:schemeClr val="lt1"/>
              </a:solidFill>
              <a:latin typeface="Barlow"/>
              <a:ea typeface="Barlow"/>
              <a:cs typeface="Barlow"/>
              <a:sym typeface="Barlow"/>
            </a:endParaRPr>
          </a:p>
          <a:p>
            <a:pPr marL="457200" marR="0" lvl="0" indent="-355600" algn="l" rtl="0">
              <a:lnSpc>
                <a:spcPct val="115000"/>
              </a:lnSpc>
              <a:spcBef>
                <a:spcPts val="0"/>
              </a:spcBef>
              <a:spcAft>
                <a:spcPts val="0"/>
              </a:spcAft>
              <a:buClr>
                <a:schemeClr val="lt1"/>
              </a:buClr>
              <a:buSzPts val="2000"/>
              <a:buFont typeface="Barlow"/>
              <a:buChar char="•"/>
            </a:pPr>
            <a:r>
              <a:rPr lang="en-US" sz="2000" b="0" i="0" u="none" strike="noStrike" cap="none">
                <a:solidFill>
                  <a:schemeClr val="lt1"/>
                </a:solidFill>
                <a:latin typeface="Barlow"/>
                <a:ea typeface="Barlow"/>
                <a:cs typeface="Barlow"/>
                <a:sym typeface="Barlow"/>
              </a:rPr>
              <a:t>Clinically neglected tumors</a:t>
            </a:r>
            <a:endParaRPr sz="2000" b="0" i="0" u="none" strike="noStrike" cap="none">
              <a:solidFill>
                <a:schemeClr val="lt1"/>
              </a:solidFill>
              <a:latin typeface="Barlow"/>
              <a:ea typeface="Barlow"/>
              <a:cs typeface="Barlow"/>
              <a:sym typeface="Barlow"/>
            </a:endParaRPr>
          </a:p>
          <a:p>
            <a:pPr marL="457200" marR="0" lvl="0" indent="-355600" algn="l" rtl="0">
              <a:lnSpc>
                <a:spcPct val="115000"/>
              </a:lnSpc>
              <a:spcBef>
                <a:spcPts val="0"/>
              </a:spcBef>
              <a:spcAft>
                <a:spcPts val="0"/>
              </a:spcAft>
              <a:buClr>
                <a:schemeClr val="lt1"/>
              </a:buClr>
              <a:buSzPts val="2000"/>
              <a:buFont typeface="Barlow"/>
              <a:buChar char="•"/>
            </a:pPr>
            <a:r>
              <a:rPr lang="en-US" sz="2000" b="0" i="0" u="none" strike="noStrike" cap="none">
                <a:solidFill>
                  <a:schemeClr val="lt1"/>
                </a:solidFill>
                <a:latin typeface="Barlow"/>
                <a:ea typeface="Barlow"/>
                <a:cs typeface="Barlow"/>
                <a:sym typeface="Barlow"/>
              </a:rPr>
              <a:t>Morpheaform subtype</a:t>
            </a:r>
            <a:endParaRPr sz="2000" b="0" i="0" u="none" strike="noStrike" cap="none">
              <a:solidFill>
                <a:schemeClr val="lt1"/>
              </a:solidFill>
              <a:latin typeface="Barlow"/>
              <a:ea typeface="Barlow"/>
              <a:cs typeface="Barlow"/>
              <a:sym typeface="Barlow"/>
            </a:endParaRPr>
          </a:p>
          <a:p>
            <a:pPr marL="457200" marR="0" lvl="0" indent="-355600" algn="l" rtl="0">
              <a:lnSpc>
                <a:spcPct val="115000"/>
              </a:lnSpc>
              <a:spcBef>
                <a:spcPts val="0"/>
              </a:spcBef>
              <a:spcAft>
                <a:spcPts val="0"/>
              </a:spcAft>
              <a:buClr>
                <a:schemeClr val="lt1"/>
              </a:buClr>
              <a:buSzPts val="2000"/>
              <a:buFont typeface="Barlow"/>
              <a:buChar char="•"/>
            </a:pPr>
            <a:r>
              <a:rPr lang="en-US" sz="2000" b="0" i="0" u="none" strike="noStrike" cap="none">
                <a:solidFill>
                  <a:schemeClr val="lt1"/>
                </a:solidFill>
                <a:latin typeface="Barlow"/>
                <a:ea typeface="Barlow"/>
                <a:cs typeface="Barlow"/>
                <a:sym typeface="Barlow"/>
              </a:rPr>
              <a:t>Exenteration of orbital contents often required in these cases</a:t>
            </a:r>
            <a:endParaRPr sz="2000" b="0" i="0" u="none" strike="noStrike" cap="none">
              <a:solidFill>
                <a:schemeClr val="lt1"/>
              </a:solidFill>
              <a:latin typeface="Barlow"/>
              <a:ea typeface="Barlow"/>
              <a:cs typeface="Barlow"/>
              <a:sym typeface="Barlow"/>
            </a:endParaRPr>
          </a:p>
        </p:txBody>
      </p:sp>
      <p:sp>
        <p:nvSpPr>
          <p:cNvPr id="772" name="Google Shape;772;p83"/>
          <p:cNvSpPr txBox="1"/>
          <p:nvPr/>
        </p:nvSpPr>
        <p:spPr>
          <a:xfrm>
            <a:off x="812800" y="1636850"/>
            <a:ext cx="3000000" cy="2824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500"/>
              </a:spcBef>
              <a:spcAft>
                <a:spcPts val="0"/>
              </a:spcAft>
              <a:buClr>
                <a:srgbClr val="000000"/>
              </a:buClr>
              <a:buSzPts val="2000"/>
              <a:buFont typeface="Arial"/>
              <a:buNone/>
            </a:pPr>
            <a:r>
              <a:rPr lang="en-US" sz="2000" b="1" i="0" u="none" strike="noStrike" cap="none">
                <a:solidFill>
                  <a:schemeClr val="lt1"/>
                </a:solidFill>
                <a:latin typeface="Barlow"/>
                <a:ea typeface="Barlow"/>
                <a:cs typeface="Barlow"/>
                <a:sym typeface="Barlow"/>
              </a:rPr>
              <a:t>Loss of normal local eyelid architecture</a:t>
            </a:r>
            <a:endParaRPr sz="2000" b="1" i="0" u="none" strike="noStrike" cap="none">
              <a:solidFill>
                <a:schemeClr val="lt1"/>
              </a:solidFill>
              <a:latin typeface="Barlow"/>
              <a:ea typeface="Barlow"/>
              <a:cs typeface="Barlow"/>
              <a:sym typeface="Barlow"/>
            </a:endParaRPr>
          </a:p>
          <a:p>
            <a:pPr marL="457200" marR="0" lvl="0" indent="-355600" algn="l" rtl="0">
              <a:lnSpc>
                <a:spcPct val="115000"/>
              </a:lnSpc>
              <a:spcBef>
                <a:spcPts val="500"/>
              </a:spcBef>
              <a:spcAft>
                <a:spcPts val="0"/>
              </a:spcAft>
              <a:buClr>
                <a:schemeClr val="lt1"/>
              </a:buClr>
              <a:buSzPts val="2000"/>
              <a:buFont typeface="Barlow"/>
              <a:buChar char="•"/>
            </a:pPr>
            <a:r>
              <a:rPr lang="en-US" sz="2000" b="0" i="0" u="none" strike="noStrike" cap="none">
                <a:solidFill>
                  <a:schemeClr val="lt1"/>
                </a:solidFill>
                <a:latin typeface="Barlow"/>
                <a:ea typeface="Barlow"/>
                <a:cs typeface="Barlow"/>
                <a:sym typeface="Barlow"/>
              </a:rPr>
              <a:t>Loss of eyelashes (madarosis)</a:t>
            </a:r>
            <a:endParaRPr sz="2000" b="0" i="0" u="none" strike="noStrike" cap="none">
              <a:solidFill>
                <a:schemeClr val="lt1"/>
              </a:solidFill>
              <a:latin typeface="Barlow"/>
              <a:ea typeface="Barlow"/>
              <a:cs typeface="Barlow"/>
              <a:sym typeface="Barlow"/>
            </a:endParaRPr>
          </a:p>
          <a:p>
            <a:pPr marL="457200" marR="0" lvl="0" indent="-355600" algn="l" rtl="0">
              <a:lnSpc>
                <a:spcPct val="115000"/>
              </a:lnSpc>
              <a:spcBef>
                <a:spcPts val="0"/>
              </a:spcBef>
              <a:spcAft>
                <a:spcPts val="0"/>
              </a:spcAft>
              <a:buClr>
                <a:schemeClr val="lt1"/>
              </a:buClr>
              <a:buSzPts val="2000"/>
              <a:buFont typeface="Barlow"/>
              <a:buChar char="•"/>
            </a:pPr>
            <a:r>
              <a:rPr lang="en-US" sz="2000" b="0" i="0" u="none" strike="noStrike" cap="none">
                <a:solidFill>
                  <a:schemeClr val="lt1"/>
                </a:solidFill>
                <a:latin typeface="Barlow"/>
                <a:ea typeface="Barlow"/>
                <a:cs typeface="Barlow"/>
                <a:sym typeface="Barlow"/>
              </a:rPr>
              <a:t>Displacement of surrounding tissues</a:t>
            </a:r>
            <a:endParaRPr sz="2000" b="0" i="0" u="none" strike="noStrike" cap="none">
              <a:solidFill>
                <a:schemeClr val="lt1"/>
              </a:solidFill>
              <a:latin typeface="Barlow"/>
              <a:ea typeface="Barlow"/>
              <a:cs typeface="Barlow"/>
              <a:sym typeface="Barlow"/>
            </a:endParaRPr>
          </a:p>
          <a:p>
            <a:pPr marL="274320" marR="0" lvl="0" indent="-191738" algn="l" rtl="0">
              <a:lnSpc>
                <a:spcPct val="115000"/>
              </a:lnSpc>
              <a:spcBef>
                <a:spcPts val="1000"/>
              </a:spcBef>
              <a:spcAft>
                <a:spcPts val="1500"/>
              </a:spcAft>
              <a:buClr>
                <a:srgbClr val="000000"/>
              </a:buClr>
              <a:buSzPts val="2100"/>
              <a:buFont typeface="Arial"/>
              <a:buNone/>
            </a:pPr>
            <a:endParaRPr sz="2100" b="0" i="0" u="none" strike="noStrike" cap="none">
              <a:solidFill>
                <a:schemeClr val="lt1"/>
              </a:solidFill>
              <a:latin typeface="Barlow"/>
              <a:ea typeface="Barlow"/>
              <a:cs typeface="Barlow"/>
              <a:sym typeface="Barlow"/>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Shape 776"/>
        <p:cNvGrpSpPr/>
        <p:nvPr/>
      </p:nvGrpSpPr>
      <p:grpSpPr>
        <a:xfrm>
          <a:off x="0" y="0"/>
          <a:ext cx="0" cy="0"/>
          <a:chOff x="0" y="0"/>
          <a:chExt cx="0" cy="0"/>
        </a:xfrm>
      </p:grpSpPr>
      <p:sp>
        <p:nvSpPr>
          <p:cNvPr id="777" name="Google Shape;777;g3d09126d96e_0_29"/>
          <p:cNvSpPr txBox="1">
            <a:spLocks noGrp="1"/>
          </p:cNvSpPr>
          <p:nvPr>
            <p:ph type="title"/>
          </p:nvPr>
        </p:nvSpPr>
        <p:spPr>
          <a:xfrm>
            <a:off x="812800" y="274638"/>
            <a:ext cx="105663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BASAL CELL CARCINOMA</a:t>
            </a:r>
            <a:endParaRPr/>
          </a:p>
        </p:txBody>
      </p:sp>
      <p:sp>
        <p:nvSpPr>
          <p:cNvPr id="778" name="Google Shape;778;g3d09126d96e_0_29"/>
          <p:cNvSpPr txBox="1">
            <a:spLocks noGrp="1"/>
          </p:cNvSpPr>
          <p:nvPr>
            <p:ph type="body" idx="1"/>
          </p:nvPr>
        </p:nvSpPr>
        <p:spPr>
          <a:xfrm>
            <a:off x="812800" y="1600200"/>
            <a:ext cx="61446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en-US" sz="2100" b="1"/>
              <a:t>** Important signs **</a:t>
            </a:r>
            <a:endParaRPr sz="2100" b="1"/>
          </a:p>
          <a:p>
            <a:pPr marL="0" lvl="1" indent="0" algn="l" rtl="0">
              <a:lnSpc>
                <a:spcPct val="115000"/>
              </a:lnSpc>
              <a:spcBef>
                <a:spcPts val="500"/>
              </a:spcBef>
              <a:spcAft>
                <a:spcPts val="0"/>
              </a:spcAft>
              <a:buClr>
                <a:schemeClr val="lt1"/>
              </a:buClr>
              <a:buSzPts val="1530"/>
              <a:buFont typeface="Oswald Light"/>
              <a:buNone/>
            </a:pPr>
            <a:endParaRPr sz="2100" b="1"/>
          </a:p>
          <a:p>
            <a:pPr marL="0" lvl="0" indent="0" algn="l" rtl="0">
              <a:lnSpc>
                <a:spcPct val="115000"/>
              </a:lnSpc>
              <a:spcBef>
                <a:spcPts val="500"/>
              </a:spcBef>
              <a:spcAft>
                <a:spcPts val="0"/>
              </a:spcAft>
              <a:buSzPts val="2400"/>
              <a:buNone/>
            </a:pPr>
            <a:r>
              <a:rPr lang="en-US" sz="2000" b="1"/>
              <a:t>Loss of normal local eyelid architecture</a:t>
            </a:r>
            <a:endParaRPr sz="2000" b="1"/>
          </a:p>
          <a:p>
            <a:pPr marL="457200" lvl="0" indent="-355600" algn="l" rtl="0">
              <a:lnSpc>
                <a:spcPct val="115000"/>
              </a:lnSpc>
              <a:spcBef>
                <a:spcPts val="500"/>
              </a:spcBef>
              <a:spcAft>
                <a:spcPts val="0"/>
              </a:spcAft>
              <a:buSzPts val="2000"/>
              <a:buChar char="•"/>
            </a:pPr>
            <a:r>
              <a:rPr lang="en-US" sz="2000"/>
              <a:t>Loss of eyelashes (madarosis)</a:t>
            </a:r>
            <a:endParaRPr sz="2000"/>
          </a:p>
          <a:p>
            <a:pPr marL="457200" lvl="0" indent="-355600" algn="l" rtl="0">
              <a:lnSpc>
                <a:spcPct val="115000"/>
              </a:lnSpc>
              <a:spcBef>
                <a:spcPts val="0"/>
              </a:spcBef>
              <a:spcAft>
                <a:spcPts val="0"/>
              </a:spcAft>
              <a:buSzPts val="2000"/>
              <a:buChar char="•"/>
            </a:pPr>
            <a:r>
              <a:rPr lang="en-US" sz="2000"/>
              <a:t>Displacement of surrounding tissues</a:t>
            </a:r>
            <a:endParaRPr sz="2000"/>
          </a:p>
          <a:p>
            <a:pPr marL="0" lvl="0" indent="0" algn="l" rtl="0">
              <a:lnSpc>
                <a:spcPct val="115000"/>
              </a:lnSpc>
              <a:spcBef>
                <a:spcPts val="1000"/>
              </a:spcBef>
              <a:spcAft>
                <a:spcPts val="0"/>
              </a:spcAft>
              <a:buSzPts val="2400"/>
              <a:buNone/>
            </a:pPr>
            <a:r>
              <a:rPr lang="en-US" sz="2000" b="1"/>
              <a:t>Special concerns</a:t>
            </a:r>
            <a:endParaRPr sz="2000" b="1"/>
          </a:p>
          <a:p>
            <a:pPr marL="457200" lvl="0" indent="-355600" algn="l" rtl="0">
              <a:lnSpc>
                <a:spcPct val="115000"/>
              </a:lnSpc>
              <a:spcBef>
                <a:spcPts val="500"/>
              </a:spcBef>
              <a:spcAft>
                <a:spcPts val="0"/>
              </a:spcAft>
              <a:buSzPts val="2000"/>
              <a:buChar char="•"/>
            </a:pPr>
            <a:r>
              <a:rPr lang="en-US" sz="2000"/>
              <a:t>Medial canthal lesions</a:t>
            </a:r>
            <a:endParaRPr sz="2000"/>
          </a:p>
          <a:p>
            <a:pPr marL="457200" lvl="0" indent="-355600" algn="l" rtl="0">
              <a:lnSpc>
                <a:spcPct val="115000"/>
              </a:lnSpc>
              <a:spcBef>
                <a:spcPts val="0"/>
              </a:spcBef>
              <a:spcAft>
                <a:spcPts val="0"/>
              </a:spcAft>
              <a:buSzPts val="2000"/>
              <a:buChar char="•"/>
            </a:pPr>
            <a:r>
              <a:rPr lang="en-US" sz="2000"/>
              <a:t>More likely to be deeply infiltrative</a:t>
            </a:r>
            <a:endParaRPr sz="2000"/>
          </a:p>
          <a:p>
            <a:pPr marL="457200" lvl="0" indent="-355600" algn="l" rtl="0">
              <a:lnSpc>
                <a:spcPct val="115000"/>
              </a:lnSpc>
              <a:spcBef>
                <a:spcPts val="0"/>
              </a:spcBef>
              <a:spcAft>
                <a:spcPts val="0"/>
              </a:spcAft>
              <a:buSzPts val="2000"/>
              <a:buChar char="•"/>
            </a:pPr>
            <a:r>
              <a:rPr lang="en-US" sz="2000"/>
              <a:t>Lacrimal drainage system may be involved and have to be sacrificed</a:t>
            </a:r>
            <a:endParaRPr sz="2000"/>
          </a:p>
          <a:p>
            <a:pPr marL="0" lvl="0" indent="0" algn="l" rtl="0">
              <a:lnSpc>
                <a:spcPct val="115000"/>
              </a:lnSpc>
              <a:spcBef>
                <a:spcPts val="500"/>
              </a:spcBef>
              <a:spcAft>
                <a:spcPts val="0"/>
              </a:spcAft>
              <a:buSzPts val="2400"/>
              <a:buNone/>
            </a:pPr>
            <a:r>
              <a:rPr lang="en-US" sz="2000" b="1"/>
              <a:t>Orbital invasion</a:t>
            </a:r>
            <a:endParaRPr sz="2000" b="1"/>
          </a:p>
          <a:p>
            <a:pPr marL="457200" lvl="0" indent="-355600" algn="l" rtl="0">
              <a:lnSpc>
                <a:spcPct val="115000"/>
              </a:lnSpc>
              <a:spcBef>
                <a:spcPts val="500"/>
              </a:spcBef>
              <a:spcAft>
                <a:spcPts val="0"/>
              </a:spcAft>
              <a:buSzPts val="2000"/>
              <a:buChar char="•"/>
            </a:pPr>
            <a:r>
              <a:rPr lang="en-US" sz="2000"/>
              <a:t>Inadequately treated tumors (radiation therapy, e.g.)</a:t>
            </a:r>
            <a:endParaRPr sz="2000"/>
          </a:p>
          <a:p>
            <a:pPr marL="457200" lvl="0" indent="-355600" algn="l" rtl="0">
              <a:lnSpc>
                <a:spcPct val="115000"/>
              </a:lnSpc>
              <a:spcBef>
                <a:spcPts val="0"/>
              </a:spcBef>
              <a:spcAft>
                <a:spcPts val="0"/>
              </a:spcAft>
              <a:buSzPts val="2000"/>
              <a:buChar char="•"/>
            </a:pPr>
            <a:r>
              <a:rPr lang="en-US" sz="2000"/>
              <a:t>Clinically neglected tumors</a:t>
            </a:r>
            <a:endParaRPr sz="2000"/>
          </a:p>
          <a:p>
            <a:pPr marL="457200" lvl="0" indent="-355600" algn="l" rtl="0">
              <a:lnSpc>
                <a:spcPct val="115000"/>
              </a:lnSpc>
              <a:spcBef>
                <a:spcPts val="0"/>
              </a:spcBef>
              <a:spcAft>
                <a:spcPts val="0"/>
              </a:spcAft>
              <a:buSzPts val="2000"/>
              <a:buChar char="•"/>
            </a:pPr>
            <a:r>
              <a:rPr lang="en-US" sz="2000"/>
              <a:t>Morpheaform subtype</a:t>
            </a:r>
            <a:endParaRPr sz="2000"/>
          </a:p>
          <a:p>
            <a:pPr marL="457200" lvl="0" indent="-355600" algn="l" rtl="0">
              <a:lnSpc>
                <a:spcPct val="115000"/>
              </a:lnSpc>
              <a:spcBef>
                <a:spcPts val="0"/>
              </a:spcBef>
              <a:spcAft>
                <a:spcPts val="0"/>
              </a:spcAft>
              <a:buSzPts val="2000"/>
              <a:buChar char="•"/>
            </a:pPr>
            <a:r>
              <a:rPr lang="en-US" sz="2000"/>
              <a:t>Exenteration of orbital contents often required in these cases</a:t>
            </a:r>
            <a:endParaRPr sz="2000"/>
          </a:p>
          <a:p>
            <a:pPr marL="274320" lvl="0" indent="-191738" algn="l" rtl="0">
              <a:lnSpc>
                <a:spcPct val="115000"/>
              </a:lnSpc>
              <a:spcBef>
                <a:spcPts val="1000"/>
              </a:spcBef>
              <a:spcAft>
                <a:spcPts val="1500"/>
              </a:spcAft>
              <a:buClr>
                <a:schemeClr val="lt1"/>
              </a:buClr>
              <a:buSzPts val="1530"/>
              <a:buNone/>
            </a:pPr>
            <a:endParaRPr sz="2100"/>
          </a:p>
        </p:txBody>
      </p:sp>
      <p:pic>
        <p:nvPicPr>
          <p:cNvPr id="779" name="Google Shape;779;g3d09126d96e_0_29"/>
          <p:cNvPicPr preferRelativeResize="0"/>
          <p:nvPr/>
        </p:nvPicPr>
        <p:blipFill rotWithShape="1">
          <a:blip r:embed="rId3">
            <a:alphaModFix/>
          </a:blip>
          <a:srcRect/>
          <a:stretch/>
        </p:blipFill>
        <p:spPr>
          <a:xfrm>
            <a:off x="7450907" y="748356"/>
            <a:ext cx="2972117" cy="2028588"/>
          </a:xfrm>
          <a:prstGeom prst="rect">
            <a:avLst/>
          </a:prstGeom>
          <a:noFill/>
          <a:ln>
            <a:noFill/>
          </a:ln>
        </p:spPr>
      </p:pic>
      <p:pic>
        <p:nvPicPr>
          <p:cNvPr id="780" name="Google Shape;780;g3d09126d96e_0_29"/>
          <p:cNvPicPr preferRelativeResize="0"/>
          <p:nvPr/>
        </p:nvPicPr>
        <p:blipFill rotWithShape="1">
          <a:blip r:embed="rId4">
            <a:alphaModFix/>
          </a:blip>
          <a:srcRect/>
          <a:stretch/>
        </p:blipFill>
        <p:spPr>
          <a:xfrm>
            <a:off x="7450906" y="748356"/>
            <a:ext cx="2972117" cy="2229088"/>
          </a:xfrm>
          <a:prstGeom prst="rect">
            <a:avLst/>
          </a:prstGeom>
          <a:noFill/>
          <a:ln>
            <a:noFill/>
          </a:ln>
        </p:spPr>
      </p:pic>
      <p:pic>
        <p:nvPicPr>
          <p:cNvPr id="781" name="Google Shape;781;g3d09126d96e_0_29"/>
          <p:cNvPicPr preferRelativeResize="0"/>
          <p:nvPr/>
        </p:nvPicPr>
        <p:blipFill rotWithShape="1">
          <a:blip r:embed="rId5">
            <a:alphaModFix/>
          </a:blip>
          <a:srcRect/>
          <a:stretch/>
        </p:blipFill>
        <p:spPr>
          <a:xfrm>
            <a:off x="7382107" y="748356"/>
            <a:ext cx="3040916" cy="22290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84"/>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BASAL CELL CARCINOMA</a:t>
            </a:r>
            <a:endParaRPr/>
          </a:p>
        </p:txBody>
      </p:sp>
      <p:sp>
        <p:nvSpPr>
          <p:cNvPr id="788" name="Google Shape;788;p84"/>
          <p:cNvSpPr txBox="1">
            <a:spLocks noGrp="1"/>
          </p:cNvSpPr>
          <p:nvPr>
            <p:ph type="body" idx="1"/>
          </p:nvPr>
        </p:nvSpPr>
        <p:spPr>
          <a:xfrm>
            <a:off x="812800" y="1600200"/>
            <a:ext cx="50751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en-US" sz="2100" b="1"/>
              <a:t>Management</a:t>
            </a:r>
            <a:endParaRPr sz="2100" b="1"/>
          </a:p>
          <a:p>
            <a:pPr marL="457200" lvl="2" indent="-219075" algn="l" rtl="0">
              <a:lnSpc>
                <a:spcPct val="115000"/>
              </a:lnSpc>
              <a:spcBef>
                <a:spcPts val="1000"/>
              </a:spcBef>
              <a:spcAft>
                <a:spcPts val="0"/>
              </a:spcAft>
              <a:buSzPts val="2100"/>
              <a:buChar char="•"/>
            </a:pPr>
            <a:r>
              <a:rPr lang="en-US" sz="2100"/>
              <a:t>Photograph or drawing</a:t>
            </a:r>
            <a:endParaRPr sz="2100"/>
          </a:p>
          <a:p>
            <a:pPr marL="457200" lvl="2" indent="-219075" algn="l" rtl="0">
              <a:lnSpc>
                <a:spcPct val="115000"/>
              </a:lnSpc>
              <a:spcBef>
                <a:spcPts val="0"/>
              </a:spcBef>
              <a:spcAft>
                <a:spcPts val="0"/>
              </a:spcAft>
              <a:buSzPts val="2100"/>
              <a:buChar char="•"/>
            </a:pPr>
            <a:r>
              <a:rPr lang="en-US" sz="2100"/>
              <a:t>Biopsy of any suspicious lesion </a:t>
            </a:r>
            <a:endParaRPr sz="2100"/>
          </a:p>
          <a:p>
            <a:pPr marL="0" lvl="0" indent="0" algn="l" rtl="0">
              <a:lnSpc>
                <a:spcPct val="115000"/>
              </a:lnSpc>
              <a:spcBef>
                <a:spcPts val="1000"/>
              </a:spcBef>
              <a:spcAft>
                <a:spcPts val="0"/>
              </a:spcAft>
              <a:buSzPts val="2400"/>
              <a:buNone/>
            </a:pPr>
            <a:endParaRPr sz="2100" b="1"/>
          </a:p>
          <a:p>
            <a:pPr marL="274320" lvl="0" indent="-184451" algn="l" rtl="0">
              <a:lnSpc>
                <a:spcPct val="115000"/>
              </a:lnSpc>
              <a:spcBef>
                <a:spcPts val="1000"/>
              </a:spcBef>
              <a:spcAft>
                <a:spcPts val="1000"/>
              </a:spcAft>
              <a:buClr>
                <a:schemeClr val="lt1"/>
              </a:buClr>
              <a:buSzPts val="1530"/>
              <a:buNone/>
            </a:pPr>
            <a:endParaRPr sz="2100"/>
          </a:p>
        </p:txBody>
      </p:sp>
      <p:pic>
        <p:nvPicPr>
          <p:cNvPr id="789" name="Google Shape;789;p84"/>
          <p:cNvPicPr preferRelativeResize="0"/>
          <p:nvPr/>
        </p:nvPicPr>
        <p:blipFill rotWithShape="1">
          <a:blip r:embed="rId3">
            <a:alphaModFix/>
          </a:blip>
          <a:srcRect/>
          <a:stretch/>
        </p:blipFill>
        <p:spPr>
          <a:xfrm>
            <a:off x="7592856" y="362850"/>
            <a:ext cx="3344745" cy="2291150"/>
          </a:xfrm>
          <a:prstGeom prst="rect">
            <a:avLst/>
          </a:prstGeom>
          <a:noFill/>
          <a:ln>
            <a:noFill/>
          </a:ln>
        </p:spPr>
      </p:pic>
      <p:sp>
        <p:nvSpPr>
          <p:cNvPr id="790" name="Google Shape;790;p84"/>
          <p:cNvSpPr txBox="1"/>
          <p:nvPr/>
        </p:nvSpPr>
        <p:spPr>
          <a:xfrm>
            <a:off x="5632925" y="3021050"/>
            <a:ext cx="5470200" cy="2158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US" sz="1900" b="1" i="0" u="none" strike="noStrike" cap="none">
                <a:solidFill>
                  <a:schemeClr val="lt1"/>
                </a:solidFill>
                <a:latin typeface="Barlow"/>
                <a:ea typeface="Barlow"/>
                <a:cs typeface="Barlow"/>
                <a:sym typeface="Barlow"/>
              </a:rPr>
              <a:t>Excisional</a:t>
            </a:r>
            <a:endParaRPr sz="1900" b="1" i="0" u="none" strike="noStrike" cap="none">
              <a:solidFill>
                <a:schemeClr val="lt1"/>
              </a:solidFill>
              <a:latin typeface="Barlow"/>
              <a:ea typeface="Barlow"/>
              <a:cs typeface="Barlow"/>
              <a:sym typeface="Barlow"/>
            </a:endParaRPr>
          </a:p>
          <a:p>
            <a:pPr marL="457200" marR="0" lvl="0" indent="-349250" algn="l" rtl="0">
              <a:lnSpc>
                <a:spcPct val="115000"/>
              </a:lnSpc>
              <a:spcBef>
                <a:spcPts val="0"/>
              </a:spcBef>
              <a:spcAft>
                <a:spcPts val="0"/>
              </a:spcAft>
              <a:buClr>
                <a:schemeClr val="lt1"/>
              </a:buClr>
              <a:buSzPts val="1900"/>
              <a:buFont typeface="Barlow"/>
              <a:buChar char="•"/>
            </a:pPr>
            <a:r>
              <a:rPr lang="en-US" sz="1900" b="0" i="0" u="none" strike="noStrike" cap="none">
                <a:solidFill>
                  <a:schemeClr val="lt1"/>
                </a:solidFill>
                <a:latin typeface="Barlow"/>
                <a:ea typeface="Barlow"/>
                <a:cs typeface="Barlow"/>
                <a:sym typeface="Barlow"/>
              </a:rPr>
              <a:t>For small lesions that do not involve the eyelid margin or when away from medial canthus or lacrimal punctum</a:t>
            </a:r>
            <a:endParaRPr sz="1900" b="0" i="0" u="none" strike="noStrike" cap="none">
              <a:solidFill>
                <a:schemeClr val="lt1"/>
              </a:solidFill>
              <a:latin typeface="Barlow"/>
              <a:ea typeface="Barlow"/>
              <a:cs typeface="Barlow"/>
              <a:sym typeface="Barlow"/>
            </a:endParaRPr>
          </a:p>
          <a:p>
            <a:pPr marL="457200" marR="0" lvl="0" indent="-349250" algn="l" rtl="0">
              <a:lnSpc>
                <a:spcPct val="115000"/>
              </a:lnSpc>
              <a:spcBef>
                <a:spcPts val="0"/>
              </a:spcBef>
              <a:spcAft>
                <a:spcPts val="0"/>
              </a:spcAft>
              <a:buClr>
                <a:schemeClr val="lt1"/>
              </a:buClr>
              <a:buSzPts val="1900"/>
              <a:buFont typeface="Barlow"/>
              <a:buChar char="•"/>
            </a:pPr>
            <a:r>
              <a:rPr lang="en-US" sz="1900" b="0" i="0" u="none" strike="noStrike" cap="none">
                <a:solidFill>
                  <a:schemeClr val="lt1"/>
                </a:solidFill>
                <a:latin typeface="Barlow"/>
                <a:ea typeface="Barlow"/>
                <a:cs typeface="Barlow"/>
                <a:sym typeface="Barlow"/>
              </a:rPr>
              <a:t>Important to confirm that the margins of the biopsy are free of tumor</a:t>
            </a:r>
            <a:endParaRPr sz="1900" b="0" i="0" u="none" strike="noStrike" cap="none">
              <a:solidFill>
                <a:schemeClr val="lt1"/>
              </a:solidFill>
              <a:latin typeface="Barlow"/>
              <a:ea typeface="Barlow"/>
              <a:cs typeface="Barlow"/>
              <a:sym typeface="Barlow"/>
            </a:endParaRPr>
          </a:p>
        </p:txBody>
      </p:sp>
      <p:sp>
        <p:nvSpPr>
          <p:cNvPr id="791" name="Google Shape;791;p84"/>
          <p:cNvSpPr txBox="1"/>
          <p:nvPr/>
        </p:nvSpPr>
        <p:spPr>
          <a:xfrm>
            <a:off x="898675" y="5440350"/>
            <a:ext cx="8252700" cy="879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500"/>
              </a:spcBef>
              <a:spcAft>
                <a:spcPts val="1000"/>
              </a:spcAft>
              <a:buClr>
                <a:srgbClr val="000000"/>
              </a:buClr>
              <a:buSzPts val="2100"/>
              <a:buFont typeface="Arial"/>
              <a:buNone/>
            </a:pPr>
            <a:r>
              <a:rPr lang="en-US" sz="2100" b="0" i="0" u="none" strike="noStrike" cap="none">
                <a:solidFill>
                  <a:schemeClr val="lt1"/>
                </a:solidFill>
                <a:latin typeface="Barlow"/>
                <a:ea typeface="Barlow"/>
                <a:cs typeface="Barlow"/>
                <a:sym typeface="Barlow"/>
              </a:rPr>
              <a:t>If there is residual tumor, may follow closely for recurrence or be sent for definitive management with Mohs surgery</a:t>
            </a:r>
            <a:endParaRPr sz="2100" b="0" i="0" u="none" strike="noStrike" cap="none">
              <a:solidFill>
                <a:schemeClr val="lt1"/>
              </a:solidFill>
              <a:latin typeface="Barlow"/>
              <a:ea typeface="Barlow"/>
              <a:cs typeface="Barlow"/>
              <a:sym typeface="Barlow"/>
            </a:endParaRPr>
          </a:p>
        </p:txBody>
      </p:sp>
      <p:sp>
        <p:nvSpPr>
          <p:cNvPr id="792" name="Google Shape;792;p84"/>
          <p:cNvSpPr txBox="1"/>
          <p:nvPr/>
        </p:nvSpPr>
        <p:spPr>
          <a:xfrm>
            <a:off x="1389250" y="3021050"/>
            <a:ext cx="4079700" cy="1822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US" sz="1900" b="1" i="0" u="none" strike="noStrike" cap="none">
                <a:solidFill>
                  <a:schemeClr val="lt1"/>
                </a:solidFill>
                <a:latin typeface="Barlow"/>
                <a:ea typeface="Barlow"/>
                <a:cs typeface="Barlow"/>
                <a:sym typeface="Barlow"/>
              </a:rPr>
              <a:t>Incisional</a:t>
            </a:r>
            <a:endParaRPr sz="1900" b="1" i="0" u="none" strike="noStrike" cap="none">
              <a:solidFill>
                <a:schemeClr val="lt1"/>
              </a:solidFill>
              <a:latin typeface="Barlow"/>
              <a:ea typeface="Barlow"/>
              <a:cs typeface="Barlow"/>
              <a:sym typeface="Barlow"/>
            </a:endParaRPr>
          </a:p>
          <a:p>
            <a:pPr marL="457200" marR="0" lvl="0" indent="-349250" algn="l" rtl="0">
              <a:lnSpc>
                <a:spcPct val="115000"/>
              </a:lnSpc>
              <a:spcBef>
                <a:spcPts val="0"/>
              </a:spcBef>
              <a:spcAft>
                <a:spcPts val="0"/>
              </a:spcAft>
              <a:buClr>
                <a:schemeClr val="lt1"/>
              </a:buClr>
              <a:buSzPts val="1900"/>
              <a:buFont typeface="Barlow"/>
              <a:buChar char="•"/>
            </a:pPr>
            <a:r>
              <a:rPr lang="en-US" sz="1900" b="0" i="0" u="none" strike="noStrike" cap="none">
                <a:solidFill>
                  <a:schemeClr val="lt1"/>
                </a:solidFill>
                <a:latin typeface="Barlow"/>
                <a:ea typeface="Barlow"/>
                <a:cs typeface="Barlow"/>
                <a:sym typeface="Barlow"/>
              </a:rPr>
              <a:t>Incomplete removal</a:t>
            </a:r>
            <a:endParaRPr sz="1900" b="0" i="0" u="none" strike="noStrike" cap="none">
              <a:solidFill>
                <a:schemeClr val="lt1"/>
              </a:solidFill>
              <a:latin typeface="Barlow"/>
              <a:ea typeface="Barlow"/>
              <a:cs typeface="Barlow"/>
              <a:sym typeface="Barlow"/>
            </a:endParaRPr>
          </a:p>
          <a:p>
            <a:pPr marL="457200" marR="0" lvl="0" indent="-349250" algn="l" rtl="0">
              <a:lnSpc>
                <a:spcPct val="115000"/>
              </a:lnSpc>
              <a:spcBef>
                <a:spcPts val="0"/>
              </a:spcBef>
              <a:spcAft>
                <a:spcPts val="0"/>
              </a:spcAft>
              <a:buClr>
                <a:schemeClr val="lt1"/>
              </a:buClr>
              <a:buSzPts val="1900"/>
              <a:buFont typeface="Barlow"/>
              <a:buChar char="•"/>
            </a:pPr>
            <a:r>
              <a:rPr lang="en-US" sz="1900" b="0" i="0" u="none" strike="noStrike" cap="none">
                <a:solidFill>
                  <a:schemeClr val="lt1"/>
                </a:solidFill>
                <a:latin typeface="Barlow"/>
                <a:ea typeface="Barlow"/>
                <a:cs typeface="Barlow"/>
                <a:sym typeface="Barlow"/>
              </a:rPr>
              <a:t>Includes normal, uninvolved tissue at the margin of the biopsy to show extent</a:t>
            </a:r>
            <a:endParaRPr sz="1900" b="0" i="0" u="none" strike="noStrike" cap="none">
              <a:solidFill>
                <a:srgbClr val="000000"/>
              </a:solidFill>
              <a:latin typeface="Arial"/>
              <a:ea typeface="Arial"/>
              <a:cs typeface="Arial"/>
              <a:sym typeface="Arial"/>
            </a:endParaRPr>
          </a:p>
        </p:txBody>
      </p:sp>
      <p:cxnSp>
        <p:nvCxnSpPr>
          <p:cNvPr id="793" name="Google Shape;793;p84"/>
          <p:cNvCxnSpPr/>
          <p:nvPr/>
        </p:nvCxnSpPr>
        <p:spPr>
          <a:xfrm>
            <a:off x="1450000" y="3429000"/>
            <a:ext cx="3456600" cy="0"/>
          </a:xfrm>
          <a:prstGeom prst="straightConnector1">
            <a:avLst/>
          </a:prstGeom>
          <a:noFill/>
          <a:ln w="9525" cap="flat" cmpd="sng">
            <a:solidFill>
              <a:schemeClr val="lt1"/>
            </a:solidFill>
            <a:prstDash val="solid"/>
            <a:round/>
            <a:headEnd type="none" w="sm" len="sm"/>
            <a:tailEnd type="none" w="sm" len="sm"/>
          </a:ln>
        </p:spPr>
      </p:cxnSp>
      <p:cxnSp>
        <p:nvCxnSpPr>
          <p:cNvPr id="794" name="Google Shape;794;p84"/>
          <p:cNvCxnSpPr/>
          <p:nvPr/>
        </p:nvCxnSpPr>
        <p:spPr>
          <a:xfrm>
            <a:off x="5754208" y="3429000"/>
            <a:ext cx="5183400"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85"/>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BASAL CELL CARCINOMA</a:t>
            </a:r>
            <a:endParaRPr/>
          </a:p>
        </p:txBody>
      </p:sp>
      <p:sp>
        <p:nvSpPr>
          <p:cNvPr id="801" name="Google Shape;801;p85"/>
          <p:cNvSpPr txBox="1">
            <a:spLocks noGrp="1"/>
          </p:cNvSpPr>
          <p:nvPr>
            <p:ph type="body" idx="1"/>
          </p:nvPr>
        </p:nvSpPr>
        <p:spPr>
          <a:xfrm>
            <a:off x="812800" y="1600200"/>
            <a:ext cx="9253800" cy="4114800"/>
          </a:xfrm>
          <a:prstGeom prst="rect">
            <a:avLst/>
          </a:prstGeom>
          <a:noFill/>
          <a:ln>
            <a:noFill/>
          </a:ln>
        </p:spPr>
        <p:txBody>
          <a:bodyPr spcFirstLastPara="1" wrap="square" lIns="91425" tIns="45700" rIns="91425" bIns="45700" anchor="t" anchorCtr="0">
            <a:noAutofit/>
          </a:bodyPr>
          <a:lstStyle/>
          <a:p>
            <a:pPr marL="342900" lvl="1" indent="-342900" algn="l" rtl="0">
              <a:lnSpc>
                <a:spcPct val="115000"/>
              </a:lnSpc>
              <a:spcBef>
                <a:spcPts val="0"/>
              </a:spcBef>
              <a:spcAft>
                <a:spcPts val="0"/>
              </a:spcAft>
              <a:buClr>
                <a:schemeClr val="lt1"/>
              </a:buClr>
              <a:buSzPts val="1530"/>
              <a:buFont typeface="Oswald Light"/>
              <a:buNone/>
            </a:pPr>
            <a:r>
              <a:rPr lang="en-US" sz="2100"/>
              <a:t>Treatment of choice is surgical excision</a:t>
            </a:r>
            <a:endParaRPr sz="2100"/>
          </a:p>
          <a:p>
            <a:pPr marL="342900" lvl="1" indent="-342900" algn="l" rtl="0">
              <a:lnSpc>
                <a:spcPct val="115000"/>
              </a:lnSpc>
              <a:spcBef>
                <a:spcPts val="0"/>
              </a:spcBef>
              <a:spcAft>
                <a:spcPts val="0"/>
              </a:spcAft>
              <a:buClr>
                <a:schemeClr val="lt1"/>
              </a:buClr>
              <a:buSzPts val="1530"/>
              <a:buFont typeface="Oswald Light"/>
              <a:buNone/>
            </a:pPr>
            <a:r>
              <a:rPr lang="en-US" sz="2100"/>
              <a:t>High rate of cure achieved with Mohs micrographic surgery (&gt;97%)</a:t>
            </a:r>
            <a:br>
              <a:rPr lang="en-US" sz="2100"/>
            </a:br>
            <a:endParaRPr sz="2100"/>
          </a:p>
          <a:p>
            <a:pPr marL="0" lvl="0" indent="0" algn="l" rtl="0">
              <a:lnSpc>
                <a:spcPct val="115000"/>
              </a:lnSpc>
              <a:spcBef>
                <a:spcPts val="0"/>
              </a:spcBef>
              <a:spcAft>
                <a:spcPts val="0"/>
              </a:spcAft>
              <a:buSzPts val="2400"/>
              <a:buNone/>
            </a:pPr>
            <a:r>
              <a:rPr lang="en-US" sz="2100" b="1"/>
              <a:t>Mohs micrographic surgery</a:t>
            </a:r>
            <a:endParaRPr sz="2100" b="1"/>
          </a:p>
          <a:p>
            <a:pPr marL="457200" lvl="0" indent="-361950" algn="l" rtl="0">
              <a:lnSpc>
                <a:spcPct val="115000"/>
              </a:lnSpc>
              <a:spcBef>
                <a:spcPts val="0"/>
              </a:spcBef>
              <a:spcAft>
                <a:spcPts val="0"/>
              </a:spcAft>
              <a:buSzPts val="2100"/>
              <a:buChar char="•"/>
            </a:pPr>
            <a:r>
              <a:rPr lang="en-US" sz="2100"/>
              <a:t>Technique in which segments of tissue are excised and examined by a pathologist for cancer cells</a:t>
            </a:r>
            <a:endParaRPr sz="2100"/>
          </a:p>
          <a:p>
            <a:pPr marL="457200" lvl="0" indent="-361950" algn="l" rtl="0">
              <a:lnSpc>
                <a:spcPct val="115000"/>
              </a:lnSpc>
              <a:spcBef>
                <a:spcPts val="0"/>
              </a:spcBef>
              <a:spcAft>
                <a:spcPts val="0"/>
              </a:spcAft>
              <a:buSzPts val="2100"/>
              <a:buChar char="•"/>
            </a:pPr>
            <a:r>
              <a:rPr lang="en-US" sz="2100"/>
              <a:t>Surgeon (dermatologist with specialty training) performing the procedure is also the pathologist reading the specimen slides</a:t>
            </a:r>
            <a:endParaRPr sz="2100"/>
          </a:p>
          <a:p>
            <a:pPr marL="457200" lvl="0" indent="-361950" algn="l" rtl="0">
              <a:lnSpc>
                <a:spcPct val="115000"/>
              </a:lnSpc>
              <a:spcBef>
                <a:spcPts val="0"/>
              </a:spcBef>
              <a:spcAft>
                <a:spcPts val="0"/>
              </a:spcAft>
              <a:buSzPts val="2100"/>
              <a:buChar char="•"/>
            </a:pPr>
            <a:r>
              <a:rPr lang="en-US" sz="2100"/>
              <a:t>Provides precise removal of cancerous tissue while healthy tissue is spared</a:t>
            </a:r>
            <a:endParaRPr sz="2100"/>
          </a:p>
          <a:p>
            <a:pPr marL="457200" lvl="0" indent="-361950" algn="l" rtl="0">
              <a:lnSpc>
                <a:spcPct val="115000"/>
              </a:lnSpc>
              <a:spcBef>
                <a:spcPts val="0"/>
              </a:spcBef>
              <a:spcAft>
                <a:spcPts val="0"/>
              </a:spcAft>
              <a:buSzPts val="2100"/>
              <a:buChar char="•"/>
            </a:pPr>
            <a:r>
              <a:rPr lang="en-US" sz="2100"/>
              <a:t>Typically reserved for treatment of skin cancers where tissue preservation is of utmost importance (ex: face, hands)</a:t>
            </a:r>
            <a:endParaRPr sz="2100"/>
          </a:p>
          <a:p>
            <a:pPr marL="274320" lvl="1" indent="0" algn="l" rtl="0">
              <a:lnSpc>
                <a:spcPct val="115000"/>
              </a:lnSpc>
              <a:spcBef>
                <a:spcPts val="0"/>
              </a:spcBef>
              <a:spcAft>
                <a:spcPts val="0"/>
              </a:spcAft>
              <a:buClr>
                <a:schemeClr val="lt1"/>
              </a:buClr>
              <a:buSzPts val="1530"/>
              <a:buFont typeface="Oswald Light"/>
              <a:buNone/>
            </a:pPr>
            <a:endParaRPr sz="2100"/>
          </a:p>
          <a:p>
            <a:pPr marL="274320" lvl="0" indent="-177165" algn="l" rtl="0">
              <a:lnSpc>
                <a:spcPct val="115000"/>
              </a:lnSpc>
              <a:spcBef>
                <a:spcPts val="0"/>
              </a:spcBef>
              <a:spcAft>
                <a:spcPts val="0"/>
              </a:spcAft>
              <a:buClr>
                <a:schemeClr val="lt1"/>
              </a:buClr>
              <a:buSzPts val="1530"/>
              <a:buNone/>
            </a:pPr>
            <a:endParaRPr sz="210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86"/>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MOHS SURGERY</a:t>
            </a:r>
            <a:endParaRPr/>
          </a:p>
        </p:txBody>
      </p:sp>
      <p:pic>
        <p:nvPicPr>
          <p:cNvPr id="808" name="Google Shape;808;p86"/>
          <p:cNvPicPr preferRelativeResize="0"/>
          <p:nvPr/>
        </p:nvPicPr>
        <p:blipFill rotWithShape="1">
          <a:blip r:embed="rId3">
            <a:alphaModFix/>
          </a:blip>
          <a:srcRect t="8876"/>
          <a:stretch/>
        </p:blipFill>
        <p:spPr>
          <a:xfrm>
            <a:off x="1742125" y="1482525"/>
            <a:ext cx="8544924" cy="50976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87"/>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MOHS SURGERY</a:t>
            </a:r>
            <a:endParaRPr/>
          </a:p>
        </p:txBody>
      </p:sp>
      <p:sp>
        <p:nvSpPr>
          <p:cNvPr id="814" name="Google Shape;814;p87"/>
          <p:cNvSpPr txBox="1">
            <a:spLocks noGrp="1"/>
          </p:cNvSpPr>
          <p:nvPr>
            <p:ph type="body" idx="1"/>
          </p:nvPr>
        </p:nvSpPr>
        <p:spPr>
          <a:xfrm>
            <a:off x="812800" y="1600200"/>
            <a:ext cx="9275700" cy="41148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SzPts val="2400"/>
              <a:buNone/>
            </a:pPr>
            <a:r>
              <a:rPr lang="en-US" sz="2100" b="1"/>
              <a:t>Cure rate</a:t>
            </a:r>
            <a:endParaRPr sz="2100" b="1"/>
          </a:p>
          <a:p>
            <a:pPr marL="457200" lvl="0" indent="-361950" algn="l" rtl="0">
              <a:lnSpc>
                <a:spcPct val="130000"/>
              </a:lnSpc>
              <a:spcBef>
                <a:spcPts val="500"/>
              </a:spcBef>
              <a:spcAft>
                <a:spcPts val="0"/>
              </a:spcAft>
              <a:buSzPts val="2100"/>
              <a:buChar char="•"/>
            </a:pPr>
            <a:r>
              <a:rPr lang="en-US" sz="2100"/>
              <a:t>Between 97% and 99.8% for primary basal cell carcinoma (BCCa)</a:t>
            </a:r>
            <a:endParaRPr sz="2100"/>
          </a:p>
          <a:p>
            <a:pPr marL="457200" lvl="0" indent="-361950" algn="l" rtl="0">
              <a:lnSpc>
                <a:spcPct val="130000"/>
              </a:lnSpc>
              <a:spcBef>
                <a:spcPts val="0"/>
              </a:spcBef>
              <a:spcAft>
                <a:spcPts val="0"/>
              </a:spcAft>
              <a:buSzPts val="2100"/>
              <a:buChar char="•"/>
            </a:pPr>
            <a:r>
              <a:rPr lang="en-US" sz="2100"/>
              <a:t>Greater than 94% for squamous cell carcinoma (SCCa)</a:t>
            </a:r>
            <a:endParaRPr sz="2100"/>
          </a:p>
          <a:p>
            <a:pPr marL="457200" lvl="0" indent="-361950" algn="l" rtl="0">
              <a:lnSpc>
                <a:spcPct val="130000"/>
              </a:lnSpc>
              <a:spcBef>
                <a:spcPts val="0"/>
              </a:spcBef>
              <a:spcAft>
                <a:spcPts val="0"/>
              </a:spcAft>
              <a:buSzPts val="2100"/>
              <a:buChar char="•"/>
            </a:pPr>
            <a:r>
              <a:rPr lang="en-US" sz="2100"/>
              <a:t>Recurrent basal cell cancer ~94%</a:t>
            </a:r>
            <a:endParaRPr sz="2100"/>
          </a:p>
          <a:p>
            <a:pPr marL="274320" lvl="1" indent="0" algn="l" rtl="0">
              <a:lnSpc>
                <a:spcPct val="130000"/>
              </a:lnSpc>
              <a:spcBef>
                <a:spcPts val="500"/>
              </a:spcBef>
              <a:spcAft>
                <a:spcPts val="0"/>
              </a:spcAft>
              <a:buClr>
                <a:schemeClr val="lt1"/>
              </a:buClr>
              <a:buSzPts val="1530"/>
              <a:buFont typeface="Oswald Light"/>
              <a:buNone/>
            </a:pPr>
            <a:endParaRPr sz="2100"/>
          </a:p>
          <a:p>
            <a:pPr marL="0" lvl="1" indent="0" algn="l" rtl="0">
              <a:lnSpc>
                <a:spcPct val="130000"/>
              </a:lnSpc>
              <a:spcBef>
                <a:spcPts val="500"/>
              </a:spcBef>
              <a:spcAft>
                <a:spcPts val="0"/>
              </a:spcAft>
              <a:buClr>
                <a:schemeClr val="lt1"/>
              </a:buClr>
              <a:buSzPts val="1530"/>
              <a:buFont typeface="Oswald Light"/>
              <a:buNone/>
            </a:pPr>
            <a:r>
              <a:rPr lang="en-US" sz="2100"/>
              <a:t>Melanoma-in-situ 77% to 98% (depends on surgeon)</a:t>
            </a:r>
            <a:endParaRPr sz="2100"/>
          </a:p>
          <a:p>
            <a:pPr marL="0" lvl="1" indent="0" algn="l" rtl="0">
              <a:lnSpc>
                <a:spcPct val="130000"/>
              </a:lnSpc>
              <a:spcBef>
                <a:spcPts val="500"/>
              </a:spcBef>
              <a:spcAft>
                <a:spcPts val="0"/>
              </a:spcAft>
              <a:buClr>
                <a:schemeClr val="lt1"/>
              </a:buClr>
              <a:buSzPts val="1530"/>
              <a:buFont typeface="Oswald Light"/>
              <a:buNone/>
            </a:pPr>
            <a:r>
              <a:rPr lang="en-US" sz="2100"/>
              <a:t>Only 52% for melanoma </a:t>
            </a:r>
            <a:endParaRPr sz="2100"/>
          </a:p>
          <a:p>
            <a:pPr marL="0" lvl="1" indent="0" algn="l" rtl="0">
              <a:lnSpc>
                <a:spcPct val="130000"/>
              </a:lnSpc>
              <a:spcBef>
                <a:spcPts val="500"/>
              </a:spcBef>
              <a:spcAft>
                <a:spcPts val="0"/>
              </a:spcAft>
              <a:buClr>
                <a:schemeClr val="lt1"/>
              </a:buClr>
              <a:buSzPts val="1530"/>
              <a:buFont typeface="Oswald Light"/>
              <a:buNone/>
            </a:pPr>
            <a:endParaRPr sz="2100"/>
          </a:p>
          <a:p>
            <a:pPr marL="0" lvl="1" indent="0" algn="l" rtl="0">
              <a:lnSpc>
                <a:spcPct val="130000"/>
              </a:lnSpc>
              <a:spcBef>
                <a:spcPts val="500"/>
              </a:spcBef>
              <a:spcAft>
                <a:spcPts val="0"/>
              </a:spcAft>
              <a:buClr>
                <a:schemeClr val="lt1"/>
              </a:buClr>
              <a:buSzPts val="1530"/>
              <a:buFont typeface="Oswald Light"/>
              <a:buNone/>
            </a:pPr>
            <a:r>
              <a:rPr lang="en-US" sz="2100"/>
              <a:t>Different pattern of spread for melanocytic lesions makes it more difficult to get clear margins when examining tissue sections (pagetoid spread)</a:t>
            </a:r>
            <a:endParaRPr sz="2100"/>
          </a:p>
          <a:p>
            <a:pPr marL="274320" lvl="0" indent="-177165" algn="l" rtl="0">
              <a:lnSpc>
                <a:spcPct val="130000"/>
              </a:lnSpc>
              <a:spcBef>
                <a:spcPts val="1000"/>
              </a:spcBef>
              <a:spcAft>
                <a:spcPts val="1500"/>
              </a:spcAft>
              <a:buClr>
                <a:schemeClr val="lt1"/>
              </a:buClr>
              <a:buSzPts val="1530"/>
              <a:buNone/>
            </a:pPr>
            <a:endParaRPr sz="210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Shape 819"/>
        <p:cNvGrpSpPr/>
        <p:nvPr/>
      </p:nvGrpSpPr>
      <p:grpSpPr>
        <a:xfrm>
          <a:off x="0" y="0"/>
          <a:ext cx="0" cy="0"/>
          <a:chOff x="0" y="0"/>
          <a:chExt cx="0" cy="0"/>
        </a:xfrm>
      </p:grpSpPr>
      <p:sp>
        <p:nvSpPr>
          <p:cNvPr id="820" name="Google Shape;820;g3d09126d96e_1_6"/>
          <p:cNvSpPr txBox="1">
            <a:spLocks noGrp="1"/>
          </p:cNvSpPr>
          <p:nvPr>
            <p:ph type="title"/>
          </p:nvPr>
        </p:nvSpPr>
        <p:spPr>
          <a:xfrm>
            <a:off x="812800" y="2560063"/>
            <a:ext cx="105663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sz="6000"/>
              <a:t>EYELID RECONSTRUCTION</a:t>
            </a:r>
            <a:endParaRPr sz="6000"/>
          </a:p>
        </p:txBody>
      </p:sp>
      <p:sp>
        <p:nvSpPr>
          <p:cNvPr id="821" name="Google Shape;821;g3d09126d96e_1_6"/>
          <p:cNvSpPr txBox="1">
            <a:spLocks noGrp="1"/>
          </p:cNvSpPr>
          <p:nvPr>
            <p:ph type="body" idx="1"/>
          </p:nvPr>
        </p:nvSpPr>
        <p:spPr>
          <a:xfrm>
            <a:off x="812800" y="3703075"/>
            <a:ext cx="8559000" cy="2011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en-US" sz="2100"/>
              <a:t>After micrographic excision of the tumor, reconstruction may be performed on the same day or the following day</a:t>
            </a:r>
            <a:endParaRPr sz="2100"/>
          </a:p>
          <a:p>
            <a:pPr marL="274320" lvl="0" indent="-177165" algn="l" rtl="0">
              <a:lnSpc>
                <a:spcPct val="115000"/>
              </a:lnSpc>
              <a:spcBef>
                <a:spcPts val="1000"/>
              </a:spcBef>
              <a:spcAft>
                <a:spcPts val="0"/>
              </a:spcAft>
              <a:buClr>
                <a:schemeClr val="lt1"/>
              </a:buClr>
              <a:buSzPts val="1530"/>
              <a:buNone/>
            </a:pPr>
            <a:endParaRPr sz="2100"/>
          </a:p>
          <a:p>
            <a:pPr marL="274320" lvl="0" indent="-177165" algn="l" rtl="0">
              <a:lnSpc>
                <a:spcPct val="115000"/>
              </a:lnSpc>
              <a:spcBef>
                <a:spcPts val="1000"/>
              </a:spcBef>
              <a:spcAft>
                <a:spcPts val="1500"/>
              </a:spcAft>
              <a:buClr>
                <a:schemeClr val="lt1"/>
              </a:buClr>
              <a:buSzPts val="1530"/>
              <a:buNone/>
            </a:pPr>
            <a:endParaRPr sz="21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sz="3600"/>
              <a:t>SKIN ANATOMY</a:t>
            </a:r>
            <a:endParaRPr sz="3600"/>
          </a:p>
        </p:txBody>
      </p:sp>
      <p:pic>
        <p:nvPicPr>
          <p:cNvPr id="162" name="Google Shape;162;p9"/>
          <p:cNvPicPr preferRelativeResize="0"/>
          <p:nvPr/>
        </p:nvPicPr>
        <p:blipFill rotWithShape="1">
          <a:blip r:embed="rId3">
            <a:alphaModFix/>
          </a:blip>
          <a:srcRect/>
          <a:stretch/>
        </p:blipFill>
        <p:spPr>
          <a:xfrm>
            <a:off x="2205225" y="1417650"/>
            <a:ext cx="7102951" cy="526145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Shape 826"/>
        <p:cNvGrpSpPr/>
        <p:nvPr/>
      </p:nvGrpSpPr>
      <p:grpSpPr>
        <a:xfrm>
          <a:off x="0" y="0"/>
          <a:ext cx="0" cy="0"/>
          <a:chOff x="0" y="0"/>
          <a:chExt cx="0" cy="0"/>
        </a:xfrm>
      </p:grpSpPr>
      <p:sp>
        <p:nvSpPr>
          <p:cNvPr id="827" name="Google Shape;827;p88"/>
          <p:cNvSpPr txBox="1">
            <a:spLocks noGrp="1"/>
          </p:cNvSpPr>
          <p:nvPr>
            <p:ph type="body" idx="1"/>
          </p:nvPr>
        </p:nvSpPr>
        <p:spPr>
          <a:xfrm>
            <a:off x="812800" y="1690325"/>
            <a:ext cx="8559000" cy="3018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SzPts val="2400"/>
              <a:buNone/>
            </a:pPr>
            <a:r>
              <a:rPr lang="en-US" sz="2100"/>
              <a:t>Examples of techniques used to reconstruct various eyelid defects:</a:t>
            </a:r>
            <a:br>
              <a:rPr lang="en-US" sz="2100"/>
            </a:br>
            <a:endParaRPr sz="2100"/>
          </a:p>
          <a:p>
            <a:pPr marL="457200" lvl="0" indent="-361950" algn="l" rtl="0">
              <a:lnSpc>
                <a:spcPct val="115000"/>
              </a:lnSpc>
              <a:spcBef>
                <a:spcPts val="500"/>
              </a:spcBef>
              <a:spcAft>
                <a:spcPts val="0"/>
              </a:spcAft>
              <a:buSzPts val="2100"/>
              <a:buChar char="•"/>
            </a:pPr>
            <a:r>
              <a:rPr lang="en-US" sz="2100"/>
              <a:t>Spontaneous granulation (small; medial canthal region)</a:t>
            </a:r>
            <a:endParaRPr sz="2100"/>
          </a:p>
          <a:p>
            <a:pPr marL="457200" lvl="0" indent="-361950" algn="l" rtl="0">
              <a:lnSpc>
                <a:spcPct val="115000"/>
              </a:lnSpc>
              <a:spcBef>
                <a:spcPts val="0"/>
              </a:spcBef>
              <a:spcAft>
                <a:spcPts val="0"/>
              </a:spcAft>
              <a:buSzPts val="2100"/>
              <a:buChar char="•"/>
            </a:pPr>
            <a:r>
              <a:rPr lang="en-US" sz="2100"/>
              <a:t>Cutaneous advancement flap</a:t>
            </a:r>
            <a:endParaRPr sz="2100"/>
          </a:p>
          <a:p>
            <a:pPr marL="457200" lvl="0" indent="-361950" algn="l" rtl="0">
              <a:lnSpc>
                <a:spcPct val="115000"/>
              </a:lnSpc>
              <a:spcBef>
                <a:spcPts val="0"/>
              </a:spcBef>
              <a:spcAft>
                <a:spcPts val="0"/>
              </a:spcAft>
              <a:buSzPts val="2100"/>
              <a:buChar char="•"/>
            </a:pPr>
            <a:r>
              <a:rPr lang="en-US" sz="2100"/>
              <a:t>Direct closure</a:t>
            </a:r>
            <a:endParaRPr sz="2100"/>
          </a:p>
          <a:p>
            <a:pPr marL="457200" lvl="0" indent="-361950" algn="l" rtl="0">
              <a:lnSpc>
                <a:spcPct val="115000"/>
              </a:lnSpc>
              <a:spcBef>
                <a:spcPts val="0"/>
              </a:spcBef>
              <a:spcAft>
                <a:spcPts val="0"/>
              </a:spcAft>
              <a:buSzPts val="2100"/>
              <a:buChar char="•"/>
            </a:pPr>
            <a:r>
              <a:rPr lang="en-US" sz="2100"/>
              <a:t>Hughes tarsoconjunctival flap</a:t>
            </a:r>
            <a:endParaRPr sz="2100"/>
          </a:p>
          <a:p>
            <a:pPr marL="457200" lvl="0" indent="-361950" algn="l" rtl="0">
              <a:lnSpc>
                <a:spcPct val="115000"/>
              </a:lnSpc>
              <a:spcBef>
                <a:spcPts val="0"/>
              </a:spcBef>
              <a:spcAft>
                <a:spcPts val="0"/>
              </a:spcAft>
              <a:buSzPts val="2100"/>
              <a:buChar char="•"/>
            </a:pPr>
            <a:r>
              <a:rPr lang="en-US" sz="2100"/>
              <a:t>Skin graft</a:t>
            </a:r>
            <a:endParaRPr sz="2100"/>
          </a:p>
          <a:p>
            <a:pPr marL="274320" lvl="0" indent="-177165" algn="l" rtl="0">
              <a:lnSpc>
                <a:spcPct val="115000"/>
              </a:lnSpc>
              <a:spcBef>
                <a:spcPts val="1000"/>
              </a:spcBef>
              <a:spcAft>
                <a:spcPts val="0"/>
              </a:spcAft>
              <a:buClr>
                <a:schemeClr val="lt1"/>
              </a:buClr>
              <a:buSzPts val="1530"/>
              <a:buNone/>
            </a:pPr>
            <a:endParaRPr sz="2100"/>
          </a:p>
          <a:p>
            <a:pPr marL="274320" lvl="0" indent="-177165" algn="l" rtl="0">
              <a:lnSpc>
                <a:spcPct val="115000"/>
              </a:lnSpc>
              <a:spcBef>
                <a:spcPts val="1000"/>
              </a:spcBef>
              <a:spcAft>
                <a:spcPts val="0"/>
              </a:spcAft>
              <a:buClr>
                <a:schemeClr val="lt1"/>
              </a:buClr>
              <a:buSzPts val="1530"/>
              <a:buNone/>
            </a:pPr>
            <a:endParaRPr sz="2100"/>
          </a:p>
          <a:p>
            <a:pPr marL="274320" lvl="0" indent="-177165" algn="l" rtl="0">
              <a:lnSpc>
                <a:spcPct val="115000"/>
              </a:lnSpc>
              <a:spcBef>
                <a:spcPts val="1000"/>
              </a:spcBef>
              <a:spcAft>
                <a:spcPts val="1500"/>
              </a:spcAft>
              <a:buClr>
                <a:schemeClr val="lt1"/>
              </a:buClr>
              <a:buSzPts val="1530"/>
              <a:buNone/>
            </a:pPr>
            <a:endParaRPr sz="2100"/>
          </a:p>
        </p:txBody>
      </p:sp>
      <p:sp>
        <p:nvSpPr>
          <p:cNvPr id="828" name="Google Shape;828;p88"/>
          <p:cNvSpPr txBox="1">
            <a:spLocks noGrp="1"/>
          </p:cNvSpPr>
          <p:nvPr>
            <p:ph type="title"/>
          </p:nvPr>
        </p:nvSpPr>
        <p:spPr>
          <a:xfrm>
            <a:off x="812800" y="274638"/>
            <a:ext cx="105663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EYELID RECONSTRUCTION</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g3d09126d96e_1_0"/>
          <p:cNvSpPr txBox="1">
            <a:spLocks noGrp="1"/>
          </p:cNvSpPr>
          <p:nvPr>
            <p:ph type="title"/>
          </p:nvPr>
        </p:nvSpPr>
        <p:spPr>
          <a:xfrm>
            <a:off x="812800" y="274638"/>
            <a:ext cx="105663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EYELID RECONSTRUCTION</a:t>
            </a:r>
            <a:endParaRPr/>
          </a:p>
        </p:txBody>
      </p:sp>
      <p:sp>
        <p:nvSpPr>
          <p:cNvPr id="835" name="Google Shape;835;g3d09126d96e_1_0"/>
          <p:cNvSpPr txBox="1">
            <a:spLocks noGrp="1"/>
          </p:cNvSpPr>
          <p:nvPr>
            <p:ph type="body" idx="1"/>
          </p:nvPr>
        </p:nvSpPr>
        <p:spPr>
          <a:xfrm>
            <a:off x="812800" y="1600200"/>
            <a:ext cx="85590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en-US" sz="2100"/>
              <a:t>After micrographic excision of the tumor, reconstruction may be performed on the same day or the following day</a:t>
            </a:r>
            <a:endParaRPr sz="2100"/>
          </a:p>
          <a:p>
            <a:pPr marL="274320" lvl="0" indent="-177165" algn="l" rtl="0">
              <a:lnSpc>
                <a:spcPct val="115000"/>
              </a:lnSpc>
              <a:spcBef>
                <a:spcPts val="1000"/>
              </a:spcBef>
              <a:spcAft>
                <a:spcPts val="0"/>
              </a:spcAft>
              <a:buClr>
                <a:schemeClr val="lt1"/>
              </a:buClr>
              <a:buSzPts val="1530"/>
              <a:buNone/>
            </a:pPr>
            <a:endParaRPr sz="2100"/>
          </a:p>
          <a:p>
            <a:pPr marL="0" lvl="0" indent="0" algn="l" rtl="0">
              <a:lnSpc>
                <a:spcPct val="115000"/>
              </a:lnSpc>
              <a:spcBef>
                <a:spcPts val="1000"/>
              </a:spcBef>
              <a:spcAft>
                <a:spcPts val="0"/>
              </a:spcAft>
              <a:buSzPts val="2400"/>
              <a:buNone/>
            </a:pPr>
            <a:r>
              <a:rPr lang="en-US" sz="2100"/>
              <a:t>Examples of techniques used to reconstruct various eyelid defects:</a:t>
            </a:r>
            <a:endParaRPr sz="2100"/>
          </a:p>
          <a:p>
            <a:pPr marL="457200" lvl="0" indent="-361950" algn="l" rtl="0">
              <a:lnSpc>
                <a:spcPct val="115000"/>
              </a:lnSpc>
              <a:spcBef>
                <a:spcPts val="500"/>
              </a:spcBef>
              <a:spcAft>
                <a:spcPts val="0"/>
              </a:spcAft>
              <a:buSzPts val="2100"/>
              <a:buChar char="•"/>
            </a:pPr>
            <a:r>
              <a:rPr lang="en-US" sz="2100"/>
              <a:t>Spontaneous granulation (small; medial canthal region)</a:t>
            </a:r>
            <a:endParaRPr sz="2100"/>
          </a:p>
          <a:p>
            <a:pPr marL="457200" lvl="0" indent="-361950" algn="l" rtl="0">
              <a:lnSpc>
                <a:spcPct val="115000"/>
              </a:lnSpc>
              <a:spcBef>
                <a:spcPts val="0"/>
              </a:spcBef>
              <a:spcAft>
                <a:spcPts val="0"/>
              </a:spcAft>
              <a:buSzPts val="2100"/>
              <a:buChar char="•"/>
            </a:pPr>
            <a:r>
              <a:rPr lang="en-US" sz="2100"/>
              <a:t>Cutaneous advancement flap</a:t>
            </a:r>
            <a:endParaRPr sz="2100"/>
          </a:p>
          <a:p>
            <a:pPr marL="457200" lvl="0" indent="-361950" algn="l" rtl="0">
              <a:lnSpc>
                <a:spcPct val="115000"/>
              </a:lnSpc>
              <a:spcBef>
                <a:spcPts val="0"/>
              </a:spcBef>
              <a:spcAft>
                <a:spcPts val="0"/>
              </a:spcAft>
              <a:buSzPts val="2100"/>
              <a:buChar char="•"/>
            </a:pPr>
            <a:r>
              <a:rPr lang="en-US" sz="2100"/>
              <a:t>Direct closure</a:t>
            </a:r>
            <a:endParaRPr sz="2100"/>
          </a:p>
          <a:p>
            <a:pPr marL="457200" lvl="0" indent="-361950" algn="l" rtl="0">
              <a:lnSpc>
                <a:spcPct val="115000"/>
              </a:lnSpc>
              <a:spcBef>
                <a:spcPts val="0"/>
              </a:spcBef>
              <a:spcAft>
                <a:spcPts val="0"/>
              </a:spcAft>
              <a:buSzPts val="2100"/>
              <a:buChar char="•"/>
            </a:pPr>
            <a:r>
              <a:rPr lang="en-US" sz="2100"/>
              <a:t>Hughes tarsoconjunctival flap</a:t>
            </a:r>
            <a:endParaRPr sz="2100"/>
          </a:p>
          <a:p>
            <a:pPr marL="457200" lvl="0" indent="-361950" algn="l" rtl="0">
              <a:lnSpc>
                <a:spcPct val="115000"/>
              </a:lnSpc>
              <a:spcBef>
                <a:spcPts val="0"/>
              </a:spcBef>
              <a:spcAft>
                <a:spcPts val="0"/>
              </a:spcAft>
              <a:buSzPts val="2100"/>
              <a:buChar char="•"/>
            </a:pPr>
            <a:r>
              <a:rPr lang="en-US" sz="2100"/>
              <a:t>Skin graft</a:t>
            </a:r>
            <a:endParaRPr sz="2100"/>
          </a:p>
          <a:p>
            <a:pPr marL="274320" lvl="0" indent="-177165" algn="l" rtl="0">
              <a:lnSpc>
                <a:spcPct val="115000"/>
              </a:lnSpc>
              <a:spcBef>
                <a:spcPts val="1000"/>
              </a:spcBef>
              <a:spcAft>
                <a:spcPts val="0"/>
              </a:spcAft>
              <a:buClr>
                <a:schemeClr val="lt1"/>
              </a:buClr>
              <a:buSzPts val="1530"/>
              <a:buNone/>
            </a:pPr>
            <a:endParaRPr sz="2100"/>
          </a:p>
          <a:p>
            <a:pPr marL="274320" lvl="0" indent="-177165" algn="l" rtl="0">
              <a:lnSpc>
                <a:spcPct val="115000"/>
              </a:lnSpc>
              <a:spcBef>
                <a:spcPts val="1000"/>
              </a:spcBef>
              <a:spcAft>
                <a:spcPts val="0"/>
              </a:spcAft>
              <a:buClr>
                <a:schemeClr val="lt1"/>
              </a:buClr>
              <a:buSzPts val="1530"/>
              <a:buNone/>
            </a:pPr>
            <a:endParaRPr sz="2100"/>
          </a:p>
          <a:p>
            <a:pPr marL="274320" lvl="0" indent="-177165" algn="l" rtl="0">
              <a:lnSpc>
                <a:spcPct val="115000"/>
              </a:lnSpc>
              <a:spcBef>
                <a:spcPts val="1000"/>
              </a:spcBef>
              <a:spcAft>
                <a:spcPts val="1500"/>
              </a:spcAft>
              <a:buClr>
                <a:schemeClr val="lt1"/>
              </a:buClr>
              <a:buSzPts val="1530"/>
              <a:buNone/>
            </a:pPr>
            <a:endParaRPr sz="210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89"/>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EYELID RECONSTRUCTION</a:t>
            </a:r>
            <a:endParaRPr/>
          </a:p>
        </p:txBody>
      </p:sp>
      <p:pic>
        <p:nvPicPr>
          <p:cNvPr id="841" name="Google Shape;841;p89"/>
          <p:cNvPicPr preferRelativeResize="0"/>
          <p:nvPr/>
        </p:nvPicPr>
        <p:blipFill rotWithShape="1">
          <a:blip r:embed="rId3">
            <a:alphaModFix/>
          </a:blip>
          <a:srcRect/>
          <a:stretch/>
        </p:blipFill>
        <p:spPr>
          <a:xfrm>
            <a:off x="1058650" y="1934573"/>
            <a:ext cx="4328366" cy="3246275"/>
          </a:xfrm>
          <a:prstGeom prst="rect">
            <a:avLst/>
          </a:prstGeom>
          <a:noFill/>
          <a:ln>
            <a:noFill/>
          </a:ln>
        </p:spPr>
      </p:pic>
      <p:pic>
        <p:nvPicPr>
          <p:cNvPr id="842" name="Google Shape;842;p89"/>
          <p:cNvPicPr preferRelativeResize="0"/>
          <p:nvPr/>
        </p:nvPicPr>
        <p:blipFill rotWithShape="1">
          <a:blip r:embed="rId4">
            <a:alphaModFix/>
          </a:blip>
          <a:srcRect/>
          <a:stretch/>
        </p:blipFill>
        <p:spPr>
          <a:xfrm>
            <a:off x="6151894" y="1934573"/>
            <a:ext cx="4328366" cy="3246275"/>
          </a:xfrm>
          <a:prstGeom prst="rect">
            <a:avLst/>
          </a:prstGeom>
          <a:noFill/>
          <a:ln>
            <a:noFill/>
          </a:ln>
        </p:spPr>
      </p:pic>
      <p:sp>
        <p:nvSpPr>
          <p:cNvPr id="843" name="Google Shape;843;p89"/>
          <p:cNvSpPr txBox="1"/>
          <p:nvPr/>
        </p:nvSpPr>
        <p:spPr>
          <a:xfrm>
            <a:off x="4390188" y="5449669"/>
            <a:ext cx="2758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Oswald Light"/>
                <a:ea typeface="Oswald Light"/>
                <a:cs typeface="Oswald Light"/>
                <a:sym typeface="Oswald Light"/>
              </a:rPr>
              <a:t>No reconstruction necessary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90"/>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EYELID RECONSTRUCTION</a:t>
            </a:r>
            <a:endParaRPr/>
          </a:p>
        </p:txBody>
      </p:sp>
      <p:pic>
        <p:nvPicPr>
          <p:cNvPr id="849" name="Google Shape;849;p90"/>
          <p:cNvPicPr preferRelativeResize="0"/>
          <p:nvPr/>
        </p:nvPicPr>
        <p:blipFill rotWithShape="1">
          <a:blip r:embed="rId3">
            <a:alphaModFix/>
          </a:blip>
          <a:srcRect/>
          <a:stretch/>
        </p:blipFill>
        <p:spPr>
          <a:xfrm>
            <a:off x="2133601" y="1674639"/>
            <a:ext cx="3053929" cy="2187164"/>
          </a:xfrm>
          <a:prstGeom prst="rect">
            <a:avLst/>
          </a:prstGeom>
          <a:noFill/>
          <a:ln>
            <a:noFill/>
          </a:ln>
        </p:spPr>
      </p:pic>
      <p:pic>
        <p:nvPicPr>
          <p:cNvPr id="850" name="Google Shape;850;p90"/>
          <p:cNvPicPr preferRelativeResize="0"/>
          <p:nvPr/>
        </p:nvPicPr>
        <p:blipFill rotWithShape="1">
          <a:blip r:embed="rId4">
            <a:alphaModFix/>
          </a:blip>
          <a:srcRect r="-101"/>
          <a:stretch/>
        </p:blipFill>
        <p:spPr>
          <a:xfrm>
            <a:off x="5400800" y="1723703"/>
            <a:ext cx="3031521" cy="2138101"/>
          </a:xfrm>
          <a:prstGeom prst="rect">
            <a:avLst/>
          </a:prstGeom>
          <a:noFill/>
          <a:ln>
            <a:noFill/>
          </a:ln>
        </p:spPr>
      </p:pic>
      <p:sp>
        <p:nvSpPr>
          <p:cNvPr id="851" name="Google Shape;851;p90"/>
          <p:cNvSpPr txBox="1"/>
          <p:nvPr/>
        </p:nvSpPr>
        <p:spPr>
          <a:xfrm>
            <a:off x="8977417" y="2418155"/>
            <a:ext cx="2370600" cy="415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chemeClr val="lt1"/>
                </a:solidFill>
                <a:latin typeface="Barlow Light"/>
                <a:ea typeface="Barlow Light"/>
                <a:cs typeface="Barlow Light"/>
                <a:sym typeface="Barlow Light"/>
              </a:rPr>
              <a:t>5 days post-op</a:t>
            </a:r>
            <a:endParaRPr sz="2100" b="0" i="0" u="none" strike="noStrike" cap="none">
              <a:solidFill>
                <a:srgbClr val="000000"/>
              </a:solidFill>
              <a:latin typeface="Barlow"/>
              <a:ea typeface="Barlow"/>
              <a:cs typeface="Barlow"/>
              <a:sym typeface="Barlow"/>
            </a:endParaRPr>
          </a:p>
        </p:txBody>
      </p:sp>
      <p:pic>
        <p:nvPicPr>
          <p:cNvPr id="852" name="Google Shape;852;p90"/>
          <p:cNvPicPr preferRelativeResize="0"/>
          <p:nvPr/>
        </p:nvPicPr>
        <p:blipFill rotWithShape="1">
          <a:blip r:embed="rId5">
            <a:alphaModFix/>
          </a:blip>
          <a:srcRect/>
          <a:stretch/>
        </p:blipFill>
        <p:spPr>
          <a:xfrm>
            <a:off x="2230141" y="4314838"/>
            <a:ext cx="2957388" cy="2218042"/>
          </a:xfrm>
          <a:prstGeom prst="rect">
            <a:avLst/>
          </a:prstGeom>
          <a:noFill/>
          <a:ln>
            <a:noFill/>
          </a:ln>
        </p:spPr>
      </p:pic>
      <p:pic>
        <p:nvPicPr>
          <p:cNvPr id="853" name="Google Shape;853;p90"/>
          <p:cNvPicPr preferRelativeResize="0"/>
          <p:nvPr/>
        </p:nvPicPr>
        <p:blipFill rotWithShape="1">
          <a:blip r:embed="rId6">
            <a:alphaModFix/>
          </a:blip>
          <a:srcRect l="-46"/>
          <a:stretch/>
        </p:blipFill>
        <p:spPr>
          <a:xfrm>
            <a:off x="5400788" y="4314839"/>
            <a:ext cx="3106951" cy="2218041"/>
          </a:xfrm>
          <a:prstGeom prst="rect">
            <a:avLst/>
          </a:prstGeom>
          <a:noFill/>
          <a:ln>
            <a:noFill/>
          </a:ln>
        </p:spPr>
      </p:pic>
      <p:sp>
        <p:nvSpPr>
          <p:cNvPr id="854" name="Google Shape;854;p90"/>
          <p:cNvSpPr txBox="1"/>
          <p:nvPr/>
        </p:nvSpPr>
        <p:spPr>
          <a:xfrm>
            <a:off x="8977417" y="4977722"/>
            <a:ext cx="2370600" cy="415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chemeClr val="lt1"/>
                </a:solidFill>
                <a:latin typeface="Barlow Light"/>
                <a:ea typeface="Barlow Light"/>
                <a:cs typeface="Barlow Light"/>
                <a:sym typeface="Barlow Light"/>
              </a:rPr>
              <a:t>4 months post-op</a:t>
            </a:r>
            <a:endParaRPr sz="2100" b="0" i="0" u="none" strike="noStrike" cap="none">
              <a:solidFill>
                <a:srgbClr val="000000"/>
              </a:solidFill>
              <a:latin typeface="Barlow"/>
              <a:ea typeface="Barlow"/>
              <a:cs typeface="Barlow"/>
              <a:sym typeface="Barlow"/>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91"/>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EYELID RECONSTRUCTION</a:t>
            </a:r>
            <a:endParaRPr/>
          </a:p>
        </p:txBody>
      </p:sp>
      <p:pic>
        <p:nvPicPr>
          <p:cNvPr id="860" name="Google Shape;860;p91"/>
          <p:cNvPicPr preferRelativeResize="0"/>
          <p:nvPr/>
        </p:nvPicPr>
        <p:blipFill rotWithShape="1">
          <a:blip r:embed="rId3">
            <a:alphaModFix/>
          </a:blip>
          <a:srcRect/>
          <a:stretch/>
        </p:blipFill>
        <p:spPr>
          <a:xfrm>
            <a:off x="2221800" y="1542965"/>
            <a:ext cx="2899838" cy="2328186"/>
          </a:xfrm>
          <a:prstGeom prst="rect">
            <a:avLst/>
          </a:prstGeom>
          <a:noFill/>
          <a:ln>
            <a:noFill/>
          </a:ln>
        </p:spPr>
      </p:pic>
      <p:pic>
        <p:nvPicPr>
          <p:cNvPr id="861" name="Google Shape;861;p91"/>
          <p:cNvPicPr preferRelativeResize="0"/>
          <p:nvPr/>
        </p:nvPicPr>
        <p:blipFill rotWithShape="1">
          <a:blip r:embed="rId4">
            <a:alphaModFix/>
          </a:blip>
          <a:srcRect l="-2" b="-64"/>
          <a:stretch/>
        </p:blipFill>
        <p:spPr>
          <a:xfrm>
            <a:off x="5320368" y="1542965"/>
            <a:ext cx="2908604" cy="2315138"/>
          </a:xfrm>
          <a:prstGeom prst="rect">
            <a:avLst/>
          </a:prstGeom>
          <a:noFill/>
          <a:ln>
            <a:noFill/>
          </a:ln>
        </p:spPr>
      </p:pic>
      <p:sp>
        <p:nvSpPr>
          <p:cNvPr id="862" name="Google Shape;862;p91"/>
          <p:cNvSpPr txBox="1"/>
          <p:nvPr/>
        </p:nvSpPr>
        <p:spPr>
          <a:xfrm>
            <a:off x="8615981" y="2498550"/>
            <a:ext cx="2533500" cy="415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chemeClr val="lt1"/>
                </a:solidFill>
                <a:latin typeface="Barlow Light"/>
                <a:ea typeface="Barlow Light"/>
                <a:cs typeface="Barlow Light"/>
                <a:sym typeface="Barlow Light"/>
              </a:rPr>
              <a:t>19 days post-op</a:t>
            </a:r>
            <a:endParaRPr sz="2100" b="0" i="0" u="none" strike="noStrike" cap="none">
              <a:solidFill>
                <a:srgbClr val="000000"/>
              </a:solidFill>
              <a:latin typeface="Barlow"/>
              <a:ea typeface="Barlow"/>
              <a:cs typeface="Barlow"/>
              <a:sym typeface="Barlow"/>
            </a:endParaRPr>
          </a:p>
        </p:txBody>
      </p:sp>
      <p:pic>
        <p:nvPicPr>
          <p:cNvPr id="863" name="Google Shape;863;p91"/>
          <p:cNvPicPr preferRelativeResize="0"/>
          <p:nvPr/>
        </p:nvPicPr>
        <p:blipFill rotWithShape="1">
          <a:blip r:embed="rId5">
            <a:alphaModFix/>
          </a:blip>
          <a:srcRect/>
          <a:stretch/>
        </p:blipFill>
        <p:spPr>
          <a:xfrm>
            <a:off x="5232283" y="4089427"/>
            <a:ext cx="3084778" cy="2453788"/>
          </a:xfrm>
          <a:prstGeom prst="rect">
            <a:avLst/>
          </a:prstGeom>
          <a:noFill/>
          <a:ln>
            <a:noFill/>
          </a:ln>
        </p:spPr>
      </p:pic>
      <p:sp>
        <p:nvSpPr>
          <p:cNvPr id="864" name="Google Shape;864;p91"/>
          <p:cNvSpPr txBox="1"/>
          <p:nvPr/>
        </p:nvSpPr>
        <p:spPr>
          <a:xfrm>
            <a:off x="8748273" y="5239222"/>
            <a:ext cx="2114400" cy="415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chemeClr val="lt1"/>
                </a:solidFill>
                <a:latin typeface="Barlow Light"/>
                <a:ea typeface="Barlow Light"/>
                <a:cs typeface="Barlow Light"/>
                <a:sym typeface="Barlow Light"/>
              </a:rPr>
              <a:t>5 weeks post-op</a:t>
            </a:r>
            <a:endParaRPr sz="2100" b="0" i="0" u="none" strike="noStrike" cap="none">
              <a:solidFill>
                <a:srgbClr val="000000"/>
              </a:solidFill>
              <a:latin typeface="Barlow"/>
              <a:ea typeface="Barlow"/>
              <a:cs typeface="Barlow"/>
              <a:sym typeface="Barlow"/>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92"/>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EYELID RECONSTRUCTION</a:t>
            </a:r>
            <a:endParaRPr/>
          </a:p>
        </p:txBody>
      </p:sp>
      <p:pic>
        <p:nvPicPr>
          <p:cNvPr id="870" name="Google Shape;870;p92"/>
          <p:cNvPicPr preferRelativeResize="0"/>
          <p:nvPr/>
        </p:nvPicPr>
        <p:blipFill rotWithShape="1">
          <a:blip r:embed="rId3">
            <a:alphaModFix/>
          </a:blip>
          <a:srcRect/>
          <a:stretch/>
        </p:blipFill>
        <p:spPr>
          <a:xfrm>
            <a:off x="2406709" y="1624893"/>
            <a:ext cx="3043413" cy="1970555"/>
          </a:xfrm>
          <a:prstGeom prst="rect">
            <a:avLst/>
          </a:prstGeom>
          <a:noFill/>
          <a:ln>
            <a:noFill/>
          </a:ln>
        </p:spPr>
      </p:pic>
      <p:pic>
        <p:nvPicPr>
          <p:cNvPr id="871" name="Google Shape;871;p92"/>
          <p:cNvPicPr preferRelativeResize="0"/>
          <p:nvPr/>
        </p:nvPicPr>
        <p:blipFill rotWithShape="1">
          <a:blip r:embed="rId4">
            <a:alphaModFix/>
          </a:blip>
          <a:srcRect/>
          <a:stretch/>
        </p:blipFill>
        <p:spPr>
          <a:xfrm>
            <a:off x="6580480" y="1540003"/>
            <a:ext cx="3174520" cy="2055445"/>
          </a:xfrm>
          <a:prstGeom prst="rect">
            <a:avLst/>
          </a:prstGeom>
          <a:noFill/>
          <a:ln>
            <a:noFill/>
          </a:ln>
        </p:spPr>
      </p:pic>
      <p:pic>
        <p:nvPicPr>
          <p:cNvPr id="872" name="Google Shape;872;p92"/>
          <p:cNvPicPr preferRelativeResize="0"/>
          <p:nvPr/>
        </p:nvPicPr>
        <p:blipFill rotWithShape="1">
          <a:blip r:embed="rId5">
            <a:alphaModFix/>
          </a:blip>
          <a:srcRect/>
          <a:stretch/>
        </p:blipFill>
        <p:spPr>
          <a:xfrm>
            <a:off x="2431515" y="3811799"/>
            <a:ext cx="3018606" cy="2263954"/>
          </a:xfrm>
          <a:prstGeom prst="rect">
            <a:avLst/>
          </a:prstGeom>
          <a:noFill/>
          <a:ln>
            <a:noFill/>
          </a:ln>
        </p:spPr>
      </p:pic>
      <p:sp>
        <p:nvSpPr>
          <p:cNvPr id="873" name="Google Shape;873;p92"/>
          <p:cNvSpPr txBox="1"/>
          <p:nvPr/>
        </p:nvSpPr>
        <p:spPr>
          <a:xfrm>
            <a:off x="3022329" y="6213550"/>
            <a:ext cx="2377200" cy="38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lt1"/>
                </a:solidFill>
                <a:latin typeface="Barlow Light"/>
                <a:ea typeface="Barlow Light"/>
                <a:cs typeface="Barlow Light"/>
                <a:sym typeface="Barlow Light"/>
              </a:rPr>
              <a:t>6 weeks post-op</a:t>
            </a:r>
            <a:endParaRPr sz="1500" b="0" i="0" u="none" strike="noStrike" cap="none">
              <a:solidFill>
                <a:srgbClr val="000000"/>
              </a:solidFill>
              <a:latin typeface="Barlow"/>
              <a:ea typeface="Barlow"/>
              <a:cs typeface="Barlow"/>
              <a:sym typeface="Barlow"/>
            </a:endParaRPr>
          </a:p>
        </p:txBody>
      </p:sp>
      <p:pic>
        <p:nvPicPr>
          <p:cNvPr id="874" name="Google Shape;874;p92"/>
          <p:cNvPicPr preferRelativeResize="0"/>
          <p:nvPr/>
        </p:nvPicPr>
        <p:blipFill rotWithShape="1">
          <a:blip r:embed="rId6">
            <a:alphaModFix/>
          </a:blip>
          <a:srcRect/>
          <a:stretch/>
        </p:blipFill>
        <p:spPr>
          <a:xfrm>
            <a:off x="6580480" y="3842813"/>
            <a:ext cx="2977254" cy="2232940"/>
          </a:xfrm>
          <a:prstGeom prst="rect">
            <a:avLst/>
          </a:prstGeom>
          <a:noFill/>
          <a:ln>
            <a:noFill/>
          </a:ln>
        </p:spPr>
      </p:pic>
      <p:sp>
        <p:nvSpPr>
          <p:cNvPr id="875" name="Google Shape;875;p92"/>
          <p:cNvSpPr txBox="1"/>
          <p:nvPr/>
        </p:nvSpPr>
        <p:spPr>
          <a:xfrm>
            <a:off x="6805120" y="6214284"/>
            <a:ext cx="2412600" cy="38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lt1"/>
                </a:solidFill>
                <a:latin typeface="Barlow Light"/>
                <a:ea typeface="Barlow Light"/>
                <a:cs typeface="Barlow Light"/>
                <a:sym typeface="Barlow Light"/>
              </a:rPr>
              <a:t>6 months post-op</a:t>
            </a:r>
            <a:endParaRPr sz="1500" b="0" i="0" u="none" strike="noStrike" cap="none">
              <a:solidFill>
                <a:srgbClr val="000000"/>
              </a:solidFill>
              <a:latin typeface="Barlow"/>
              <a:ea typeface="Barlow"/>
              <a:cs typeface="Barlow"/>
              <a:sym typeface="Barlow"/>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93"/>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EYELID RECONSTRUCTION</a:t>
            </a:r>
            <a:endParaRPr/>
          </a:p>
        </p:txBody>
      </p:sp>
      <p:pic>
        <p:nvPicPr>
          <p:cNvPr id="881" name="Google Shape;881;p93"/>
          <p:cNvPicPr preferRelativeResize="0"/>
          <p:nvPr/>
        </p:nvPicPr>
        <p:blipFill rotWithShape="1">
          <a:blip r:embed="rId3">
            <a:alphaModFix/>
          </a:blip>
          <a:srcRect/>
          <a:stretch/>
        </p:blipFill>
        <p:spPr>
          <a:xfrm>
            <a:off x="993450" y="1600200"/>
            <a:ext cx="4887067" cy="3665300"/>
          </a:xfrm>
          <a:prstGeom prst="rect">
            <a:avLst/>
          </a:prstGeom>
          <a:noFill/>
          <a:ln>
            <a:noFill/>
          </a:ln>
        </p:spPr>
      </p:pic>
      <p:pic>
        <p:nvPicPr>
          <p:cNvPr id="882" name="Google Shape;882;p93"/>
          <p:cNvPicPr preferRelativeResize="0"/>
          <p:nvPr/>
        </p:nvPicPr>
        <p:blipFill rotWithShape="1">
          <a:blip r:embed="rId4">
            <a:alphaModFix/>
          </a:blip>
          <a:srcRect/>
          <a:stretch/>
        </p:blipFill>
        <p:spPr>
          <a:xfrm>
            <a:off x="6320920" y="1600200"/>
            <a:ext cx="4887067" cy="3665300"/>
          </a:xfrm>
          <a:prstGeom prst="rect">
            <a:avLst/>
          </a:prstGeom>
          <a:noFill/>
          <a:ln>
            <a:noFill/>
          </a:ln>
        </p:spPr>
      </p:pic>
      <p:sp>
        <p:nvSpPr>
          <p:cNvPr id="883" name="Google Shape;883;p93"/>
          <p:cNvSpPr txBox="1"/>
          <p:nvPr/>
        </p:nvSpPr>
        <p:spPr>
          <a:xfrm>
            <a:off x="6320926" y="5405100"/>
            <a:ext cx="34329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chemeClr val="lt1"/>
                </a:solidFill>
                <a:latin typeface="Barlow Light"/>
                <a:ea typeface="Barlow Light"/>
                <a:cs typeface="Barlow Light"/>
                <a:sym typeface="Barlow Light"/>
              </a:rPr>
              <a:t>4 days after full thickness skin graft</a:t>
            </a:r>
            <a:endParaRPr sz="2100" b="0" i="0" u="none" strike="noStrike" cap="none">
              <a:solidFill>
                <a:srgbClr val="000000"/>
              </a:solidFill>
              <a:latin typeface="Barlow"/>
              <a:ea typeface="Barlow"/>
              <a:cs typeface="Barlow"/>
              <a:sym typeface="Barlow"/>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94"/>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BASAL CELL CARCINOMA</a:t>
            </a:r>
            <a:endParaRPr/>
          </a:p>
        </p:txBody>
      </p:sp>
      <p:sp>
        <p:nvSpPr>
          <p:cNvPr id="890" name="Google Shape;890;p94"/>
          <p:cNvSpPr txBox="1">
            <a:spLocks noGrp="1"/>
          </p:cNvSpPr>
          <p:nvPr>
            <p:ph type="body" idx="1"/>
          </p:nvPr>
        </p:nvSpPr>
        <p:spPr>
          <a:xfrm>
            <a:off x="812800" y="1600200"/>
            <a:ext cx="96837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en-US" sz="2100" b="1"/>
              <a:t>Radiation therapy</a:t>
            </a:r>
            <a:endParaRPr sz="2100" b="1"/>
          </a:p>
          <a:p>
            <a:pPr marL="457200" lvl="0" indent="-361950" algn="l" rtl="0">
              <a:lnSpc>
                <a:spcPct val="115000"/>
              </a:lnSpc>
              <a:spcBef>
                <a:spcPts val="500"/>
              </a:spcBef>
              <a:spcAft>
                <a:spcPts val="0"/>
              </a:spcAft>
              <a:buSzPts val="2100"/>
              <a:buChar char="•"/>
            </a:pPr>
            <a:r>
              <a:rPr lang="en-US" sz="2100"/>
              <a:t>For tumors that are difficult to manage surgically; for patients in poor health</a:t>
            </a:r>
            <a:endParaRPr sz="2100"/>
          </a:p>
          <a:p>
            <a:pPr marL="457200" lvl="0" indent="-361950" algn="l" rtl="0">
              <a:lnSpc>
                <a:spcPct val="115000"/>
              </a:lnSpc>
              <a:spcBef>
                <a:spcPts val="0"/>
              </a:spcBef>
              <a:spcAft>
                <a:spcPts val="0"/>
              </a:spcAft>
              <a:buSzPts val="2100"/>
              <a:buChar char="•"/>
            </a:pPr>
            <a:r>
              <a:rPr lang="en-US" sz="2100"/>
              <a:t>Cure rate ~90% </a:t>
            </a:r>
            <a:endParaRPr sz="2100"/>
          </a:p>
          <a:p>
            <a:pPr marL="457200" lvl="0" indent="-361950" algn="l" rtl="0">
              <a:lnSpc>
                <a:spcPct val="115000"/>
              </a:lnSpc>
              <a:spcBef>
                <a:spcPts val="0"/>
              </a:spcBef>
              <a:spcAft>
                <a:spcPts val="0"/>
              </a:spcAft>
              <a:buSzPts val="2100"/>
              <a:buChar char="•"/>
            </a:pPr>
            <a:r>
              <a:rPr lang="en-US" sz="2100"/>
              <a:t>Histologic margins cannot be evaluated following radiation therapy</a:t>
            </a:r>
            <a:endParaRPr sz="2100"/>
          </a:p>
          <a:p>
            <a:pPr marL="457200" lvl="0" indent="-361950" algn="l" rtl="0">
              <a:lnSpc>
                <a:spcPct val="115000"/>
              </a:lnSpc>
              <a:spcBef>
                <a:spcPts val="0"/>
              </a:spcBef>
              <a:spcAft>
                <a:spcPts val="0"/>
              </a:spcAft>
              <a:buSzPts val="2100"/>
              <a:buChar char="•"/>
            </a:pPr>
            <a:r>
              <a:rPr lang="en-US" sz="2100"/>
              <a:t>Recurrence more difficult to manage surgically because of the altered healing of previously irradiated tissues </a:t>
            </a:r>
            <a:endParaRPr sz="2100"/>
          </a:p>
          <a:p>
            <a:pPr marL="457200" lvl="0" indent="-361950" algn="l" rtl="0">
              <a:lnSpc>
                <a:spcPct val="115000"/>
              </a:lnSpc>
              <a:spcBef>
                <a:spcPts val="0"/>
              </a:spcBef>
              <a:spcAft>
                <a:spcPts val="0"/>
              </a:spcAft>
              <a:buSzPts val="2100"/>
              <a:buChar char="•"/>
            </a:pPr>
            <a:r>
              <a:rPr lang="en-US" sz="2100"/>
              <a:t>Several treatments per week over a few weeks</a:t>
            </a:r>
            <a:endParaRPr sz="2100"/>
          </a:p>
          <a:p>
            <a:pPr marL="0" lvl="0" indent="0" algn="l" rtl="0">
              <a:lnSpc>
                <a:spcPct val="115000"/>
              </a:lnSpc>
              <a:spcBef>
                <a:spcPts val="1000"/>
              </a:spcBef>
              <a:spcAft>
                <a:spcPts val="0"/>
              </a:spcAft>
              <a:buSzPts val="2400"/>
              <a:buNone/>
            </a:pPr>
            <a:br>
              <a:rPr lang="en-US" sz="2100" b="1"/>
            </a:br>
            <a:r>
              <a:rPr lang="en-US" sz="2100" b="1"/>
              <a:t>Cryotherapy</a:t>
            </a:r>
            <a:endParaRPr sz="2100" b="1"/>
          </a:p>
          <a:p>
            <a:pPr marL="457200" lvl="0" indent="-361950" algn="l" rtl="0">
              <a:lnSpc>
                <a:spcPct val="115000"/>
              </a:lnSpc>
              <a:spcBef>
                <a:spcPts val="500"/>
              </a:spcBef>
              <a:spcAft>
                <a:spcPts val="0"/>
              </a:spcAft>
              <a:buSzPts val="2100"/>
              <a:buChar char="•"/>
            </a:pPr>
            <a:r>
              <a:rPr lang="en-US" sz="2100"/>
              <a:t>Typically reserved for patients who are unable to tolerate surgery </a:t>
            </a:r>
            <a:endParaRPr sz="2100"/>
          </a:p>
          <a:p>
            <a:pPr marL="457200" lvl="0" indent="-361950" algn="l" rtl="0">
              <a:lnSpc>
                <a:spcPct val="115000"/>
              </a:lnSpc>
              <a:spcBef>
                <a:spcPts val="0"/>
              </a:spcBef>
              <a:spcAft>
                <a:spcPts val="0"/>
              </a:spcAft>
              <a:buSzPts val="2100"/>
              <a:buChar char="•"/>
            </a:pPr>
            <a:r>
              <a:rPr lang="en-US" sz="2100"/>
              <a:t>Cure rate 85-90%</a:t>
            </a:r>
            <a:endParaRPr sz="2100"/>
          </a:p>
          <a:p>
            <a:pPr marL="457200" lvl="0" indent="-361950" algn="l" rtl="0">
              <a:lnSpc>
                <a:spcPct val="115000"/>
              </a:lnSpc>
              <a:spcBef>
                <a:spcPts val="0"/>
              </a:spcBef>
              <a:spcAft>
                <a:spcPts val="0"/>
              </a:spcAft>
              <a:buSzPts val="2100"/>
              <a:buChar char="•"/>
            </a:pPr>
            <a:r>
              <a:rPr lang="en-US" sz="2100"/>
              <a:t>Histologic margins cannot be evaluated following cryotherapy</a:t>
            </a:r>
            <a:endParaRPr sz="210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95"/>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BASAL CELL CARCINOMA</a:t>
            </a:r>
            <a:endParaRPr/>
          </a:p>
        </p:txBody>
      </p:sp>
      <p:sp>
        <p:nvSpPr>
          <p:cNvPr id="896" name="Google Shape;896;p95"/>
          <p:cNvSpPr txBox="1">
            <a:spLocks noGrp="1"/>
          </p:cNvSpPr>
          <p:nvPr>
            <p:ph type="body" idx="1"/>
          </p:nvPr>
        </p:nvSpPr>
        <p:spPr>
          <a:xfrm>
            <a:off x="812800" y="1600200"/>
            <a:ext cx="10566400" cy="41148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SzPts val="2400"/>
              <a:buNone/>
            </a:pPr>
            <a:r>
              <a:rPr lang="en-US" sz="2100" b="1"/>
              <a:t>Topical medications</a:t>
            </a:r>
            <a:endParaRPr sz="2100" b="1"/>
          </a:p>
          <a:p>
            <a:pPr marL="457200" lvl="0" indent="-361950" algn="l" rtl="0">
              <a:lnSpc>
                <a:spcPct val="130000"/>
              </a:lnSpc>
              <a:spcBef>
                <a:spcPts val="500"/>
              </a:spcBef>
              <a:spcAft>
                <a:spcPts val="0"/>
              </a:spcAft>
              <a:buSzPts val="2100"/>
              <a:buChar char="•"/>
            </a:pPr>
            <a:r>
              <a:rPr lang="en-US" sz="2100"/>
              <a:t>Imiquimod 5% cream or 5-fluorouracil 5% ointment</a:t>
            </a:r>
            <a:endParaRPr sz="2100"/>
          </a:p>
          <a:p>
            <a:pPr marL="457200" lvl="0" indent="-361950" algn="l" rtl="0">
              <a:lnSpc>
                <a:spcPct val="130000"/>
              </a:lnSpc>
              <a:spcBef>
                <a:spcPts val="0"/>
              </a:spcBef>
              <a:spcAft>
                <a:spcPts val="0"/>
              </a:spcAft>
              <a:buSzPts val="2100"/>
              <a:buChar char="•"/>
            </a:pPr>
            <a:r>
              <a:rPr lang="en-US" sz="2100"/>
              <a:t>For superficial tumors</a:t>
            </a:r>
            <a:endParaRPr sz="2100"/>
          </a:p>
          <a:p>
            <a:pPr marL="457200" lvl="0" indent="-361950" algn="l" rtl="0">
              <a:lnSpc>
                <a:spcPct val="130000"/>
              </a:lnSpc>
              <a:spcBef>
                <a:spcPts val="0"/>
              </a:spcBef>
              <a:spcAft>
                <a:spcPts val="0"/>
              </a:spcAft>
              <a:buSzPts val="2100"/>
              <a:buChar char="•"/>
            </a:pPr>
            <a:r>
              <a:rPr lang="en-US" sz="2100"/>
              <a:t>Stimulates immune response against tumor cells</a:t>
            </a:r>
            <a:endParaRPr sz="2100"/>
          </a:p>
          <a:p>
            <a:pPr marL="457200" lvl="0" indent="-361950" algn="l" rtl="0">
              <a:lnSpc>
                <a:spcPct val="130000"/>
              </a:lnSpc>
              <a:spcBef>
                <a:spcPts val="0"/>
              </a:spcBef>
              <a:spcAft>
                <a:spcPts val="0"/>
              </a:spcAft>
              <a:buSzPts val="2100"/>
              <a:buChar char="•"/>
            </a:pPr>
            <a:r>
              <a:rPr lang="en-US" sz="2100"/>
              <a:t>Cure rates 80-90% </a:t>
            </a:r>
            <a:endParaRPr sz="2100"/>
          </a:p>
          <a:p>
            <a:pPr marL="457200" lvl="0" indent="-361950" algn="l" rtl="0">
              <a:lnSpc>
                <a:spcPct val="130000"/>
              </a:lnSpc>
              <a:spcBef>
                <a:spcPts val="0"/>
              </a:spcBef>
              <a:spcAft>
                <a:spcPts val="0"/>
              </a:spcAft>
              <a:buSzPts val="2100"/>
              <a:buChar char="•"/>
            </a:pPr>
            <a:r>
              <a:rPr lang="en-US" sz="2100"/>
              <a:t>Treatment period 6 weeks or longer</a:t>
            </a:r>
            <a:endParaRPr sz="2100"/>
          </a:p>
          <a:p>
            <a:pPr marL="274320" lvl="0" indent="-177165" algn="l" rtl="0">
              <a:lnSpc>
                <a:spcPct val="130000"/>
              </a:lnSpc>
              <a:spcBef>
                <a:spcPts val="1000"/>
              </a:spcBef>
              <a:spcAft>
                <a:spcPts val="0"/>
              </a:spcAft>
              <a:buClr>
                <a:schemeClr val="lt1"/>
              </a:buClr>
              <a:buSzPts val="1530"/>
              <a:buNone/>
            </a:pPr>
            <a:endParaRPr sz="2100"/>
          </a:p>
          <a:p>
            <a:pPr marL="0" lvl="0" indent="0" algn="l" rtl="0">
              <a:lnSpc>
                <a:spcPct val="130000"/>
              </a:lnSpc>
              <a:spcBef>
                <a:spcPts val="1000"/>
              </a:spcBef>
              <a:spcAft>
                <a:spcPts val="0"/>
              </a:spcAft>
              <a:buSzPts val="2400"/>
              <a:buNone/>
            </a:pPr>
            <a:r>
              <a:rPr lang="en-US" sz="2100" b="1"/>
              <a:t>Systemic medical therapy (oral)</a:t>
            </a:r>
            <a:endParaRPr sz="2100" b="1"/>
          </a:p>
          <a:p>
            <a:pPr marL="457200" lvl="0" indent="-361950" algn="l" rtl="0">
              <a:lnSpc>
                <a:spcPct val="130000"/>
              </a:lnSpc>
              <a:spcBef>
                <a:spcPts val="500"/>
              </a:spcBef>
              <a:spcAft>
                <a:spcPts val="0"/>
              </a:spcAft>
              <a:buSzPts val="2100"/>
              <a:buChar char="•"/>
            </a:pPr>
            <a:r>
              <a:rPr lang="en-US" sz="2100"/>
              <a:t>Hedgehog pathway inhibitors (vismodegib, sonidegib) </a:t>
            </a:r>
            <a:endParaRPr sz="2100"/>
          </a:p>
          <a:p>
            <a:pPr marL="457200" lvl="0" indent="-361950" algn="l" rtl="0">
              <a:lnSpc>
                <a:spcPct val="130000"/>
              </a:lnSpc>
              <a:spcBef>
                <a:spcPts val="0"/>
              </a:spcBef>
              <a:spcAft>
                <a:spcPts val="0"/>
              </a:spcAft>
              <a:buSzPts val="2100"/>
              <a:buChar char="•"/>
            </a:pPr>
            <a:r>
              <a:rPr lang="en-US" sz="2100"/>
              <a:t>Palliative treatment for metastatic (rare) or locally invasive tumors</a:t>
            </a:r>
            <a:endParaRPr sz="210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96"/>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1"/>
              </a:buClr>
              <a:buSzPts val="2800"/>
              <a:buFont typeface="Oswald"/>
              <a:buNone/>
            </a:pPr>
            <a:r>
              <a:rPr lang="en-US"/>
              <a:t>SQUAMOUS CELL CARCINOMA</a:t>
            </a:r>
            <a:endParaRPr/>
          </a:p>
        </p:txBody>
      </p:sp>
      <p:sp>
        <p:nvSpPr>
          <p:cNvPr id="902" name="Google Shape;902;p96"/>
          <p:cNvSpPr txBox="1">
            <a:spLocks noGrp="1"/>
          </p:cNvSpPr>
          <p:nvPr>
            <p:ph type="body" idx="1"/>
          </p:nvPr>
        </p:nvSpPr>
        <p:spPr>
          <a:xfrm>
            <a:off x="812800" y="1600200"/>
            <a:ext cx="6276900" cy="4114800"/>
          </a:xfrm>
          <a:prstGeom prst="rect">
            <a:avLst/>
          </a:prstGeom>
          <a:noFill/>
          <a:ln>
            <a:noFill/>
          </a:ln>
        </p:spPr>
        <p:txBody>
          <a:bodyPr spcFirstLastPara="1" wrap="square" lIns="91425" tIns="45700" rIns="91425" bIns="45700" anchor="t" anchorCtr="0">
            <a:normAutofit/>
          </a:bodyPr>
          <a:lstStyle/>
          <a:p>
            <a:pPr marL="274320" lvl="0" indent="-274320" algn="l" rtl="0">
              <a:lnSpc>
                <a:spcPct val="130000"/>
              </a:lnSpc>
              <a:spcBef>
                <a:spcPts val="0"/>
              </a:spcBef>
              <a:spcAft>
                <a:spcPts val="0"/>
              </a:spcAft>
              <a:buClr>
                <a:schemeClr val="lt1"/>
              </a:buClr>
              <a:buSzPts val="2100"/>
              <a:buChar char="•"/>
            </a:pPr>
            <a:r>
              <a:rPr lang="en-US" sz="2100"/>
              <a:t>2</a:t>
            </a:r>
            <a:r>
              <a:rPr lang="en-US" sz="2100" baseline="30000"/>
              <a:t>nd</a:t>
            </a:r>
            <a:r>
              <a:rPr lang="en-US" sz="2100"/>
              <a:t> most common type of skin cancer</a:t>
            </a:r>
            <a:endParaRPr sz="2100"/>
          </a:p>
          <a:p>
            <a:pPr marL="274320" lvl="0" indent="-274320" algn="l" rtl="0">
              <a:lnSpc>
                <a:spcPct val="130000"/>
              </a:lnSpc>
              <a:spcBef>
                <a:spcPts val="1000"/>
              </a:spcBef>
              <a:spcAft>
                <a:spcPts val="0"/>
              </a:spcAft>
              <a:buClr>
                <a:schemeClr val="lt1"/>
              </a:buClr>
              <a:buSzPts val="2100"/>
              <a:buChar char="•"/>
            </a:pPr>
            <a:r>
              <a:rPr lang="en-US" sz="2100"/>
              <a:t>40 times less common than BCCa</a:t>
            </a:r>
            <a:endParaRPr sz="2100"/>
          </a:p>
          <a:p>
            <a:pPr marL="274320" lvl="0" indent="-274320" algn="l" rtl="0">
              <a:lnSpc>
                <a:spcPct val="130000"/>
              </a:lnSpc>
              <a:spcBef>
                <a:spcPts val="1000"/>
              </a:spcBef>
              <a:spcAft>
                <a:spcPts val="0"/>
              </a:spcAft>
              <a:buClr>
                <a:schemeClr val="lt1"/>
              </a:buClr>
              <a:buSzPts val="2100"/>
              <a:buChar char="•"/>
            </a:pPr>
            <a:r>
              <a:rPr lang="en-US" sz="2100"/>
              <a:t>More aggressive than BCCa</a:t>
            </a:r>
            <a:endParaRPr sz="2100"/>
          </a:p>
          <a:p>
            <a:pPr marL="274320" lvl="0" indent="-274320" algn="l" rtl="0">
              <a:lnSpc>
                <a:spcPct val="130000"/>
              </a:lnSpc>
              <a:spcBef>
                <a:spcPts val="1000"/>
              </a:spcBef>
              <a:spcAft>
                <a:spcPts val="0"/>
              </a:spcAft>
              <a:buClr>
                <a:schemeClr val="lt1"/>
              </a:buClr>
              <a:buSzPts val="2100"/>
              <a:buChar char="•"/>
            </a:pPr>
            <a:r>
              <a:rPr lang="en-US" sz="2100"/>
              <a:t>May arise spontaneously or from actinic keratosis </a:t>
            </a:r>
            <a:endParaRPr sz="2100"/>
          </a:p>
          <a:p>
            <a:pPr marL="274320" lvl="0" indent="-177165" algn="l" rtl="0">
              <a:lnSpc>
                <a:spcPct val="130000"/>
              </a:lnSpc>
              <a:spcBef>
                <a:spcPts val="1000"/>
              </a:spcBef>
              <a:spcAft>
                <a:spcPts val="1500"/>
              </a:spcAft>
              <a:buClr>
                <a:schemeClr val="lt1"/>
              </a:buClr>
              <a:buSzPts val="1530"/>
              <a:buNone/>
            </a:pPr>
            <a:endParaRPr sz="2100"/>
          </a:p>
        </p:txBody>
      </p:sp>
      <p:pic>
        <p:nvPicPr>
          <p:cNvPr id="903" name="Google Shape;903;p96"/>
          <p:cNvPicPr preferRelativeResize="0"/>
          <p:nvPr/>
        </p:nvPicPr>
        <p:blipFill rotWithShape="1">
          <a:blip r:embed="rId3">
            <a:alphaModFix/>
          </a:blip>
          <a:srcRect/>
          <a:stretch/>
        </p:blipFill>
        <p:spPr>
          <a:xfrm>
            <a:off x="7294553" y="3291153"/>
            <a:ext cx="4194900" cy="2804850"/>
          </a:xfrm>
          <a:prstGeom prst="rect">
            <a:avLst/>
          </a:prstGeom>
          <a:noFill/>
          <a:ln>
            <a:noFill/>
          </a:ln>
        </p:spPr>
      </p:pic>
    </p:spTree>
  </p:cSld>
  <p:clrMapOvr>
    <a:masterClrMapping/>
  </p:clrMapOvr>
</p:sld>
</file>

<file path=ppt/theme/theme1.xml><?xml version="1.0" encoding="utf-8"?>
<a:theme xmlns:a="http://schemas.openxmlformats.org/drawingml/2006/main" name="PortalVTI">
  <a:themeElements>
    <a:clrScheme name="PortalVTI">
      <a:dk1>
        <a:srgbClr val="000000"/>
      </a:dk1>
      <a:lt1>
        <a:srgbClr val="FFFFFF"/>
      </a:lt1>
      <a:dk2>
        <a:srgbClr val="051618"/>
      </a:dk2>
      <a:lt2>
        <a:srgbClr val="E8E8DF"/>
      </a:lt2>
      <a:accent1>
        <a:srgbClr val="2D714C"/>
      </a:accent1>
      <a:accent2>
        <a:srgbClr val="1F7985"/>
      </a:accent2>
      <a:accent3>
        <a:srgbClr val="0D6756"/>
      </a:accent3>
      <a:accent4>
        <a:srgbClr val="40945E"/>
      </a:accent4>
      <a:accent5>
        <a:srgbClr val="389896"/>
      </a:accent5>
      <a:accent6>
        <a:srgbClr val="64924A"/>
      </a:accent6>
      <a:hlink>
        <a:srgbClr val="1F855C"/>
      </a:hlink>
      <a:folHlink>
        <a:srgbClr val="2273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125</Slides>
  <Notes>125</Notes>
  <HiddenSlides>3</HiddenSlides>
  <ScaleCrop>false</ScaleCrop>
  <HeadingPairs>
    <vt:vector size="4" baseType="variant">
      <vt:variant>
        <vt:lpstr>Theme</vt:lpstr>
      </vt:variant>
      <vt:variant>
        <vt:i4>1</vt:i4>
      </vt:variant>
      <vt:variant>
        <vt:lpstr>Slide Titles</vt:lpstr>
      </vt:variant>
      <vt:variant>
        <vt:i4>125</vt:i4>
      </vt:variant>
    </vt:vector>
  </HeadingPairs>
  <TitlesOfParts>
    <vt:vector size="126" baseType="lpstr">
      <vt:lpstr>PortalVTI</vt:lpstr>
      <vt:lpstr>LUMPS AND BUMPS</vt:lpstr>
      <vt:lpstr>PowerPoint Presentation</vt:lpstr>
      <vt:lpstr>GOALS</vt:lpstr>
      <vt:lpstr>WHAT IS A “DANGEROUS” EYELID LESION?</vt:lpstr>
      <vt:lpstr>WHAT IS A “DANGEROUS” EYELID LESION?</vt:lpstr>
      <vt:lpstr>EYELID ANATOMY</vt:lpstr>
      <vt:lpstr>SKIN ANATOMY</vt:lpstr>
      <vt:lpstr>SKIN ANATOMY</vt:lpstr>
      <vt:lpstr>SKIN ANATOMY</vt:lpstr>
      <vt:lpstr>PowerPoint Presentation</vt:lpstr>
      <vt:lpstr>PowerPoint Presentation</vt:lpstr>
      <vt:lpstr>PowerPoint Presentation</vt:lpstr>
      <vt:lpstr>HORDEOLUM</vt:lpstr>
      <vt:lpstr>EXTERNAL HORDEOLUM </vt:lpstr>
      <vt:lpstr>INTERNAL HORDEOLUM</vt:lpstr>
      <vt:lpstr>TREATMENT</vt:lpstr>
      <vt:lpstr>TREATMENT</vt:lpstr>
      <vt:lpstr>HORDEOLUM</vt:lpstr>
      <vt:lpstr>CHALAZION </vt:lpstr>
      <vt:lpstr>CHALAZION</vt:lpstr>
      <vt:lpstr>CHALAZION</vt:lpstr>
      <vt:lpstr>CHALAZION</vt:lpstr>
      <vt:lpstr>CHALAZION</vt:lpstr>
      <vt:lpstr>CHALAZION</vt:lpstr>
      <vt:lpstr>PYOGENIC GRANULOMA</vt:lpstr>
      <vt:lpstr>PowerPoint Presentation</vt:lpstr>
      <vt:lpstr>CAPILLARY HEMANGIOMA</vt:lpstr>
      <vt:lpstr>CAPILLARY HEMANGIOMA</vt:lpstr>
      <vt:lpstr>CAPILLARY HEMANGIOMA</vt:lpstr>
      <vt:lpstr>CAPILLARY HEMANGIOMA</vt:lpstr>
      <vt:lpstr>CAPILLARY HEMANGIOMA</vt:lpstr>
      <vt:lpstr>PowerPoint Presentation</vt:lpstr>
      <vt:lpstr>CAPILLARY HEMANGIOMA</vt:lpstr>
      <vt:lpstr>EYELID NEOPLASMS</vt:lpstr>
      <vt:lpstr>EYELID NEOPLASMS</vt:lpstr>
      <vt:lpstr>EYELID NEOPLASMS</vt:lpstr>
      <vt:lpstr>EYELID NEOPLASMS</vt:lpstr>
      <vt:lpstr>EYELID NEOPLASMS</vt:lpstr>
      <vt:lpstr>EYELID NEOPLASMS</vt:lpstr>
      <vt:lpstr>EYELID NEOPLASMS</vt:lpstr>
      <vt:lpstr>EPITHELIAL HYPERPLASIAS</vt:lpstr>
      <vt:lpstr>SEBORRHEIC KERATOSIS</vt:lpstr>
      <vt:lpstr>ACROCHORDON</vt:lpstr>
      <vt:lpstr>VERRUCA VULGARIS</vt:lpstr>
      <vt:lpstr>CUTANEOUS HORN</vt:lpstr>
      <vt:lpstr>EPIDERMAL EYELID CYSTS</vt:lpstr>
      <vt:lpstr>EPIDERMAL INCLUSION CYST</vt:lpstr>
      <vt:lpstr>EPIDERMAL INCLUSION CYST</vt:lpstr>
      <vt:lpstr>EPIDERMAL INCLUSION CYST</vt:lpstr>
      <vt:lpstr>PILAR, OR TRICHILEMMAL, CYST</vt:lpstr>
      <vt:lpstr>MOLLUSCUM CONTAGIOSUM</vt:lpstr>
      <vt:lpstr>XANTHELASMA</vt:lpstr>
      <vt:lpstr>ADNEXAL LESIONS</vt:lpstr>
      <vt:lpstr>ADNEXAL LESIONS</vt:lpstr>
      <vt:lpstr>SEBACEOUS GLAND HYPERPLASIA</vt:lpstr>
      <vt:lpstr>SEBACEOUS GLAND HYPERPLASIA</vt:lpstr>
      <vt:lpstr>ECCRINE HIDROCYSTOMA</vt:lpstr>
      <vt:lpstr>APOCRINE HIDROCYSTOMA</vt:lpstr>
      <vt:lpstr>SYRINGOMA</vt:lpstr>
      <vt:lpstr>TRICHOBLASTOMA</vt:lpstr>
      <vt:lpstr>BENIGN MELANOCYTIC LESIONS</vt:lpstr>
      <vt:lpstr>BENIGN MELANOCYTIC LESIONS</vt:lpstr>
      <vt:lpstr>MELASMA</vt:lpstr>
      <vt:lpstr>NEVUS</vt:lpstr>
      <vt:lpstr>NEVUS</vt:lpstr>
      <vt:lpstr>NEVUS</vt:lpstr>
      <vt:lpstr>NEVUS</vt:lpstr>
      <vt:lpstr>NEVUS</vt:lpstr>
      <vt:lpstr>LENTIGO SIMPLEX </vt:lpstr>
      <vt:lpstr>SOLAR LENTIGO</vt:lpstr>
      <vt:lpstr>DERMAL MELANOCYTOSIS, OR NEVUS OF OTA</vt:lpstr>
      <vt:lpstr>DERMAL MELANOCYTOSIS, OR NEVUS OF OTA</vt:lpstr>
      <vt:lpstr>EYELID MALIGNANCIES</vt:lpstr>
      <vt:lpstr>EYELID MALIGNANCIES</vt:lpstr>
      <vt:lpstr>ACTINIC KERATOSIS</vt:lpstr>
      <vt:lpstr>ACTINIC KERATOSIS</vt:lpstr>
      <vt:lpstr>SQUAMOUS CELL CARCINOMA IN SITU OF THE SKIN</vt:lpstr>
      <vt:lpstr>KERATOACANTHOMA</vt:lpstr>
      <vt:lpstr>LENTIGO MALIGNA</vt:lpstr>
      <vt:lpstr>BASAL CELL CARCINOMA </vt:lpstr>
      <vt:lpstr>BASAL CELL CARCINOMA</vt:lpstr>
      <vt:lpstr>BASAL CELL CARCINOMA</vt:lpstr>
      <vt:lpstr>BASAL CELL CARCINOMA</vt:lpstr>
      <vt:lpstr>BASAL CELL CARCINOMA</vt:lpstr>
      <vt:lpstr>BASAL CELL CARCINOMA</vt:lpstr>
      <vt:lpstr>BASAL CELL CARCINOMA</vt:lpstr>
      <vt:lpstr>MOHS SURGERY</vt:lpstr>
      <vt:lpstr>MOHS SURGERY</vt:lpstr>
      <vt:lpstr>EYELID RECONSTRUCTION</vt:lpstr>
      <vt:lpstr>EYELID RECONSTRUCTION</vt:lpstr>
      <vt:lpstr>EYELID RECONSTRUCTION</vt:lpstr>
      <vt:lpstr>EYELID RECONSTRUCTION</vt:lpstr>
      <vt:lpstr>EYELID RECONSTRUCTION</vt:lpstr>
      <vt:lpstr>EYELID RECONSTRUCTION</vt:lpstr>
      <vt:lpstr>EYELID RECONSTRUCTION</vt:lpstr>
      <vt:lpstr>EYELID RECONSTRUCTION</vt:lpstr>
      <vt:lpstr>BASAL CELL CARCINOMA</vt:lpstr>
      <vt:lpstr>BASAL CELL CARCINOMA</vt:lpstr>
      <vt:lpstr>SQUAMOUS CELL CARCINOMA</vt:lpstr>
      <vt:lpstr>SQUAMOUS CELL CARCINOMA</vt:lpstr>
      <vt:lpstr>SQUAMOUS CELL CARCINOMA</vt:lpstr>
      <vt:lpstr>SQUAMOUS CELL CARCINOMA</vt:lpstr>
      <vt:lpstr>SQUAMOUS CELL CARCINOMA</vt:lpstr>
      <vt:lpstr>SEBACEOUS CELL CARCINOMA</vt:lpstr>
      <vt:lpstr>SEBACEOUS CELL CARCINOMA</vt:lpstr>
      <vt:lpstr>SEBACEOUS CELL CARCINOMA</vt:lpstr>
      <vt:lpstr>SEBACEOUS CELL CARCINOMA</vt:lpstr>
      <vt:lpstr>SEBACEOUS CELL CARCINOMA</vt:lpstr>
      <vt:lpstr>SEBACEOUS CELL CARCINOMA</vt:lpstr>
      <vt:lpstr>MELANOMA</vt:lpstr>
      <vt:lpstr>MELANOMA</vt:lpstr>
      <vt:lpstr>MELANOMA</vt:lpstr>
      <vt:lpstr>MELANOMA </vt:lpstr>
      <vt:lpstr>MELANOMA</vt:lpstr>
      <vt:lpstr>MELANOMA</vt:lpstr>
      <vt:lpstr>MELANOMA</vt:lpstr>
      <vt:lpstr>MELANOMA</vt:lpstr>
      <vt:lpstr>KAPOSI SARCOMA</vt:lpstr>
      <vt:lpstr>MERKEL CELL CARCINOMA</vt:lpstr>
      <vt:lpstr>MERKEL CELL CARCINOMA</vt:lpstr>
      <vt:lpstr>EYELID MALIGNANCIES - PREVENTION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Lyndon Lee</dc:creator>
  <cp:revision>1</cp:revision>
  <dcterms:created xsi:type="dcterms:W3CDTF">2014-03-15T16:48:14Z</dcterms:created>
  <dcterms:modified xsi:type="dcterms:W3CDTF">2026-03-18T22:55:25Z</dcterms:modified>
</cp:coreProperties>
</file>